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84" r:id="rId4"/>
    <p:sldMasterId id="2147483809" r:id="rId5"/>
    <p:sldMasterId id="2147483818" r:id="rId6"/>
    <p:sldMasterId id="2147483830" r:id="rId7"/>
  </p:sldMasterIdLst>
  <p:notesMasterIdLst>
    <p:notesMasterId r:id="rId61"/>
  </p:notesMasterIdLst>
  <p:sldIdLst>
    <p:sldId id="264" r:id="rId8"/>
    <p:sldId id="265" r:id="rId9"/>
    <p:sldId id="266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7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ewuser:Box%20Documents:&#8226;%20My%20Files:Research:FTC%20Research:Data%20reports:aggregated%20data%20v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>
                <a:effectLst/>
              </a:rPr>
              <a:t>% Impact of Ad Perception Based on Disclosure Statement 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Recommended For You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-0.18404443322393299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Suggested Posts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Sheet1!$C$3</c:f>
              <c:numCache>
                <c:formatCode>0%</c:formatCode>
                <c:ptCount val="1"/>
                <c:pt idx="0">
                  <c:v>-5.5793991416308898E-2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From Around the Web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Sheet1!$C$4</c:f>
              <c:numCache>
                <c:formatCode>0%</c:formatCode>
                <c:ptCount val="1"/>
                <c:pt idx="0">
                  <c:v>-5.4233320327740898E-2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No Disclosure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Suggested Post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Sheet1!$C$6</c:f>
              <c:numCache>
                <c:formatCode>0%</c:formatCode>
                <c:ptCount val="1"/>
                <c:pt idx="0">
                  <c:v>1.7224606580829801E-2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Featured Content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Sheet1!$C$7</c:f>
              <c:numCache>
                <c:formatCode>0%</c:formatCode>
                <c:ptCount val="1"/>
                <c:pt idx="0">
                  <c:v>5.6287306990281803E-2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Advertisement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Sheet1!$C$8</c:f>
              <c:numCache>
                <c:formatCode>0%</c:formatCode>
                <c:ptCount val="1"/>
                <c:pt idx="0">
                  <c:v>0.14280140460398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Featured Partners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Sheet1!$C$9</c:f>
              <c:numCache>
                <c:formatCode>0%</c:formatCode>
                <c:ptCount val="1"/>
                <c:pt idx="0">
                  <c:v>0.14402017609840301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Sponsored by [Brand]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Sheet1!$C$10</c:f>
              <c:numCache>
                <c:formatCode>0%</c:formatCode>
                <c:ptCount val="1"/>
                <c:pt idx="0">
                  <c:v>0.17520267048164101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Presented by [Brand]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Sheet1!$C$11</c:f>
              <c:numCache>
                <c:formatCode>0%</c:formatCode>
                <c:ptCount val="1"/>
                <c:pt idx="0">
                  <c:v>0.18134226288732699</c:v>
                </c:pt>
              </c:numCache>
            </c:numRef>
          </c:val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Promoted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Sheet1!$C$12</c:f>
              <c:numCache>
                <c:formatCode>0%</c:formatCode>
                <c:ptCount val="1"/>
                <c:pt idx="0">
                  <c:v>0.198694928615223</c:v>
                </c:pt>
              </c:numCache>
            </c:numRef>
          </c:val>
        </c:ser>
        <c:ser>
          <c:idx val="11"/>
          <c:order val="11"/>
          <c:tx>
            <c:strRef>
              <c:f>Sheet1!$A$13</c:f>
              <c:strCache>
                <c:ptCount val="1"/>
                <c:pt idx="0">
                  <c:v>In Partnership With [Brand]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Sheet1!$C$13</c:f>
              <c:numCache>
                <c:formatCode>0%</c:formatCode>
                <c:ptCount val="1"/>
                <c:pt idx="0">
                  <c:v>0.22818311874105901</c:v>
                </c:pt>
              </c:numCache>
            </c:numRef>
          </c:val>
        </c:ser>
        <c:ser>
          <c:idx val="12"/>
          <c:order val="12"/>
          <c:tx>
            <c:strRef>
              <c:f>Sheet1!$A$14</c:f>
              <c:strCache>
                <c:ptCount val="1"/>
                <c:pt idx="0">
                  <c:v>Sponsored by [BRAND] + [Logo]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Sheet1!$C$14</c:f>
              <c:numCache>
                <c:formatCode>0%</c:formatCode>
                <c:ptCount val="1"/>
                <c:pt idx="0">
                  <c:v>0.23198554325728499</c:v>
                </c:pt>
              </c:numCache>
            </c:numRef>
          </c:val>
        </c:ser>
        <c:ser>
          <c:idx val="13"/>
          <c:order val="13"/>
          <c:tx>
            <c:strRef>
              <c:f>Sheet1!$A$15</c:f>
              <c:strCache>
                <c:ptCount val="1"/>
                <c:pt idx="0">
                  <c:v>Promoted By [Brand]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Sheet1!$C$15</c:f>
              <c:numCache>
                <c:formatCode>0%</c:formatCode>
                <c:ptCount val="1"/>
                <c:pt idx="0">
                  <c:v>0.245621824280993</c:v>
                </c:pt>
              </c:numCache>
            </c:numRef>
          </c:val>
        </c:ser>
        <c:ser>
          <c:idx val="14"/>
          <c:order val="14"/>
          <c:tx>
            <c:strRef>
              <c:f>Sheet1!$A$16</c:f>
              <c:strCache>
                <c:ptCount val="1"/>
                <c:pt idx="0">
                  <c:v>Advertisement paid for by a brand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Sheet1!$C$16</c:f>
              <c:numCache>
                <c:formatCode>0%</c:formatCode>
                <c:ptCount val="1"/>
                <c:pt idx="0">
                  <c:v>0.24597235102551401</c:v>
                </c:pt>
              </c:numCache>
            </c:numRef>
          </c:val>
        </c:ser>
        <c:ser>
          <c:idx val="15"/>
          <c:order val="15"/>
          <c:tx>
            <c:strRef>
              <c:f>Sheet1!$A$17</c:f>
              <c:strCache>
                <c:ptCount val="1"/>
                <c:pt idx="0">
                  <c:v>Sponsored</c:v>
                </c:pt>
              </c:strCache>
            </c:strRef>
          </c:tx>
          <c:invertIfNegative val="0"/>
          <c:cat>
            <c:numRef>
              <c:f>Sheet1!$C$1</c:f>
              <c:numCache>
                <c:formatCode>0%</c:formatCode>
                <c:ptCount val="1"/>
              </c:numCache>
            </c:numRef>
          </c:cat>
          <c:val>
            <c:numRef>
              <c:f>Sheet1!$C$17</c:f>
              <c:numCache>
                <c:formatCode>0%</c:formatCode>
                <c:ptCount val="1"/>
                <c:pt idx="0">
                  <c:v>0.26273558499720101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307776"/>
        <c:axId val="133325952"/>
      </c:barChart>
      <c:catAx>
        <c:axId val="133307776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133325952"/>
        <c:crosses val="autoZero"/>
        <c:auto val="1"/>
        <c:lblAlgn val="ctr"/>
        <c:lblOffset val="100"/>
        <c:noMultiLvlLbl val="0"/>
      </c:catAx>
      <c:valAx>
        <c:axId val="1333259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3307776"/>
        <c:crosses val="autoZero"/>
        <c:crossBetween val="between"/>
      </c:valAx>
      <c:spPr>
        <a:ln w="15875">
          <a:miter lim="800000"/>
        </a:ln>
        <a:effectLst/>
        <a:scene3d>
          <a:camera prst="orthographicFront"/>
          <a:lightRig rig="threePt" dir="t"/>
        </a:scene3d>
        <a:sp3d>
          <a:bevelT w="0"/>
        </a:sp3d>
      </c:spPr>
    </c:plotArea>
    <c:legend>
      <c:legendPos val="r"/>
      <c:layout>
        <c:manualLayout>
          <c:xMode val="edge"/>
          <c:yMode val="edge"/>
          <c:x val="0.71458501389406703"/>
          <c:y val="8.4546205967658106E-2"/>
          <c:w val="0.28377819137275101"/>
          <c:h val="0.91396615482716104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E3F5BC8-4821-440F-AC82-D0BCF08530D3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8DB8AD68-D9AE-41AE-8F5B-209812DC4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AD6024-DFAD-6746-B725-955FAFCB4982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" charset="0"/>
              </a:rPr>
              <a:t>Developed by my college classmate Edward Adelson at MIT.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40094164" indent="-39610899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208161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91426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174690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B7AA032-53BC-4425-8488-D60C3B731561}" type="slidenum">
              <a:rPr lang="en-US" altLang="en-US" sz="1200">
                <a:solidFill>
                  <a:prstClr val="black"/>
                </a:solidFill>
              </a:rPr>
              <a:pPr/>
              <a:t>32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40094164" indent="-39610899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208161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91426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174690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964AEC8-27EB-47D6-86DF-F6B356083DE9}" type="slidenum">
              <a:rPr lang="en-GB" altLang="en-US" sz="1200">
                <a:solidFill>
                  <a:prstClr val="black"/>
                </a:solidFill>
              </a:rPr>
              <a:pPr/>
              <a:t>33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" charset="0"/>
              </a:rPr>
              <a:t>Developed by Prof. Brian Weatherson, Cornell University.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40094164" indent="-39610899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208161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91426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174690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1063A95-7F22-41EE-A65D-5FC26F049CBE}" type="slidenum">
              <a:rPr lang="en-US" altLang="en-US" sz="1200">
                <a:solidFill>
                  <a:prstClr val="black"/>
                </a:solidFill>
              </a:rPr>
              <a:pPr/>
              <a:t>37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40094164" indent="-39610899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208161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91426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174690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0FBDBF6-261F-4338-B8CA-E4214EECA57D}" type="slidenum">
              <a:rPr lang="en-US" altLang="en-US" sz="1200">
                <a:solidFill>
                  <a:prstClr val="black"/>
                </a:solidFill>
              </a:rPr>
              <a:pPr/>
              <a:t>38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" charset="0"/>
              </a:rPr>
              <a:t>Amazon.com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40094164" indent="-39610899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208161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91426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174690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B0E8D8F-3ADA-45A2-9EDF-0371D0B19A8C}" type="slidenum">
              <a:rPr lang="en-US" altLang="en-US" sz="1200">
                <a:solidFill>
                  <a:prstClr val="black"/>
                </a:solidFill>
              </a:rPr>
              <a:pPr/>
              <a:t>39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" charset="0"/>
              </a:rPr>
              <a:t>-  Moderate Cataracts; yellowing, blurring</a:t>
            </a:r>
          </a:p>
          <a:p>
            <a:pPr eaLnBrk="1" hangingPunct="1">
              <a:buFontTx/>
              <a:buChar char="-"/>
            </a:pPr>
            <a:r>
              <a:rPr lang="en-US" altLang="en-US" smtClean="0">
                <a:latin typeface="Times" charset="0"/>
              </a:rPr>
              <a:t>Harder to read text, distinguish areas on screen</a:t>
            </a:r>
          </a:p>
          <a:p>
            <a:pPr>
              <a:buFontTx/>
              <a:buChar char="-"/>
            </a:pPr>
            <a:r>
              <a:rPr lang="en-US" altLang="en-US" smtClean="0">
                <a:latin typeface="Times" charset="0"/>
              </a:rPr>
              <a:t>22 million Americans 40+, &gt; 50% of Americans 80+</a:t>
            </a:r>
          </a:p>
          <a:p>
            <a:pPr>
              <a:buFontTx/>
              <a:buChar char="-"/>
            </a:pPr>
            <a:r>
              <a:rPr lang="en-US" altLang="en-US" smtClean="0">
                <a:latin typeface="Times" charset="0"/>
              </a:rPr>
              <a:t>Can be caused by diabetes</a:t>
            </a:r>
          </a:p>
          <a:p>
            <a:endParaRPr lang="en-US" altLang="en-US" smtClean="0">
              <a:latin typeface="Times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40094164" indent="-39610899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208161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91426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174690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EF9238D-CBF1-4AA1-86D8-26121F8F570F}" type="slidenum">
              <a:rPr lang="en-US" altLang="en-US" sz="1200">
                <a:solidFill>
                  <a:prstClr val="black"/>
                </a:solidFill>
              </a:rPr>
              <a:pPr/>
              <a:t>40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AD6024-DFAD-6746-B725-955FAFCB4982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91A4C-13F1-2D45-A390-E3E7C715775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</a:t>
            </a:r>
            <a:r>
              <a:rPr lang="en-US" baseline="0" dirty="0" smtClean="0"/>
              <a:t> FUSE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91A4C-13F1-2D45-A390-E3E7C715775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91A4C-13F1-2D45-A390-E3E7C715775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91A4C-13F1-2D45-A390-E3E7C715775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91A4C-13F1-2D45-A390-E3E7C715775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91A4C-13F1-2D45-A390-E3E7C715775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40094164" indent="-39610899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208161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91426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174690" indent="-241632"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AF47CB4-DF7C-41A0-ABB7-DB875F9A1FAF}" type="slidenum">
              <a:rPr lang="en-US" altLang="en-US" sz="1200">
                <a:solidFill>
                  <a:prstClr val="black"/>
                </a:solidFill>
              </a:rPr>
              <a:pPr/>
              <a:t>31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5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4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6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13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83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08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95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91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53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23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5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78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60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4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3832" y="408504"/>
            <a:ext cx="8292742" cy="3507815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algn="ctr">
              <a:lnSpc>
                <a:spcPct val="65000"/>
              </a:lnSpc>
              <a:defRPr lang="en-US" sz="8000" b="1" kern="4800" spc="-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HEADLINE CAN BE UP TO THREE</a:t>
            </a:r>
            <a:br>
              <a:rPr lang="en-US" dirty="0" smtClean="0"/>
            </a:br>
            <a:r>
              <a:rPr lang="en-US" dirty="0" smtClean="0"/>
              <a:t>LINES, COOL?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12775" y="4058409"/>
            <a:ext cx="3800475" cy="162725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70000"/>
              </a:lnSpc>
              <a:buFont typeface="+mj-lt"/>
              <a:buNone/>
              <a:defRPr/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706938" y="4058409"/>
            <a:ext cx="3685516" cy="162725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70000"/>
              </a:lnSpc>
              <a:buNone/>
              <a:defRPr/>
            </a:lvl1pPr>
          </a:lstStyle>
          <a:p>
            <a:r>
              <a:rPr lang="en-US" dirty="0" smtClean="0"/>
              <a:t>AOL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8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432894"/>
            <a:ext cx="8732121" cy="1992212"/>
          </a:xfrm>
          <a:prstGeom prst="rect">
            <a:avLst/>
          </a:prstGeom>
          <a:solidFill>
            <a:schemeClr val="bg2">
              <a:alpha val="27000"/>
            </a:schemeClr>
          </a:solidFill>
          <a:ln>
            <a:noFill/>
          </a:ln>
        </p:spPr>
        <p:txBody>
          <a:bodyPr wrap="square" lIns="0" tIns="502920" bIns="228600" anchor="ctr">
            <a:spAutoFit/>
          </a:bodyPr>
          <a:lstStyle>
            <a:lvl1pPr marL="400050" indent="0" defTabSz="400050">
              <a:lnSpc>
                <a:spcPct val="65000"/>
              </a:lnSpc>
              <a:spcBef>
                <a:spcPts val="0"/>
              </a:spcBef>
              <a:buNone/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1pPr>
            <a:lvl2pPr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2pPr>
            <a:lvl3pPr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3pPr>
            <a:lvl4pPr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4pPr>
            <a:lvl5pPr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5pPr>
          </a:lstStyle>
          <a:p>
            <a:pPr lvl="0"/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3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4334" y="376236"/>
            <a:ext cx="8600313" cy="964726"/>
          </a:xfrm>
          <a:prstGeom prst="rect">
            <a:avLst/>
          </a:prstGeom>
        </p:spPr>
        <p:txBody>
          <a:bodyPr wrap="square" t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97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4334" y="376236"/>
            <a:ext cx="8600313" cy="964726"/>
          </a:xfrm>
          <a:prstGeom prst="rect">
            <a:avLst/>
          </a:prstGeom>
        </p:spPr>
        <p:txBody>
          <a:bodyPr wrap="square" tIns="0" anchor="t">
            <a:noAutofit/>
          </a:bodyPr>
          <a:lstStyle>
            <a:lvl1pPr algn="ctr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254333" y="1535545"/>
            <a:ext cx="8600313" cy="50319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8000" b="1" baseline="0"/>
            </a:lvl1pPr>
          </a:lstStyle>
          <a:p>
            <a:pPr lvl="0"/>
            <a:r>
              <a:rPr lang="en-US" dirty="0" smtClean="0"/>
              <a:t>DEVICE SCREENSHOT IMAGE, CHART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342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254333" y="1535545"/>
            <a:ext cx="8600313" cy="50319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8000" b="1" baseline="0"/>
            </a:lvl1pPr>
          </a:lstStyle>
          <a:p>
            <a:pPr lvl="0"/>
            <a:r>
              <a:rPr lang="en-US" dirty="0" smtClean="0"/>
              <a:t>DEVICE SCREENSHOT IMAGE, CHART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03831" y="376236"/>
            <a:ext cx="8328290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970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+HD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18529" y="1815989"/>
            <a:ext cx="4316413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18529" y="2160477"/>
            <a:ext cx="4316412" cy="1246666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18528" y="295164"/>
            <a:ext cx="4316413" cy="15208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6600" b="1" kern="4800" spc="-6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6600" b="1" kern="4800" spc="-60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</a:lstStyle>
          <a:p>
            <a:pPr lvl="0"/>
            <a:r>
              <a:rPr lang="en-US" dirty="0" smtClean="0"/>
              <a:t>HEADLINE HERE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71475" y="327755"/>
            <a:ext cx="3906838" cy="616883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18529" y="3436267"/>
            <a:ext cx="4316413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18529" y="3780755"/>
            <a:ext cx="4316412" cy="1246666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797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+HD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1821171"/>
            <a:ext cx="4316413" cy="344487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3192" y="2165659"/>
            <a:ext cx="4316412" cy="12466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5760"/>
            <a:ext cx="4316413" cy="1520825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6600" b="1" kern="4800" spc="-6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6600" b="1" kern="4800" spc="-60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</a:lstStyle>
          <a:p>
            <a:pPr lvl="0"/>
            <a:r>
              <a:rPr lang="en-US" dirty="0" smtClean="0"/>
              <a:t>HEADLINE HERE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866252" y="327755"/>
            <a:ext cx="3906838" cy="616883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93192" y="3419362"/>
            <a:ext cx="4316413" cy="344487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93192" y="3763850"/>
            <a:ext cx="4316412" cy="12466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56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25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R+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96047" y="300512"/>
            <a:ext cx="4138896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96046" y="645000"/>
            <a:ext cx="4138895" cy="1246666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5760"/>
            <a:ext cx="4316413" cy="1520825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6600" b="1" kern="4800" spc="-6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6600" b="1" kern="4800" spc="-60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</a:lstStyle>
          <a:p>
            <a:pPr lvl="0"/>
            <a:r>
              <a:rPr lang="en-US" dirty="0" smtClean="0"/>
              <a:t>HEADLINE HERE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96047" y="1898703"/>
            <a:ext cx="4138896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696046" y="2243191"/>
            <a:ext cx="4138895" cy="1246666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93192" y="1726827"/>
            <a:ext cx="4261198" cy="122920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This is your subhead – only if you </a:t>
            </a:r>
            <a:br>
              <a:rPr lang="en-US" dirty="0" smtClean="0"/>
            </a:br>
            <a:r>
              <a:rPr lang="en-US" dirty="0" smtClean="0"/>
              <a:t>need it – less is more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652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+HD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492433"/>
            <a:ext cx="8554961" cy="86311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6600" b="1" kern="4800" spc="-6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6600" b="1" kern="4800" spc="-60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</a:lstStyle>
          <a:p>
            <a:pPr lvl="0"/>
            <a:r>
              <a:rPr lang="en-US" dirty="0" smtClean="0"/>
              <a:t>HEADLINE HERE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79692" y="309219"/>
            <a:ext cx="8393398" cy="311343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4192460"/>
            <a:ext cx="4316413" cy="3444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3192" y="4536948"/>
            <a:ext cx="4152185" cy="1330992"/>
          </a:xfrm>
          <a:prstGeom prst="rect">
            <a:avLst/>
          </a:prstGeom>
        </p:spPr>
        <p:txBody>
          <a:bodyPr lIns="0"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27989" y="4192460"/>
            <a:ext cx="4316413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27989" y="4536947"/>
            <a:ext cx="4245101" cy="1330993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907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+ 2 DESC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393397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ctr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93192" y="1884326"/>
            <a:ext cx="4069079" cy="330636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04011" y="1884326"/>
            <a:ext cx="4069079" cy="330636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5200847"/>
            <a:ext cx="2280260" cy="31940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 HERE</a:t>
            </a:r>
            <a:endParaRPr lang="en-US" dirty="0"/>
          </a:p>
        </p:txBody>
      </p:sp>
      <p:sp>
        <p:nvSpPr>
          <p:cNvPr id="7" name="Text Placeholder 46"/>
          <p:cNvSpPr>
            <a:spLocks noGrp="1"/>
          </p:cNvSpPr>
          <p:nvPr>
            <p:ph type="body" sz="quarter" idx="32" hasCustomPrompt="1"/>
          </p:nvPr>
        </p:nvSpPr>
        <p:spPr>
          <a:xfrm>
            <a:off x="393192" y="5472996"/>
            <a:ext cx="4141872" cy="102359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Description here – one column. If there is a lot of text, adjust top of text box up and reduce the size of the image. Make sure this Label and description are aligned with the pair on the right.</a:t>
            </a:r>
            <a:endParaRPr lang="en-US" dirty="0"/>
          </a:p>
        </p:txBody>
      </p:sp>
      <p:sp>
        <p:nvSpPr>
          <p:cNvPr id="8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4680385" y="5200847"/>
            <a:ext cx="2280260" cy="31940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 HERE</a:t>
            </a:r>
            <a:endParaRPr lang="en-US" dirty="0"/>
          </a:p>
        </p:txBody>
      </p:sp>
      <p:sp>
        <p:nvSpPr>
          <p:cNvPr id="9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4680385" y="5472996"/>
            <a:ext cx="4175255" cy="102359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Description here – one column. If there is a lot of text, adjust top of text box up and reduce the size of the image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1231426"/>
            <a:ext cx="8393398" cy="570202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88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R + SUB + 2COL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393397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ctr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1231426"/>
            <a:ext cx="8393398" cy="57020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ctr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76604"/>
            <a:ext cx="8414328" cy="868326"/>
          </a:xfrm>
          <a:prstGeom prst="rect">
            <a:avLst/>
          </a:prstGeom>
        </p:spPr>
        <p:txBody>
          <a:bodyPr wrap="square"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1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This is a two column text box if this is being emailed. NOT FOR PRESENTATION USE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6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DR + SUB + 2COL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393397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76604"/>
            <a:ext cx="8414328" cy="868326"/>
          </a:xfrm>
          <a:prstGeom prst="rect">
            <a:avLst/>
          </a:prstGeom>
        </p:spPr>
        <p:txBody>
          <a:bodyPr wrap="square"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This is a two column text box if this is being emailed. NOT FOR PRESENTATION USE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3192" y="1231426"/>
            <a:ext cx="8393398" cy="57020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64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R + SUB + 3COL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393397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1231426"/>
            <a:ext cx="8393398" cy="57020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543550"/>
            <a:ext cx="8414328" cy="1001380"/>
          </a:xfrm>
          <a:prstGeom prst="rect">
            <a:avLst/>
          </a:prstGeom>
        </p:spPr>
        <p:txBody>
          <a:bodyPr wrap="square" lIns="0" rIns="0" numCol="3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THIS HEADER SHOULD BE BOLD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Please make the header bold by highlighting it and clicking the bold button.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This is a 3 column text box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</a:t>
            </a:r>
            <a:r>
              <a:rPr lang="en-US" dirty="0" smtClean="0"/>
              <a:t>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err="1" smtClean="0"/>
              <a:t>Suspendisse</a:t>
            </a:r>
            <a:r>
              <a:rPr lang="en-US" dirty="0" smtClean="0"/>
              <a:t> dolor </a:t>
            </a:r>
            <a:r>
              <a:rPr lang="en-US" dirty="0" err="1" smtClean="0"/>
              <a:t>nisl</a:t>
            </a:r>
            <a:r>
              <a:rPr lang="en-US" dirty="0" smtClean="0"/>
              <a:t>, </a:t>
            </a:r>
            <a:r>
              <a:rPr lang="en-US" dirty="0" err="1" smtClean="0"/>
              <a:t>ultrices</a:t>
            </a:r>
            <a:r>
              <a:rPr lang="en-US" dirty="0" smtClean="0"/>
              <a:t> at,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, </a:t>
            </a:r>
            <a:r>
              <a:rPr lang="en-US" dirty="0" err="1" smtClean="0"/>
              <a:t>consequat</a:t>
            </a:r>
            <a:r>
              <a:rPr lang="en-US" dirty="0" smtClean="0"/>
              <a:t> at, dolor.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Integer </a:t>
            </a:r>
            <a:r>
              <a:rPr lang="en-US" dirty="0" err="1" smtClean="0"/>
              <a:t>volutpat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enim.And</a:t>
            </a:r>
            <a:r>
              <a:rPr lang="en-US" dirty="0" smtClean="0"/>
              <a:t>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5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CKED 3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2702910" y="1480563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4773109" y="1480563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6843308" y="1480563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1" name="Picture Placeholder 39"/>
          <p:cNvSpPr>
            <a:spLocks noGrp="1"/>
          </p:cNvSpPr>
          <p:nvPr>
            <p:ph type="pic" sz="quarter" idx="16" hasCustomPrompt="1"/>
          </p:nvPr>
        </p:nvSpPr>
        <p:spPr>
          <a:xfrm>
            <a:off x="2702910" y="3206276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2" name="Picture Placeholder 39"/>
          <p:cNvSpPr>
            <a:spLocks noGrp="1"/>
          </p:cNvSpPr>
          <p:nvPr>
            <p:ph type="pic" sz="quarter" idx="17" hasCustomPrompt="1"/>
          </p:nvPr>
        </p:nvSpPr>
        <p:spPr>
          <a:xfrm>
            <a:off x="4773109" y="3206276"/>
            <a:ext cx="1960364" cy="1341901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3" name="Picture Placeholder 39"/>
          <p:cNvSpPr>
            <a:spLocks noGrp="1"/>
          </p:cNvSpPr>
          <p:nvPr>
            <p:ph type="pic" sz="quarter" idx="18" hasCustomPrompt="1"/>
          </p:nvPr>
        </p:nvSpPr>
        <p:spPr>
          <a:xfrm>
            <a:off x="6843308" y="3206276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7" name="Picture Placeholder 39"/>
          <p:cNvSpPr>
            <a:spLocks noGrp="1"/>
          </p:cNvSpPr>
          <p:nvPr>
            <p:ph type="pic" sz="quarter" idx="22" hasCustomPrompt="1"/>
          </p:nvPr>
        </p:nvSpPr>
        <p:spPr>
          <a:xfrm>
            <a:off x="2702910" y="4939752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8" name="Picture Placeholder 39"/>
          <p:cNvSpPr>
            <a:spLocks noGrp="1"/>
          </p:cNvSpPr>
          <p:nvPr>
            <p:ph type="pic" sz="quarter" idx="23" hasCustomPrompt="1"/>
          </p:nvPr>
        </p:nvSpPr>
        <p:spPr>
          <a:xfrm>
            <a:off x="4773109" y="4939752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9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6843308" y="4939752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1" name="Text Placeholder 46"/>
          <p:cNvSpPr>
            <a:spLocks noGrp="1"/>
          </p:cNvSpPr>
          <p:nvPr>
            <p:ph type="body" sz="quarter" idx="27" hasCustomPrompt="1"/>
          </p:nvPr>
        </p:nvSpPr>
        <p:spPr>
          <a:xfrm>
            <a:off x="6847358" y="6304746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0" name="Text Placeholder 46"/>
          <p:cNvSpPr>
            <a:spLocks noGrp="1"/>
          </p:cNvSpPr>
          <p:nvPr>
            <p:ph type="body" sz="quarter" idx="26" hasCustomPrompt="1"/>
          </p:nvPr>
        </p:nvSpPr>
        <p:spPr>
          <a:xfrm>
            <a:off x="4763776" y="6304746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25" hasCustomPrompt="1"/>
          </p:nvPr>
        </p:nvSpPr>
        <p:spPr>
          <a:xfrm>
            <a:off x="2702385" y="6304746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6847358" y="457127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7" name="Text Placeholder 46"/>
          <p:cNvSpPr>
            <a:spLocks noGrp="1"/>
          </p:cNvSpPr>
          <p:nvPr>
            <p:ph type="body" sz="quarter" idx="20" hasCustomPrompt="1"/>
          </p:nvPr>
        </p:nvSpPr>
        <p:spPr>
          <a:xfrm>
            <a:off x="4763776" y="457127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19" hasCustomPrompt="1"/>
          </p:nvPr>
        </p:nvSpPr>
        <p:spPr>
          <a:xfrm>
            <a:off x="2702385" y="457127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6847358" y="2845557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4763776" y="2845557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2702385" y="2845557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393192" y="4930478"/>
            <a:ext cx="2280260" cy="31940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LABEL</a:t>
            </a:r>
            <a:br>
              <a:rPr lang="en-US" dirty="0" smtClean="0"/>
            </a:br>
            <a:r>
              <a:rPr lang="en-US" dirty="0" smtClean="0"/>
              <a:t>HERE</a:t>
            </a:r>
          </a:p>
          <a:p>
            <a:pPr lvl="0"/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393192" y="3197002"/>
            <a:ext cx="2280260" cy="31940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LABEL</a:t>
            </a:r>
            <a:br>
              <a:rPr lang="en-US" dirty="0" smtClean="0"/>
            </a:br>
            <a:r>
              <a:rPr lang="en-US" dirty="0" smtClean="0"/>
              <a:t>HERE</a:t>
            </a:r>
          </a:p>
          <a:p>
            <a:pPr lvl="0"/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1480563"/>
            <a:ext cx="2280260" cy="31940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600313" cy="519448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>
              <a:lnSpc>
                <a:spcPct val="65000"/>
              </a:lnSpc>
              <a:defRPr lang="en-US" sz="4800" b="1" kern="4800" spc="-3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788403"/>
            <a:ext cx="8601075" cy="57020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  <p:sp>
        <p:nvSpPr>
          <p:cNvPr id="33" name="Text Placeholder 46"/>
          <p:cNvSpPr>
            <a:spLocks noGrp="1"/>
          </p:cNvSpPr>
          <p:nvPr>
            <p:ph type="body" sz="quarter" idx="32" hasCustomPrompt="1"/>
          </p:nvPr>
        </p:nvSpPr>
        <p:spPr>
          <a:xfrm>
            <a:off x="393192" y="2007714"/>
            <a:ext cx="1969697" cy="81474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4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393192" y="3729271"/>
            <a:ext cx="1969697" cy="80963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5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393192" y="5422603"/>
            <a:ext cx="1969697" cy="88744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CKE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2878646" y="301939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4948845" y="301939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7019044" y="301939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1" name="Picture Placeholder 39"/>
          <p:cNvSpPr>
            <a:spLocks noGrp="1"/>
          </p:cNvSpPr>
          <p:nvPr>
            <p:ph type="pic" sz="quarter" idx="16" hasCustomPrompt="1"/>
          </p:nvPr>
        </p:nvSpPr>
        <p:spPr>
          <a:xfrm>
            <a:off x="2878646" y="2507655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2" name="Picture Placeholder 39"/>
          <p:cNvSpPr>
            <a:spLocks noGrp="1"/>
          </p:cNvSpPr>
          <p:nvPr>
            <p:ph type="pic" sz="quarter" idx="17" hasCustomPrompt="1"/>
          </p:nvPr>
        </p:nvSpPr>
        <p:spPr>
          <a:xfrm>
            <a:off x="4948845" y="2507655"/>
            <a:ext cx="1960364" cy="162370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3" name="Picture Placeholder 39"/>
          <p:cNvSpPr>
            <a:spLocks noGrp="1"/>
          </p:cNvSpPr>
          <p:nvPr>
            <p:ph type="pic" sz="quarter" idx="18" hasCustomPrompt="1"/>
          </p:nvPr>
        </p:nvSpPr>
        <p:spPr>
          <a:xfrm>
            <a:off x="7019044" y="2507655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7" name="Picture Placeholder 39"/>
          <p:cNvSpPr>
            <a:spLocks noGrp="1"/>
          </p:cNvSpPr>
          <p:nvPr>
            <p:ph type="pic" sz="quarter" idx="22" hasCustomPrompt="1"/>
          </p:nvPr>
        </p:nvSpPr>
        <p:spPr>
          <a:xfrm>
            <a:off x="2878646" y="4640926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8" name="Picture Placeholder 39"/>
          <p:cNvSpPr>
            <a:spLocks noGrp="1"/>
          </p:cNvSpPr>
          <p:nvPr>
            <p:ph type="pic" sz="quarter" idx="23" hasCustomPrompt="1"/>
          </p:nvPr>
        </p:nvSpPr>
        <p:spPr>
          <a:xfrm>
            <a:off x="4948845" y="4640926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9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7019044" y="4640926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1" name="Text Placeholder 46"/>
          <p:cNvSpPr>
            <a:spLocks noGrp="1"/>
          </p:cNvSpPr>
          <p:nvPr>
            <p:ph type="body" sz="quarter" idx="27" hasCustomPrompt="1"/>
          </p:nvPr>
        </p:nvSpPr>
        <p:spPr>
          <a:xfrm>
            <a:off x="7023094" y="628050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0" name="Text Placeholder 46"/>
          <p:cNvSpPr>
            <a:spLocks noGrp="1"/>
          </p:cNvSpPr>
          <p:nvPr>
            <p:ph type="body" sz="quarter" idx="26" hasCustomPrompt="1"/>
          </p:nvPr>
        </p:nvSpPr>
        <p:spPr>
          <a:xfrm>
            <a:off x="4939512" y="628050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25" hasCustomPrompt="1"/>
          </p:nvPr>
        </p:nvSpPr>
        <p:spPr>
          <a:xfrm>
            <a:off x="2878121" y="628050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7023094" y="414722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7" name="Text Placeholder 46"/>
          <p:cNvSpPr>
            <a:spLocks noGrp="1"/>
          </p:cNvSpPr>
          <p:nvPr>
            <p:ph type="body" sz="quarter" idx="20" hasCustomPrompt="1"/>
          </p:nvPr>
        </p:nvSpPr>
        <p:spPr>
          <a:xfrm>
            <a:off x="4939512" y="414722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19" hasCustomPrompt="1"/>
          </p:nvPr>
        </p:nvSpPr>
        <p:spPr>
          <a:xfrm>
            <a:off x="2878121" y="414722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7023094" y="1941513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4939512" y="1941513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2878121" y="1941513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103422" y="4640926"/>
            <a:ext cx="2759115" cy="16144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103422" y="2507655"/>
            <a:ext cx="2759115" cy="16144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103422" y="311213"/>
            <a:ext cx="2759115" cy="16144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CKE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46"/>
          <p:cNvSpPr>
            <a:spLocks noGrp="1"/>
          </p:cNvSpPr>
          <p:nvPr>
            <p:ph type="body" sz="quarter" idx="27" hasCustomPrompt="1"/>
          </p:nvPr>
        </p:nvSpPr>
        <p:spPr>
          <a:xfrm>
            <a:off x="6847358" y="4759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0" name="Text Placeholder 46"/>
          <p:cNvSpPr>
            <a:spLocks noGrp="1"/>
          </p:cNvSpPr>
          <p:nvPr>
            <p:ph type="body" sz="quarter" idx="26" hasCustomPrompt="1"/>
          </p:nvPr>
        </p:nvSpPr>
        <p:spPr>
          <a:xfrm>
            <a:off x="4763776" y="4759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25" hasCustomPrompt="1"/>
          </p:nvPr>
        </p:nvSpPr>
        <p:spPr>
          <a:xfrm>
            <a:off x="2702385" y="4759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6847358" y="309238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7" name="Text Placeholder 46"/>
          <p:cNvSpPr>
            <a:spLocks noGrp="1"/>
          </p:cNvSpPr>
          <p:nvPr>
            <p:ph type="body" sz="quarter" idx="20" hasCustomPrompt="1"/>
          </p:nvPr>
        </p:nvSpPr>
        <p:spPr>
          <a:xfrm>
            <a:off x="4763776" y="309238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19" hasCustomPrompt="1"/>
          </p:nvPr>
        </p:nvSpPr>
        <p:spPr>
          <a:xfrm>
            <a:off x="2702385" y="309238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6847358" y="1411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4763776" y="1411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2702385" y="1411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106572" y="3504909"/>
            <a:ext cx="2508286" cy="12129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106572" y="1838269"/>
            <a:ext cx="2508286" cy="12129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106572" y="154638"/>
            <a:ext cx="2508286" cy="12129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2702910" y="146517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4773109" y="146517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6843308" y="146517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1" name="Picture Placeholder 39"/>
          <p:cNvSpPr>
            <a:spLocks noGrp="1"/>
          </p:cNvSpPr>
          <p:nvPr>
            <p:ph type="pic" sz="quarter" idx="16" hasCustomPrompt="1"/>
          </p:nvPr>
        </p:nvSpPr>
        <p:spPr>
          <a:xfrm>
            <a:off x="2702910" y="183942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2" name="Picture Placeholder 39"/>
          <p:cNvSpPr>
            <a:spLocks noGrp="1"/>
          </p:cNvSpPr>
          <p:nvPr>
            <p:ph type="pic" sz="quarter" idx="17" hasCustomPrompt="1"/>
          </p:nvPr>
        </p:nvSpPr>
        <p:spPr>
          <a:xfrm>
            <a:off x="4773109" y="1839422"/>
            <a:ext cx="1960364" cy="121991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3" name="Picture Placeholder 39"/>
          <p:cNvSpPr>
            <a:spLocks noGrp="1"/>
          </p:cNvSpPr>
          <p:nvPr>
            <p:ph type="pic" sz="quarter" idx="18" hasCustomPrompt="1"/>
          </p:nvPr>
        </p:nvSpPr>
        <p:spPr>
          <a:xfrm>
            <a:off x="6843308" y="183942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7" name="Picture Placeholder 39"/>
          <p:cNvSpPr>
            <a:spLocks noGrp="1"/>
          </p:cNvSpPr>
          <p:nvPr>
            <p:ph type="pic" sz="quarter" idx="22" hasCustomPrompt="1"/>
          </p:nvPr>
        </p:nvSpPr>
        <p:spPr>
          <a:xfrm>
            <a:off x="2702910" y="350606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8" name="Picture Placeholder 39"/>
          <p:cNvSpPr>
            <a:spLocks noGrp="1"/>
          </p:cNvSpPr>
          <p:nvPr>
            <p:ph type="pic" sz="quarter" idx="23" hasCustomPrompt="1"/>
          </p:nvPr>
        </p:nvSpPr>
        <p:spPr>
          <a:xfrm>
            <a:off x="4773109" y="350606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9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6843308" y="350606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2" name="Text Placeholder 46"/>
          <p:cNvSpPr>
            <a:spLocks noGrp="1"/>
          </p:cNvSpPr>
          <p:nvPr>
            <p:ph type="body" sz="quarter" idx="31" hasCustomPrompt="1"/>
          </p:nvPr>
        </p:nvSpPr>
        <p:spPr>
          <a:xfrm>
            <a:off x="6847358" y="636383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3" name="Text Placeholder 46"/>
          <p:cNvSpPr>
            <a:spLocks noGrp="1"/>
          </p:cNvSpPr>
          <p:nvPr>
            <p:ph type="body" sz="quarter" idx="32" hasCustomPrompt="1"/>
          </p:nvPr>
        </p:nvSpPr>
        <p:spPr>
          <a:xfrm>
            <a:off x="4763776" y="636383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4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2702385" y="636383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5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106572" y="5109727"/>
            <a:ext cx="2508286" cy="12129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6" name="Picture Placeholder 39"/>
          <p:cNvSpPr>
            <a:spLocks noGrp="1"/>
          </p:cNvSpPr>
          <p:nvPr>
            <p:ph type="pic" sz="quarter" idx="35" hasCustomPrompt="1"/>
          </p:nvPr>
        </p:nvSpPr>
        <p:spPr>
          <a:xfrm>
            <a:off x="2702910" y="5110880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7" name="Picture Placeholder 39"/>
          <p:cNvSpPr>
            <a:spLocks noGrp="1"/>
          </p:cNvSpPr>
          <p:nvPr>
            <p:ph type="pic" sz="quarter" idx="36" hasCustomPrompt="1"/>
          </p:nvPr>
        </p:nvSpPr>
        <p:spPr>
          <a:xfrm>
            <a:off x="4773109" y="5110880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8" name="Picture Placeholder 39"/>
          <p:cNvSpPr>
            <a:spLocks noGrp="1"/>
          </p:cNvSpPr>
          <p:nvPr>
            <p:ph type="pic" sz="quarter" idx="37" hasCustomPrompt="1"/>
          </p:nvPr>
        </p:nvSpPr>
        <p:spPr>
          <a:xfrm>
            <a:off x="6843308" y="5110880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8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IER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379693" y="2852815"/>
            <a:ext cx="2555978" cy="2377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3276113" y="2852815"/>
            <a:ext cx="2663932" cy="2377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6161389" y="2852815"/>
            <a:ext cx="2609244" cy="2377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6263657" y="1990960"/>
            <a:ext cx="2626846" cy="42477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3256854" y="1990960"/>
            <a:ext cx="2683191" cy="42477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1990960"/>
            <a:ext cx="2581397" cy="424776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6250289" y="1471224"/>
            <a:ext cx="2609244" cy="68467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3256854" y="1453334"/>
            <a:ext cx="2683191" cy="68467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1471224"/>
            <a:ext cx="2594767" cy="684674"/>
          </a:xfrm>
          <a:prstGeom prst="rect">
            <a:avLst/>
          </a:prstGeom>
        </p:spPr>
        <p:txBody>
          <a:bodyPr wrap="square" lIns="0" r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600313" cy="519448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788403"/>
            <a:ext cx="8601075" cy="42862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3107617" y="2087573"/>
            <a:ext cx="0" cy="3326632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56254" y="2076314"/>
            <a:ext cx="0" cy="3326632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48027"/>
            <a:ext cx="8393729" cy="944159"/>
          </a:xfrm>
          <a:prstGeom prst="rect">
            <a:avLst/>
          </a:prstGeom>
        </p:spPr>
        <p:txBody>
          <a:bodyPr wrap="square"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SHORT HEADER HERE, PLS BOLD THIS</a:t>
            </a:r>
          </a:p>
          <a:p>
            <a:pPr lvl="0"/>
            <a:r>
              <a:rPr lang="en-US" dirty="0" smtClean="0"/>
              <a:t>Put your details here, not in the stats and descriptors area, which are intended to be brief. This is a two column text box with bullet styles included.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7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49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COSYSTE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393192" y="1508326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2739589" y="1508326"/>
            <a:ext cx="3566674" cy="37521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2725075" y="5329595"/>
            <a:ext cx="3566674" cy="1166995"/>
          </a:xfrm>
          <a:prstGeom prst="rect">
            <a:avLst/>
          </a:prstGeom>
        </p:spPr>
        <p:txBody>
          <a:bodyPr lIns="0" tIns="0" rIns="0" bIns="45720">
            <a:noAutofit/>
          </a:bodyPr>
          <a:lstStyle>
            <a:lvl1pPr marL="0" indent="0" algn="l">
              <a:lnSpc>
                <a:spcPct val="80000"/>
              </a:lnSpc>
              <a:buNone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2441952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2717818" y="1249939"/>
            <a:ext cx="3590295" cy="26507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2306155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600313" cy="519448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5" name="Picture Placeholder 39"/>
          <p:cNvSpPr>
            <a:spLocks noGrp="1"/>
          </p:cNvSpPr>
          <p:nvPr>
            <p:ph type="pic" sz="quarter" idx="32" hasCustomPrompt="1"/>
          </p:nvPr>
        </p:nvSpPr>
        <p:spPr>
          <a:xfrm>
            <a:off x="393192" y="3120959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6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393192" y="4054585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17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393192" y="3918788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18" name="Picture Placeholder 39"/>
          <p:cNvSpPr>
            <a:spLocks noGrp="1"/>
          </p:cNvSpPr>
          <p:nvPr>
            <p:ph type="pic" sz="quarter" idx="35" hasCustomPrompt="1"/>
          </p:nvPr>
        </p:nvSpPr>
        <p:spPr>
          <a:xfrm>
            <a:off x="393192" y="4746560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9" name="Text Placeholder 46"/>
          <p:cNvSpPr>
            <a:spLocks noGrp="1"/>
          </p:cNvSpPr>
          <p:nvPr>
            <p:ph type="body" sz="quarter" idx="36" hasCustomPrompt="1"/>
          </p:nvPr>
        </p:nvSpPr>
        <p:spPr>
          <a:xfrm>
            <a:off x="393192" y="5680186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0" name="Text Placeholder 46"/>
          <p:cNvSpPr>
            <a:spLocks noGrp="1"/>
          </p:cNvSpPr>
          <p:nvPr>
            <p:ph type="body" sz="quarter" idx="37" hasCustomPrompt="1"/>
          </p:nvPr>
        </p:nvSpPr>
        <p:spPr>
          <a:xfrm>
            <a:off x="393192" y="5533078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38" hasCustomPrompt="1"/>
          </p:nvPr>
        </p:nvSpPr>
        <p:spPr>
          <a:xfrm>
            <a:off x="393192" y="1249939"/>
            <a:ext cx="1350473" cy="26507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7" name="Picture Placeholder 39"/>
          <p:cNvSpPr>
            <a:spLocks noGrp="1"/>
          </p:cNvSpPr>
          <p:nvPr>
            <p:ph type="pic" sz="quarter" idx="39" hasCustomPrompt="1"/>
          </p:nvPr>
        </p:nvSpPr>
        <p:spPr>
          <a:xfrm>
            <a:off x="7461056" y="1508326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40" hasCustomPrompt="1"/>
          </p:nvPr>
        </p:nvSpPr>
        <p:spPr>
          <a:xfrm>
            <a:off x="7461057" y="2441952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41" hasCustomPrompt="1"/>
          </p:nvPr>
        </p:nvSpPr>
        <p:spPr>
          <a:xfrm>
            <a:off x="7448411" y="2306155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0" name="Picture Placeholder 39"/>
          <p:cNvSpPr>
            <a:spLocks noGrp="1"/>
          </p:cNvSpPr>
          <p:nvPr>
            <p:ph type="pic" sz="quarter" idx="42" hasCustomPrompt="1"/>
          </p:nvPr>
        </p:nvSpPr>
        <p:spPr>
          <a:xfrm>
            <a:off x="7461056" y="3120959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1" name="Text Placeholder 46"/>
          <p:cNvSpPr>
            <a:spLocks noGrp="1"/>
          </p:cNvSpPr>
          <p:nvPr>
            <p:ph type="body" sz="quarter" idx="43" hasCustomPrompt="1"/>
          </p:nvPr>
        </p:nvSpPr>
        <p:spPr>
          <a:xfrm>
            <a:off x="7461057" y="4054585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3" name="Text Placeholder 46"/>
          <p:cNvSpPr>
            <a:spLocks noGrp="1"/>
          </p:cNvSpPr>
          <p:nvPr>
            <p:ph type="body" sz="quarter" idx="44" hasCustomPrompt="1"/>
          </p:nvPr>
        </p:nvSpPr>
        <p:spPr>
          <a:xfrm>
            <a:off x="7448411" y="3918788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6" name="Picture Placeholder 39"/>
          <p:cNvSpPr>
            <a:spLocks noGrp="1"/>
          </p:cNvSpPr>
          <p:nvPr>
            <p:ph type="pic" sz="quarter" idx="45" hasCustomPrompt="1"/>
          </p:nvPr>
        </p:nvSpPr>
        <p:spPr>
          <a:xfrm>
            <a:off x="7461056" y="4746560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7" name="Text Placeholder 46"/>
          <p:cNvSpPr>
            <a:spLocks noGrp="1"/>
          </p:cNvSpPr>
          <p:nvPr>
            <p:ph type="body" sz="quarter" idx="46" hasCustomPrompt="1"/>
          </p:nvPr>
        </p:nvSpPr>
        <p:spPr>
          <a:xfrm>
            <a:off x="7461057" y="5680186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8" name="Text Placeholder 46"/>
          <p:cNvSpPr>
            <a:spLocks noGrp="1"/>
          </p:cNvSpPr>
          <p:nvPr>
            <p:ph type="body" sz="quarter" idx="47" hasCustomPrompt="1"/>
          </p:nvPr>
        </p:nvSpPr>
        <p:spPr>
          <a:xfrm>
            <a:off x="7448411" y="5533078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9" name="Text Placeholder 46"/>
          <p:cNvSpPr>
            <a:spLocks noGrp="1"/>
          </p:cNvSpPr>
          <p:nvPr>
            <p:ph type="body" sz="quarter" idx="48" hasCustomPrompt="1"/>
          </p:nvPr>
        </p:nvSpPr>
        <p:spPr>
          <a:xfrm>
            <a:off x="7448411" y="1249939"/>
            <a:ext cx="1339474" cy="26507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54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COSYST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399034" y="3022600"/>
            <a:ext cx="1696466" cy="1795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2909520" y="2501900"/>
            <a:ext cx="1668830" cy="1720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5267210" y="1644650"/>
            <a:ext cx="1646457" cy="18189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5267211" y="3755913"/>
            <a:ext cx="2070567" cy="16233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2909520" y="4557690"/>
            <a:ext cx="2315358" cy="7683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5102648"/>
            <a:ext cx="2011943" cy="65797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5267211" y="3333314"/>
            <a:ext cx="1782149" cy="5416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2909520" y="4146319"/>
            <a:ext cx="2287136" cy="5416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4687982"/>
            <a:ext cx="2011944" cy="54166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93193" y="365760"/>
            <a:ext cx="8400828" cy="519448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3" y="788403"/>
            <a:ext cx="8401572" cy="428625"/>
          </a:xfrm>
          <a:prstGeom prst="rect">
            <a:avLst/>
          </a:prstGeom>
        </p:spPr>
        <p:txBody>
          <a:bodyPr wrap="square" rIns="0">
            <a:noAutofit/>
          </a:bodyPr>
          <a:lstStyle>
            <a:lvl1pPr algn="l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5" name="Arc 14"/>
          <p:cNvSpPr/>
          <p:nvPr userDrawn="1"/>
        </p:nvSpPr>
        <p:spPr>
          <a:xfrm rot="2550994">
            <a:off x="-4986020" y="1811652"/>
            <a:ext cx="8029737" cy="7232165"/>
          </a:xfrm>
          <a:prstGeom prst="arc">
            <a:avLst>
              <a:gd name="adj1" fmla="val 16764790"/>
              <a:gd name="adj2" fmla="val 19441495"/>
            </a:avLst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7F7F7F"/>
              </a:solidFill>
            </a:endParaRPr>
          </a:p>
        </p:txBody>
      </p:sp>
      <p:sp>
        <p:nvSpPr>
          <p:cNvPr id="16" name="Arc 15"/>
          <p:cNvSpPr/>
          <p:nvPr userDrawn="1"/>
        </p:nvSpPr>
        <p:spPr>
          <a:xfrm rot="2356349">
            <a:off x="-6543282" y="95999"/>
            <a:ext cx="11481727" cy="13012011"/>
          </a:xfrm>
          <a:prstGeom prst="arc">
            <a:avLst>
              <a:gd name="adj1" fmla="val 16637051"/>
              <a:gd name="adj2" fmla="val 18819987"/>
            </a:avLst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7F7F7F"/>
              </a:solidFill>
            </a:endParaRPr>
          </a:p>
        </p:txBody>
      </p:sp>
      <p:sp>
        <p:nvSpPr>
          <p:cNvPr id="17" name="Arc 16"/>
          <p:cNvSpPr/>
          <p:nvPr userDrawn="1"/>
        </p:nvSpPr>
        <p:spPr>
          <a:xfrm rot="2778754">
            <a:off x="-9168132" y="-2493601"/>
            <a:ext cx="16245109" cy="18410255"/>
          </a:xfrm>
          <a:prstGeom prst="arc">
            <a:avLst>
              <a:gd name="adj1" fmla="val 16622139"/>
              <a:gd name="adj2" fmla="val 18492673"/>
            </a:avLst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7F7F7F"/>
              </a:solidFill>
            </a:endParaRPr>
          </a:p>
        </p:txBody>
      </p:sp>
      <p:sp>
        <p:nvSpPr>
          <p:cNvPr id="18" name="Picture Placeholder 39"/>
          <p:cNvSpPr>
            <a:spLocks noGrp="1"/>
          </p:cNvSpPr>
          <p:nvPr>
            <p:ph type="pic" sz="quarter" idx="32" hasCustomPrompt="1"/>
          </p:nvPr>
        </p:nvSpPr>
        <p:spPr>
          <a:xfrm>
            <a:off x="7183636" y="641350"/>
            <a:ext cx="1589454" cy="1699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9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7602822" y="2620836"/>
            <a:ext cx="1191198" cy="26042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0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7602821" y="2198237"/>
            <a:ext cx="1170269" cy="5416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4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1456" y="3284111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21746" y="1846367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1746" y="4749064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600313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93700" y="1449064"/>
            <a:ext cx="5929503" cy="499350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7200" b="1" kern="4800" spc="-600"/>
            </a:lvl1pPr>
          </a:lstStyle>
          <a:p>
            <a:r>
              <a:rPr lang="en-US" dirty="0" smtClean="0"/>
              <a:t>DEVICE SCREENSHOT</a:t>
            </a:r>
          </a:p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OR CHART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6221123" y="3796569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6221413" y="2358825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6221413" y="5261522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38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+ IMAGE LEFT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1456" y="3284111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21746" y="2034098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1746" y="4627591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600313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79360" y="2034098"/>
            <a:ext cx="5323593" cy="34520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6000" b="1" kern="4800" spc="-600"/>
            </a:lvl1pPr>
          </a:lstStyle>
          <a:p>
            <a:r>
              <a:rPr lang="en-US" dirty="0" smtClean="0"/>
              <a:t>DEVICE SCREENSHOT</a:t>
            </a:r>
          </a:p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OR CHART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6221123" y="3796569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6221413" y="2546556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6221413" y="5140049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93192" y="1308309"/>
            <a:ext cx="8734425" cy="58261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>
              <a:lnSpc>
                <a:spcPct val="80000"/>
              </a:lnSpc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This is your subhead – only if you </a:t>
            </a:r>
            <a:br>
              <a:rPr lang="en-US" dirty="0" smtClean="0"/>
            </a:br>
            <a:r>
              <a:rPr lang="en-US" dirty="0" smtClean="0"/>
              <a:t>need it – less is more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48027"/>
            <a:ext cx="8393729" cy="944159"/>
          </a:xfrm>
          <a:prstGeom prst="rect">
            <a:avLst/>
          </a:prstGeom>
        </p:spPr>
        <p:txBody>
          <a:bodyPr wrap="square"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SHORT HEADER HERE, PLS BOLD THIS</a:t>
            </a:r>
          </a:p>
          <a:p>
            <a:pPr lvl="0"/>
            <a:r>
              <a:rPr lang="en-US" dirty="0" smtClean="0"/>
              <a:t>Put your details here, not in the stats and descriptors area, which are intended to be brief. This is a two column text box with bullet styles included.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6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3549" y="3284111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73839" y="1846367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839" y="4749064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600313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864883" y="1846367"/>
            <a:ext cx="5908207" cy="46502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7200" b="1" kern="4800" spc="-600"/>
            </a:lvl1pPr>
          </a:lstStyle>
          <a:p>
            <a:r>
              <a:rPr lang="en-US" dirty="0" smtClean="0"/>
              <a:t>DEVICE SCREENSHOT</a:t>
            </a:r>
          </a:p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OR CHART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373216" y="3796569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373506" y="2358825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373506" y="5261522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20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+ IMAGE RIGHT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9071" y="3284111"/>
            <a:ext cx="2217758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79692" y="2034098"/>
            <a:ext cx="2217427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9361" y="4627591"/>
            <a:ext cx="2217758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971041" y="1939191"/>
            <a:ext cx="5802049" cy="37088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6000" b="1" kern="4800" spc="-600"/>
            </a:lvl1pPr>
          </a:lstStyle>
          <a:p>
            <a:r>
              <a:rPr lang="en-US" dirty="0" smtClean="0"/>
              <a:t>DEVICE SCREENSHOT</a:t>
            </a:r>
          </a:p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OR CHART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378741" y="3796569"/>
            <a:ext cx="2217798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379361" y="2546556"/>
            <a:ext cx="22174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379031" y="5140049"/>
            <a:ext cx="2217798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48027"/>
            <a:ext cx="8393729" cy="944159"/>
          </a:xfrm>
          <a:prstGeom prst="rect">
            <a:avLst/>
          </a:prstGeom>
        </p:spPr>
        <p:txBody>
          <a:bodyPr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SHORT HEADER HERE, PLS BOLD THIS</a:t>
            </a:r>
          </a:p>
          <a:p>
            <a:pPr lvl="0"/>
            <a:r>
              <a:rPr lang="en-US" dirty="0" smtClean="0"/>
              <a:t>Put your details here, not in the stats and descriptors area, which are intended to be brief. This is a two column text box with bullet styles included.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86035" y="1308309"/>
            <a:ext cx="8734425" cy="582612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This is your subhead – only if you </a:t>
            </a:r>
            <a:br>
              <a:rPr lang="en-US" dirty="0" smtClean="0"/>
            </a:br>
            <a:r>
              <a:rPr lang="en-US" dirty="0" smtClean="0"/>
              <a:t>need it – less is more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91131" y="363536"/>
            <a:ext cx="8328290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7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S -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171728" y="1600280"/>
            <a:ext cx="3173540" cy="299273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2800" b="1" kern="4800" spc="-600"/>
            </a:lvl1pPr>
          </a:lstStyle>
          <a:p>
            <a:r>
              <a:rPr lang="en-US" dirty="0" smtClean="0"/>
              <a:t>DEVICE OR SCREENSHOT</a:t>
            </a:r>
          </a:p>
          <a:p>
            <a:r>
              <a:rPr lang="en-US" dirty="0" smtClean="0"/>
              <a:t>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29414"/>
            <a:ext cx="5209118" cy="772519"/>
          </a:xfrm>
          <a:prstGeom prst="rect">
            <a:avLst/>
          </a:prstGeom>
          <a:solidFill>
            <a:schemeClr val="tx1"/>
          </a:solidFill>
        </p:spPr>
        <p:txBody>
          <a:bodyPr wrap="none" lIns="365760" tIns="201168" rIns="182880" bIns="45720" anchor="t">
            <a:spAutoFit/>
          </a:bodyPr>
          <a:lstStyle>
            <a:lvl1pPr>
              <a:lnSpc>
                <a:spcPct val="65000"/>
              </a:lnSpc>
              <a:defRPr lang="en-US" sz="4800" b="1" kern="3000" spc="-300" baseline="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OVERVIEW TITLE</a:t>
            </a:r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592808" y="3204886"/>
            <a:ext cx="3173540" cy="299273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2800" b="1" kern="4800" spc="-600"/>
            </a:lvl1pPr>
          </a:lstStyle>
          <a:p>
            <a:r>
              <a:rPr lang="en-US" dirty="0" smtClean="0"/>
              <a:t>DEVICE OR SCREENSHOT</a:t>
            </a:r>
          </a:p>
          <a:p>
            <a:r>
              <a:rPr lang="en-US" dirty="0" smtClean="0"/>
              <a:t>IMAGE HERE</a:t>
            </a:r>
          </a:p>
          <a:p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379691" y="2683707"/>
            <a:ext cx="3118469" cy="299273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2800" b="1" kern="4800" spc="-600"/>
            </a:lvl1pPr>
          </a:lstStyle>
          <a:p>
            <a:r>
              <a:rPr lang="en-US" dirty="0" smtClean="0"/>
              <a:t>DEVICE OR SCREENSHOT</a:t>
            </a:r>
          </a:p>
          <a:p>
            <a:r>
              <a:rPr lang="en-US" dirty="0" smtClean="0"/>
              <a:t>IMAGE HERE</a:t>
            </a:r>
          </a:p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233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46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She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46" y="179775"/>
            <a:ext cx="8600313" cy="70922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45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2400" y="141973"/>
            <a:ext cx="8494888" cy="635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89883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3486" y="6356353"/>
            <a:ext cx="5501317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152400" y="631826"/>
            <a:ext cx="8494888" cy="511174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buNone/>
              <a:defRPr lang="en-US" sz="1600" kern="1200" dirty="0" smtClean="0">
                <a:solidFill>
                  <a:schemeClr val="accent4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57810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404040"/>
                </a:solidFill>
              </a:defRPr>
            </a:lvl1pPr>
          </a:lstStyle>
          <a:p>
            <a:fld id="{69D06FB1-E9C3-094A-87B3-39619AAFCC2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524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768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19225"/>
            <a:ext cx="6565900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588963" y="1960563"/>
            <a:ext cx="7981950" cy="841375"/>
          </a:xfrm>
        </p:spPr>
        <p:txBody>
          <a:bodyPr lIns="92075" tIns="46038" rIns="92075" bIns="46038"/>
          <a:lstStyle>
            <a:lvl1pPr>
              <a:defRPr>
                <a:solidFill>
                  <a:srgbClr val="919194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88963" y="3090863"/>
            <a:ext cx="7981950" cy="2751137"/>
          </a:xfrm>
        </p:spPr>
        <p:txBody>
          <a:bodyPr lIns="92075" tIns="46038" rIns="92075" bIns="46038"/>
          <a:lstStyle>
            <a:lvl1pPr>
              <a:defRPr>
                <a:solidFill>
                  <a:srgbClr val="919194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60" name="Rectangle 12"/>
          <p:cNvSpPr>
            <a:spLocks noChangeArrowheads="1"/>
          </p:cNvSpPr>
          <p:nvPr userDrawn="1"/>
        </p:nvSpPr>
        <p:spPr bwMode="auto">
          <a:xfrm>
            <a:off x="587375" y="1247775"/>
            <a:ext cx="7983538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fontAlgn="base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919194"/>
                </a:solidFill>
              </a:rPr>
              <a:t>Berkeley Center for Law &amp; Technology</a:t>
            </a:r>
          </a:p>
        </p:txBody>
      </p:sp>
      <p:pic>
        <p:nvPicPr>
          <p:cNvPr id="2076" name="Picture 28" descr="BL PP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00025"/>
            <a:ext cx="2365375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Line 11"/>
          <p:cNvSpPr>
            <a:spLocks noChangeShapeType="1"/>
          </p:cNvSpPr>
          <p:nvPr userDrawn="1"/>
        </p:nvSpPr>
        <p:spPr bwMode="auto">
          <a:xfrm>
            <a:off x="685800" y="1163638"/>
            <a:ext cx="8458200" cy="0"/>
          </a:xfrm>
          <a:prstGeom prst="line">
            <a:avLst/>
          </a:prstGeom>
          <a:noFill/>
          <a:ln w="12700">
            <a:solidFill>
              <a:srgbClr val="919194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98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17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779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88" y="1525588"/>
            <a:ext cx="3967162" cy="4551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5588"/>
            <a:ext cx="3967163" cy="4551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5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63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564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66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839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9482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92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44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5425" y="419100"/>
            <a:ext cx="2020888" cy="565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588" y="419100"/>
            <a:ext cx="5913437" cy="565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214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872" y="2130425"/>
            <a:ext cx="690332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872" y="3886200"/>
            <a:ext cx="6903328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4322-9DEE-A94B-9088-098029F3B75D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78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2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71" y="4406900"/>
            <a:ext cx="693984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871" y="2906713"/>
            <a:ext cx="693984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5558-69D1-0A46-971D-0E218AC21A29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991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871" y="2540000"/>
            <a:ext cx="3497915" cy="3586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1643" y="2540000"/>
            <a:ext cx="3356427" cy="3586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AE5F-409F-1A4E-AA65-70D5BD4F2010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484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6066-6329-494A-882A-1C629D7DA5CC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959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64CE-3B3C-9F46-8BDA-740D60EF360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1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72" y="1489526"/>
            <a:ext cx="191064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89527"/>
            <a:ext cx="4494922" cy="47343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4872" y="2651576"/>
            <a:ext cx="1910641" cy="35723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EB26-0CE9-A847-AE8D-5CAB08C0CEC2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15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72" y="4800600"/>
            <a:ext cx="572381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4872" y="1106713"/>
            <a:ext cx="5723816" cy="36208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-2440214" y="5367338"/>
            <a:ext cx="971890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0E83-F79E-D942-ABE5-3395560FFAE4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44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3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63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553200" cy="1771650"/>
          </a:xfrm>
        </p:spPr>
        <p:txBody>
          <a:bodyPr/>
          <a:lstStyle>
            <a:lvl1pPr marL="0" indent="0">
              <a:buFont typeface="Monotype Sorts" pitchFamily="-108" charset="2"/>
              <a:buNone/>
              <a:defRPr>
                <a:latin typeface="Helvetica" pitchFamily="-10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5E574E"/>
                </a:solidFill>
                <a:latin typeface="Arial" charset="0"/>
                <a:ea typeface="+mn-ea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94450-E82B-4C16-B5BF-24FC5CAE1155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7913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50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4290D-AF6F-4365-8129-25A228CC4138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265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1F081-280A-40E2-AEE5-56099C8EACC0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0976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132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76400"/>
            <a:ext cx="40132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833A6-A8B8-4561-8280-999886E91215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8252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DEF15-B691-4671-A0CB-51E61C3C2C19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2680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7E365-A590-4B66-B746-371A364875F1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3616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50D75-9D21-4975-B8EE-77FFA632B374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66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AEBAD-4ACE-47CB-9844-2B2FC8F81B27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7463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CEB11-6500-4CE0-AB7C-7ECA37E371B3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665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074EA-7B9B-4FB8-A577-CD8B6601DBF8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0947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9B492-FEAE-4C94-AD4F-FA2793796917}" type="slidenum">
              <a:rPr lang="en-US" alt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752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800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634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97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309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14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710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30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986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63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634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8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74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peeler\Documents\TJ's Projects\5-workshop\Native Advertising\PPT\blank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7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peeler\Documents\TJ's Projects\5-workshop\Native Advertising\PPT\blank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3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pPr defTabSz="457200"/>
            <a:fld id="{546CD2E5-F14D-4AB4-AABF-F1EC59ABA42A}" type="slidenum">
              <a:rPr/>
              <a:pPr defTabSz="457200"/>
              <a:t>‹#›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300" spc="-1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419100"/>
            <a:ext cx="78882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525588"/>
            <a:ext cx="8086725" cy="45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61988" y="6175375"/>
            <a:ext cx="84582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42" name="Picture 18" descr="BL PP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6205538"/>
            <a:ext cx="151765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5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charset="0"/>
          <a:ea typeface="ＭＳ Ｐゴシック" charset="0"/>
        </a:defRPr>
      </a:lvl2pPr>
      <a:lvl3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charset="0"/>
          <a:ea typeface="ＭＳ Ｐゴシック" charset="0"/>
        </a:defRPr>
      </a:lvl3pPr>
      <a:lvl4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charset="0"/>
          <a:ea typeface="ＭＳ Ｐゴシック" charset="0"/>
        </a:defRPr>
      </a:lvl4pPr>
      <a:lvl5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charset="0"/>
          <a:ea typeface="ＭＳ Ｐゴシック" charset="0"/>
        </a:defRPr>
      </a:lvl5pPr>
      <a:lvl6pPr marL="4572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charset="0"/>
          <a:ea typeface="ＭＳ Ｐゴシック" charset="0"/>
        </a:defRPr>
      </a:lvl6pPr>
      <a:lvl7pPr marL="9144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charset="0"/>
          <a:ea typeface="ＭＳ Ｐゴシック" charset="0"/>
        </a:defRPr>
      </a:lvl7pPr>
      <a:lvl8pPr marL="13716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charset="0"/>
          <a:ea typeface="ＭＳ Ｐゴシック" charset="0"/>
        </a:defRPr>
      </a:lvl8pPr>
      <a:lvl9pPr marL="18288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charset="0"/>
          <a:ea typeface="ＭＳ Ｐゴシック" charset="0"/>
        </a:defRPr>
      </a:lvl9pPr>
    </p:titleStyle>
    <p:bodyStyle>
      <a:lvl1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tabLst>
          <a:tab pos="168275" algn="l"/>
        </a:tabLst>
        <a:defRPr sz="2000">
          <a:solidFill>
            <a:srgbClr val="005295"/>
          </a:solidFill>
          <a:latin typeface="+mn-lt"/>
          <a:ea typeface="+mn-ea"/>
          <a:cs typeface="+mn-cs"/>
        </a:defRPr>
      </a:lvl1pPr>
      <a:lvl2pPr marL="349250" indent="-180975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  <a:ea typeface="+mn-ea"/>
        </a:defRPr>
      </a:lvl2pPr>
      <a:lvl3pPr marL="677863" indent="-168275" algn="l" rtl="0" eaLnBrk="1" fontAlgn="base" hangingPunct="1">
        <a:spcBef>
          <a:spcPct val="20000"/>
        </a:spcBef>
        <a:spcAft>
          <a:spcPct val="0"/>
        </a:spcAft>
        <a:buChar char="•"/>
        <a:tabLst>
          <a:tab pos="168275" algn="l"/>
        </a:tabLst>
        <a:defRPr sz="2000">
          <a:solidFill>
            <a:srgbClr val="919194"/>
          </a:solidFill>
          <a:latin typeface="+mn-lt"/>
          <a:ea typeface="+mn-ea"/>
        </a:defRPr>
      </a:lvl3pPr>
      <a:lvl4pPr marL="914400" indent="-107950" algn="l" rtl="0" eaLnBrk="1" fontAlgn="base" hangingPunct="1">
        <a:spcBef>
          <a:spcPct val="20000"/>
        </a:spcBef>
        <a:spcAft>
          <a:spcPct val="0"/>
        </a:spcAft>
        <a:buChar char="–"/>
        <a:tabLst>
          <a:tab pos="168275" algn="l"/>
        </a:tabLst>
        <a:defRPr sz="2000">
          <a:solidFill>
            <a:srgbClr val="919194"/>
          </a:solidFill>
          <a:latin typeface="+mn-lt"/>
          <a:ea typeface="+mn-ea"/>
        </a:defRPr>
      </a:lvl4pPr>
      <a:lvl5pPr marL="1203325" indent="-120650" algn="l" rtl="0" eaLnBrk="1" fontAlgn="base" hangingPunct="1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  <a:ea typeface="+mn-ea"/>
        </a:defRPr>
      </a:lvl5pPr>
      <a:lvl6pPr marL="1660525" indent="-120650" algn="l" rtl="0" eaLnBrk="1" fontAlgn="base" hangingPunct="1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  <a:ea typeface="+mn-ea"/>
        </a:defRPr>
      </a:lvl6pPr>
      <a:lvl7pPr marL="2117725" indent="-120650" algn="l" rtl="0" eaLnBrk="1" fontAlgn="base" hangingPunct="1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  <a:ea typeface="+mn-ea"/>
        </a:defRPr>
      </a:lvl7pPr>
      <a:lvl8pPr marL="2574925" indent="-120650" algn="l" rtl="0" eaLnBrk="1" fontAlgn="base" hangingPunct="1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  <a:ea typeface="+mn-ea"/>
        </a:defRPr>
      </a:lvl8pPr>
      <a:lvl9pPr marL="3032125" indent="-120650" algn="l" rtl="0" eaLnBrk="1" fontAlgn="base" hangingPunct="1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672287" y="0"/>
            <a:ext cx="4717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717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713" y="0"/>
            <a:ext cx="947922" cy="6858000"/>
          </a:xfrm>
          <a:prstGeom prst="rect">
            <a:avLst/>
          </a:prstGeom>
          <a:solidFill>
            <a:srgbClr val="BABAAD"/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80998"/>
            <a:ext cx="9144000" cy="526143"/>
          </a:xfrm>
          <a:prstGeom prst="rect">
            <a:avLst/>
          </a:prstGeom>
          <a:solidFill>
            <a:srgbClr val="14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Bank Gothic"/>
              <a:cs typeface="Bank Gothic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4871" y="1281519"/>
            <a:ext cx="69631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942" y="2440213"/>
            <a:ext cx="6954127" cy="368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87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BEC4453-CA40-5340-9440-ED0A1D51E71D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 defTabSz="457200"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04575" y="6356350"/>
            <a:ext cx="3243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srgbClr val="665B55">
                    <a:tint val="75000"/>
                  </a:srgbClr>
                </a:solidFill>
              </a:rPr>
              <a:t>advanced&gt;content® | © Red Barn Media Group</a:t>
            </a:r>
            <a:endParaRPr lang="en-US" dirty="0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7386" y="6356350"/>
            <a:ext cx="9125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pic>
        <p:nvPicPr>
          <p:cNvPr id="11" name="Picture 10" descr="redbar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713" y="0"/>
            <a:ext cx="947922" cy="1061357"/>
          </a:xfrm>
          <a:prstGeom prst="rect">
            <a:avLst/>
          </a:prstGeom>
        </p:spPr>
      </p:pic>
      <p:pic>
        <p:nvPicPr>
          <p:cNvPr id="14" name="Picture 13" descr="home_rbmg_640x4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7593" y="475742"/>
            <a:ext cx="4670322" cy="328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672287" y="0"/>
            <a:ext cx="4717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717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713" y="0"/>
            <a:ext cx="947922" cy="6858000"/>
          </a:xfrm>
          <a:prstGeom prst="rect">
            <a:avLst/>
          </a:prstGeom>
          <a:solidFill>
            <a:srgbClr val="BABAAD"/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80998"/>
            <a:ext cx="9144000" cy="526143"/>
          </a:xfrm>
          <a:prstGeom prst="rect">
            <a:avLst/>
          </a:prstGeom>
          <a:solidFill>
            <a:srgbClr val="1413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Bank Gothic"/>
              <a:cs typeface="Bank Gothic"/>
            </a:endParaRPr>
          </a:p>
        </p:txBody>
      </p:sp>
      <p:pic>
        <p:nvPicPr>
          <p:cNvPr id="20" name="Picture 19" descr="home_rbmg_640x4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7593" y="475742"/>
            <a:ext cx="4670322" cy="328382"/>
          </a:xfrm>
          <a:prstGeom prst="rect">
            <a:avLst/>
          </a:prstGeom>
        </p:spPr>
      </p:pic>
      <p:pic>
        <p:nvPicPr>
          <p:cNvPr id="21" name="Picture 20" descr="redbarnmediagroup_logos.pdf"/>
          <p:cNvPicPr>
            <a:picLocks noChangeAspect="1"/>
          </p:cNvPicPr>
          <p:nvPr userDrawn="1"/>
        </p:nvPicPr>
        <p:blipFill>
          <a:blip r:embed="rId12"/>
          <a:srcRect l="9412" t="7727" r="52941" b="59091"/>
          <a:stretch>
            <a:fillRect/>
          </a:stretch>
        </p:blipFill>
        <p:spPr>
          <a:xfrm>
            <a:off x="462700" y="-2446"/>
            <a:ext cx="956935" cy="10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41313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41313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41313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41313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41313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820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1788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62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chemeClr val="bg2"/>
                </a:solidFill>
                <a:latin typeface="Arial" charset="0"/>
                <a:ea typeface="+mn-ea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62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83C4C1FF-1E87-4F1E-B139-5E0C5A5FE81B}" type="slidenum">
              <a:rPr lang="en-US" altLang="en-US">
                <a:solidFill>
                  <a:srgbClr val="5E574E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5E574E"/>
              </a:solidFill>
            </a:endParaRPr>
          </a:p>
        </p:txBody>
      </p:sp>
      <p:pic>
        <p:nvPicPr>
          <p:cNvPr id="1030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07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+mj-lt"/>
          <a:ea typeface="MS PGothic" pitchFamily="34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Helvetica" pitchFamily="-108" charset="0"/>
          <a:ea typeface="MS PGothic" pitchFamily="34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Helvetica" pitchFamily="-108" charset="0"/>
          <a:ea typeface="MS PGothic" pitchFamily="34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Helvetica" pitchFamily="-108" charset="0"/>
          <a:ea typeface="MS PGothic" pitchFamily="34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Helvetica" pitchFamily="-108" charset="0"/>
          <a:ea typeface="MS PGothic" pitchFamily="34" charset="-128"/>
          <a:cs typeface="ＭＳ Ｐゴシック" pitchFamily="-10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Helvetica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Helvetica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Helvetica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2"/>
          </a:solidFill>
          <a:latin typeface="Helvetica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charset="2"/>
        <a:buChar char="z"/>
        <a:defRPr kumimoji="1" sz="3200">
          <a:solidFill>
            <a:schemeClr val="tx1"/>
          </a:solidFill>
          <a:latin typeface="+mn-lt"/>
          <a:ea typeface="MS PGothic" pitchFamily="34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charset="2"/>
        <a:buChar char="y"/>
        <a:defRPr kumimoji="1"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charset="2"/>
        <a:buChar char="x"/>
        <a:defRPr kumimoji="1"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EAA536-BA7C-B543-AE2D-FEFF81027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6C7AB4-CBAD-5C4B-8F85-2A78D37BA0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hoofnagle@law.berkeley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The Lessons of Nauru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b="1" dirty="0" smtClean="0"/>
              <a:t>Bob Garfield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Co-host of </a:t>
            </a:r>
            <a:r>
              <a:rPr lang="en-US" i="1" dirty="0" smtClean="0"/>
              <a:t>On the Media</a:t>
            </a:r>
            <a:r>
              <a:rPr lang="en-US" dirty="0" smtClean="0"/>
              <a:t> and </a:t>
            </a:r>
            <a:r>
              <a:rPr lang="en-US" i="1" dirty="0" err="1" smtClean="0"/>
              <a:t>MediaPost</a:t>
            </a:r>
            <a:r>
              <a:rPr lang="en-US" i="1" dirty="0" smtClean="0"/>
              <a:t> </a:t>
            </a:r>
            <a:r>
              <a:rPr lang="en-US" dirty="0" smtClean="0"/>
              <a:t>columnist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525588"/>
            <a:ext cx="8086725" cy="4551362"/>
          </a:xfrm>
        </p:spPr>
        <p:txBody>
          <a:bodyPr/>
          <a:lstStyle/>
          <a:p>
            <a:r>
              <a:rPr lang="en-US" dirty="0" smtClean="0"/>
              <a:t>Online survey</a:t>
            </a:r>
          </a:p>
          <a:p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non-random</a:t>
            </a:r>
          </a:p>
          <a:p>
            <a:endParaRPr lang="en-US" dirty="0" smtClean="0"/>
          </a:p>
          <a:p>
            <a:r>
              <a:rPr lang="en-US" dirty="0" smtClean="0"/>
              <a:t>Respondents (N=598) </a:t>
            </a:r>
            <a:r>
              <a:rPr lang="en-US" dirty="0"/>
              <a:t>were recruited </a:t>
            </a:r>
            <a:r>
              <a:rPr lang="en-US" dirty="0" smtClean="0"/>
              <a:t>based upon identified characteristics</a:t>
            </a:r>
          </a:p>
          <a:p>
            <a:pPr lvl="1"/>
            <a:r>
              <a:rPr lang="en-US" dirty="0" smtClean="0"/>
              <a:t>Vulnerable because of a situational factor  (174)</a:t>
            </a:r>
          </a:p>
          <a:p>
            <a:pPr lvl="1"/>
            <a:r>
              <a:rPr lang="en-US" dirty="0" smtClean="0"/>
              <a:t>Vulnerable because of a condition (153)</a:t>
            </a:r>
          </a:p>
          <a:p>
            <a:pPr lvl="1"/>
            <a:r>
              <a:rPr lang="en-US" dirty="0" smtClean="0"/>
              <a:t>A subscriber to a financial newspaper (148)</a:t>
            </a:r>
          </a:p>
          <a:p>
            <a:pPr lvl="1"/>
            <a:r>
              <a:rPr lang="en-US" dirty="0" smtClean="0"/>
              <a:t>Control group of randomly-selected internet users (123)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Much work needs to be done to complete this study</a:t>
            </a:r>
          </a:p>
          <a:p>
            <a:endParaRPr lang="en-US" dirty="0"/>
          </a:p>
          <a:p>
            <a:r>
              <a:rPr lang="en-US" dirty="0" smtClean="0"/>
              <a:t>Went from open to closed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Callout 1 6"/>
          <p:cNvSpPr/>
          <p:nvPr/>
        </p:nvSpPr>
        <p:spPr bwMode="auto">
          <a:xfrm>
            <a:off x="5181600" y="812800"/>
            <a:ext cx="3670300" cy="1384300"/>
          </a:xfrm>
          <a:prstGeom prst="borderCallout1">
            <a:avLst>
              <a:gd name="adj1" fmla="val 18750"/>
              <a:gd name="adj2" fmla="val -8333"/>
              <a:gd name="adj3" fmla="val 87500"/>
              <a:gd name="adj4" fmla="val -2903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Native advertisement presented in context of popular health blog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cka mockup 2 revis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97" y="0"/>
            <a:ext cx="1695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713"/>
            <a:ext cx="5549900" cy="7781487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 bwMode="auto">
          <a:xfrm>
            <a:off x="6083300" y="393700"/>
            <a:ext cx="1790700" cy="1346200"/>
          </a:xfrm>
          <a:prstGeom prst="borderCallout1">
            <a:avLst>
              <a:gd name="adj1" fmla="val 18750"/>
              <a:gd name="adj2" fmla="val -8333"/>
              <a:gd name="adj3" fmla="val 48563"/>
              <a:gd name="adj4" fmla="val -282739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Disclosure: “Sponsored Report”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Callout 1 7"/>
          <p:cNvSpPr/>
          <p:nvPr/>
        </p:nvSpPr>
        <p:spPr bwMode="auto">
          <a:xfrm>
            <a:off x="5638800" y="1828800"/>
            <a:ext cx="3162300" cy="1308100"/>
          </a:xfrm>
          <a:prstGeom prst="borderCallout1">
            <a:avLst>
              <a:gd name="adj1" fmla="val 18750"/>
              <a:gd name="adj2" fmla="val -8333"/>
              <a:gd name="adj3" fmla="val 10386"/>
              <a:gd name="adj4" fmla="val -3923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Ambiguous endorsement—what is the speaker’s role?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Line Callout 1 3"/>
          <p:cNvSpPr/>
          <p:nvPr/>
        </p:nvSpPr>
        <p:spPr bwMode="auto">
          <a:xfrm>
            <a:off x="5613400" y="3276600"/>
            <a:ext cx="3213100" cy="2006600"/>
          </a:xfrm>
          <a:prstGeom prst="borderCallout1">
            <a:avLst>
              <a:gd name="adj1" fmla="val 18750"/>
              <a:gd name="adj2" fmla="val -8333"/>
              <a:gd name="adj3" fmla="val -21749"/>
              <a:gd name="adj4" fmla="val -13714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Endorser lacks traditional garb of medical professional—no lab coat, no stethoscope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Line Callout 3 2"/>
          <p:cNvSpPr/>
          <p:nvPr/>
        </p:nvSpPr>
        <p:spPr bwMode="auto">
          <a:xfrm>
            <a:off x="5626100" y="5511800"/>
            <a:ext cx="3149600" cy="1168400"/>
          </a:xfrm>
          <a:prstGeom prst="borderCallout3">
            <a:avLst>
              <a:gd name="adj1" fmla="val 18750"/>
              <a:gd name="adj2" fmla="val -8333"/>
              <a:gd name="adj3" fmla="val 9448"/>
              <a:gd name="adj4" fmla="val -15770"/>
              <a:gd name="adj5" fmla="val 20989"/>
              <a:gd name="adj6" fmla="val -9838"/>
              <a:gd name="adj7" fmla="val -236116"/>
              <a:gd name="adj8" fmla="val -168281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Background manipulation for experiment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8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Was the material on diet pills written by journalists and editors working for the website, or by someone else?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Overall:</a:t>
            </a:r>
          </a:p>
          <a:p>
            <a:endParaRPr lang="en-US" dirty="0" smtClean="0"/>
          </a:p>
          <a:p>
            <a:r>
              <a:rPr lang="en-US" dirty="0" smtClean="0"/>
              <a:t>27% journalists/editors</a:t>
            </a:r>
          </a:p>
          <a:p>
            <a:r>
              <a:rPr lang="en-US" dirty="0" smtClean="0"/>
              <a:t>43% someone else</a:t>
            </a:r>
          </a:p>
          <a:p>
            <a:r>
              <a:rPr lang="en-US" dirty="0" smtClean="0"/>
              <a:t>29% don’t know</a:t>
            </a:r>
          </a:p>
          <a:p>
            <a:endParaRPr lang="en-US" dirty="0"/>
          </a:p>
          <a:p>
            <a:r>
              <a:rPr lang="en-US" dirty="0" smtClean="0"/>
              <a:t>No significance differences among groups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Graphic-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8" b="908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4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Native Advertising &amp; Endorsement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Thank you</a:t>
            </a:r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choofnagle@law.berkeley.edu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Special thanks to Princeton Survey Research Associates International, Eduard Meleshinsky, and Dominique Caamano.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Panel 2: Consumer Recognition and Understanding of Native Advertisements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Michael Ostheimer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Jamie Cole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Red Barn Media Group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Michelle De </a:t>
            </a:r>
            <a:r>
              <a:rPr lang="en-US" sz="2000" b="1" dirty="0" err="1" smtClean="0"/>
              <a:t>Mooy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Consumer Action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David J. Franklyn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University of San Francisco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 School of Law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8810" y="3189249"/>
            <a:ext cx="3497766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Dan Greenberg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Sharethrough</a:t>
            </a:r>
            <a:endParaRPr lang="en-US" sz="16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Co-Chair of Interactive Advertising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     Bureau’s Native Advertising Taskforce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Jay </a:t>
            </a:r>
            <a:r>
              <a:rPr lang="en-US" sz="2000" b="1" dirty="0" err="1" smtClean="0"/>
              <a:t>Hoofnagle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Berkeley Law &amp; Technology Center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Jeff Johnson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UI Wizards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</a:t>
            </a:r>
            <a:r>
              <a:rPr lang="en-US" sz="2000" b="1" dirty="0" err="1" smtClean="0"/>
              <a:t>Pedigo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Online Publishers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15789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36700" y="3201983"/>
            <a:ext cx="65785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dirty="0" err="1" smtClean="0">
                <a:solidFill>
                  <a:srgbClr val="665B55"/>
                </a:solidFill>
                <a:latin typeface="Trebuchet MS"/>
                <a:ea typeface="+mj-ea"/>
                <a:cs typeface="Trebuchet MS"/>
              </a:rPr>
              <a:t>Advertising</a:t>
            </a:r>
            <a:r>
              <a:rPr lang="en-US" sz="5400" dirty="0" smtClean="0">
                <a:solidFill>
                  <a:srgbClr val="665B55"/>
                </a:solidFill>
                <a:latin typeface="Trebuchet MS"/>
                <a:ea typeface="+mj-ea"/>
                <a:cs typeface="Trebuchet MS"/>
              </a:rPr>
              <a:t> or Content?</a:t>
            </a:r>
            <a:endParaRPr lang="en-US" sz="5400" dirty="0">
              <a:solidFill>
                <a:srgbClr val="665B55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5" name="Picture 4" descr="redbarnmediagroup_logos.pdf"/>
          <p:cNvPicPr>
            <a:picLocks noChangeAspect="1"/>
          </p:cNvPicPr>
          <p:nvPr/>
        </p:nvPicPr>
        <p:blipFill>
          <a:blip r:embed="rId2"/>
          <a:srcRect l="17647" t="56364" r="7059" b="35455"/>
          <a:stretch>
            <a:fillRect/>
          </a:stretch>
        </p:blipFill>
        <p:spPr>
          <a:xfrm>
            <a:off x="2693910" y="1678126"/>
            <a:ext cx="4418837" cy="6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8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71" y="1052919"/>
            <a:ext cx="6963199" cy="615014"/>
          </a:xfrm>
        </p:spPr>
        <p:txBody>
          <a:bodyPr>
            <a:noAutofit/>
          </a:bodyPr>
          <a:lstStyle/>
          <a:p>
            <a:r>
              <a:rPr lang="en-US" sz="3200" dirty="0" smtClean="0"/>
              <a:t>Custom Magazines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942" y="1733227"/>
            <a:ext cx="6954127" cy="1238574"/>
          </a:xfrm>
        </p:spPr>
        <p:txBody>
          <a:bodyPr/>
          <a:lstStyle/>
          <a:p>
            <a:r>
              <a:rPr lang="en-US" dirty="0" smtClean="0"/>
              <a:t>Sent directly to customers, clearly branded, journalistic approach.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17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pic>
        <p:nvPicPr>
          <p:cNvPr id="10" name="Picture 9" descr="FLfall13p0Coverlgv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6301">
            <a:off x="1661248" y="3046635"/>
            <a:ext cx="2509128" cy="321073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FLfall13p0Coversmv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5909">
            <a:off x="4054257" y="3060699"/>
            <a:ext cx="2496490" cy="319456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FLfall13p0Coversmv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5909">
            <a:off x="5872892" y="3026654"/>
            <a:ext cx="2351254" cy="319456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39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71" y="1281519"/>
            <a:ext cx="6963199" cy="615014"/>
          </a:xfrm>
        </p:spPr>
        <p:txBody>
          <a:bodyPr>
            <a:noAutofit/>
          </a:bodyPr>
          <a:lstStyle/>
          <a:p>
            <a:r>
              <a:rPr lang="en-US" sz="3200" dirty="0" smtClean="0"/>
              <a:t>Custom Content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942" y="1923727"/>
            <a:ext cx="6954127" cy="641674"/>
          </a:xfrm>
        </p:spPr>
        <p:txBody>
          <a:bodyPr/>
          <a:lstStyle/>
          <a:p>
            <a:r>
              <a:rPr lang="en-US" dirty="0" smtClean="0"/>
              <a:t>Digital leveraging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18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pic>
        <p:nvPicPr>
          <p:cNvPr id="7" name="Picture 6" descr="FarmFusionF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353" y="2565401"/>
            <a:ext cx="1769525" cy="2551519"/>
          </a:xfrm>
          <a:prstGeom prst="rect">
            <a:avLst/>
          </a:prstGeom>
        </p:spPr>
      </p:pic>
      <p:pic>
        <p:nvPicPr>
          <p:cNvPr id="8" name="Picture 7" descr="RichBennetF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136" y="3266547"/>
            <a:ext cx="1749336" cy="2058988"/>
          </a:xfrm>
          <a:prstGeom prst="rect">
            <a:avLst/>
          </a:prstGeom>
        </p:spPr>
      </p:pic>
      <p:pic>
        <p:nvPicPr>
          <p:cNvPr id="10" name="Picture 9" descr="SweetGrapesBlo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733" y="2565402"/>
            <a:ext cx="3527470" cy="3074792"/>
          </a:xfrm>
          <a:prstGeom prst="rect">
            <a:avLst/>
          </a:prstGeom>
        </p:spPr>
      </p:pic>
      <p:pic>
        <p:nvPicPr>
          <p:cNvPr id="11" name="Picture 10" descr="UnderCoverBlo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93" y="2743200"/>
            <a:ext cx="3560209" cy="3074791"/>
          </a:xfrm>
          <a:prstGeom prst="rect">
            <a:avLst/>
          </a:prstGeom>
        </p:spPr>
      </p:pic>
      <p:pic>
        <p:nvPicPr>
          <p:cNvPr id="12" name="Picture 11" descr="masseyus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955" y="2565402"/>
            <a:ext cx="4057114" cy="3636251"/>
          </a:xfrm>
          <a:prstGeom prst="rect">
            <a:avLst/>
          </a:prstGeom>
        </p:spPr>
      </p:pic>
      <p:pic>
        <p:nvPicPr>
          <p:cNvPr id="14" name="Picture 13" descr="myFarmLifecomemai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353" y="2565401"/>
            <a:ext cx="2596353" cy="3761316"/>
          </a:xfrm>
          <a:prstGeom prst="rect">
            <a:avLst/>
          </a:prstGeom>
        </p:spPr>
      </p:pic>
      <p:pic>
        <p:nvPicPr>
          <p:cNvPr id="15" name="Picture 14" descr="myFarmLifecom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6487" y="2565402"/>
            <a:ext cx="4441964" cy="3790949"/>
          </a:xfrm>
          <a:prstGeom prst="rect">
            <a:avLst/>
          </a:prstGeom>
          <a:effectLst>
            <a:outerShdw blurRad="381000" dist="38100" dir="2700000">
              <a:srgbClr val="000000">
                <a:alpha val="8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45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7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Stories That Entertain, Compel, and Help Customers Solve Problems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19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pic>
        <p:nvPicPr>
          <p:cNvPr id="11" name="Picture 10" descr="FarmFusionSpread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233" y="2270125"/>
            <a:ext cx="6325839" cy="4045902"/>
          </a:xfrm>
          <a:prstGeom prst="rect">
            <a:avLst/>
          </a:prstGeom>
        </p:spPr>
      </p:pic>
      <p:pic>
        <p:nvPicPr>
          <p:cNvPr id="13" name="Picture 12" descr="circle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941794" y="3405908"/>
            <a:ext cx="2815279" cy="91440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3297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84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Panel 2: Consumer Recognition and Understanding of Native Advertisements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“By Any Other Name…”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Custom Content</a:t>
            </a:r>
          </a:p>
          <a:p>
            <a:r>
              <a:rPr lang="en-US" sz="2800" dirty="0" smtClean="0"/>
              <a:t>Brand Journalism</a:t>
            </a:r>
          </a:p>
          <a:p>
            <a:r>
              <a:rPr lang="en-US" sz="2800" dirty="0" smtClean="0"/>
              <a:t>Content Marketing</a:t>
            </a:r>
          </a:p>
          <a:p>
            <a:r>
              <a:rPr lang="en-US" sz="2800" dirty="0" smtClean="0"/>
              <a:t>Thought Leadership</a:t>
            </a:r>
          </a:p>
          <a:p>
            <a:r>
              <a:rPr lang="en-US" sz="2800" dirty="0" smtClean="0"/>
              <a:t>Advertorials</a:t>
            </a:r>
          </a:p>
          <a:p>
            <a:r>
              <a:rPr lang="en-US" sz="2800" dirty="0" smtClean="0"/>
              <a:t>“Native Advertising” (with the appearance of editorial)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20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Brand Journalism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First academic research to directly address credibility of brand journalism</a:t>
            </a:r>
          </a:p>
          <a:p>
            <a:pPr lvl="1"/>
            <a:r>
              <a:rPr lang="en-US" sz="2400" dirty="0" smtClean="0"/>
              <a:t>Attitude toward the brand</a:t>
            </a:r>
          </a:p>
          <a:p>
            <a:pPr lvl="1"/>
            <a:r>
              <a:rPr lang="en-US" sz="2400" dirty="0" smtClean="0"/>
              <a:t>Purchase intent</a:t>
            </a:r>
          </a:p>
          <a:p>
            <a:r>
              <a:rPr lang="en-US" sz="2800" dirty="0" smtClean="0"/>
              <a:t>Print only (magazines)</a:t>
            </a:r>
          </a:p>
          <a:p>
            <a:r>
              <a:rPr lang="en-US" sz="2800" dirty="0" smtClean="0"/>
              <a:t>Rated “product involvement”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21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Brand Journalism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Methodology</a:t>
            </a:r>
            <a:endParaRPr lang="en-US" sz="2000" dirty="0" smtClean="0"/>
          </a:p>
          <a:p>
            <a:pPr lvl="1"/>
            <a:r>
              <a:rPr lang="en-US" sz="2400" dirty="0" smtClean="0"/>
              <a:t>Four groups presented with four articles, all essentially the same except:</a:t>
            </a:r>
          </a:p>
          <a:p>
            <a:pPr lvl="2"/>
            <a:r>
              <a:rPr lang="en-US" sz="2000" dirty="0" smtClean="0"/>
              <a:t>Commercial frame with corporate source quoted</a:t>
            </a:r>
          </a:p>
          <a:p>
            <a:pPr lvl="2"/>
            <a:r>
              <a:rPr lang="en-US" sz="2000" dirty="0" smtClean="0"/>
              <a:t>Commercial frame with peer source quoted</a:t>
            </a:r>
          </a:p>
          <a:p>
            <a:pPr lvl="2"/>
            <a:r>
              <a:rPr lang="en-US" sz="2000" dirty="0" smtClean="0"/>
              <a:t>Editorial frame with corporate source quoted</a:t>
            </a:r>
          </a:p>
          <a:p>
            <a:pPr lvl="2"/>
            <a:r>
              <a:rPr lang="en-US" sz="2000" dirty="0" smtClean="0"/>
              <a:t>Editorial frame with peer source quoted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22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Key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Least “commercial” stimulus material (editorial frame, peer source) was rated as most credible, with credibility ratings decreasing as article package became more “commercial”</a:t>
            </a:r>
          </a:p>
          <a:p>
            <a:r>
              <a:rPr lang="en-US" sz="2800" dirty="0" smtClean="0"/>
              <a:t>“Product involvement” was the biggest driving factor for any variable</a:t>
            </a:r>
          </a:p>
          <a:p>
            <a:pPr lvl="1"/>
            <a:r>
              <a:rPr lang="en-US" sz="2400" dirty="0" smtClean="0"/>
              <a:t>Most brand journalism is targeted at customers or “hand-raisers”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23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Relevance of Brand Journalism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942" y="2667000"/>
            <a:ext cx="6954127" cy="3459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Difficulty of recognition</a:t>
            </a:r>
          </a:p>
          <a:p>
            <a:r>
              <a:rPr lang="en-US" sz="2800" dirty="0" smtClean="0"/>
              <a:t>Advertorial, peer-to-peer, and straight advertising were reviewed to support hypotheses</a:t>
            </a:r>
          </a:p>
          <a:p>
            <a:r>
              <a:rPr lang="en-US" sz="2800" dirty="0" smtClean="0"/>
              <a:t>Similarities to native advertising</a:t>
            </a:r>
          </a:p>
          <a:p>
            <a:r>
              <a:rPr lang="en-US" sz="2800" dirty="0" smtClean="0"/>
              <a:t>“Credibility gap”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3459-D8DC-F948-AB6E-59E1272FAF11}" type="datetime1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12/12/2013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65B55">
                    <a:tint val="75000"/>
                  </a:srgbClr>
                </a:solidFill>
              </a:rPr>
              <a:t>advanced&gt;content™ | © Red Barn Media Group</a:t>
            </a:r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39D1-3F86-2F40-A9EC-B91E2ABDEED5}" type="slidenum">
              <a:rPr lang="en-US" smtClean="0">
                <a:solidFill>
                  <a:srgbClr val="665B55">
                    <a:tint val="75000"/>
                  </a:srgbClr>
                </a:solidFill>
              </a:rPr>
              <a:pPr/>
              <a:t>24</a:t>
            </a:fld>
            <a:endParaRPr lang="en-US">
              <a:solidFill>
                <a:srgbClr val="665B5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Panel 2: Consumer Recognition and Understanding of Native Advertisements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Michael Ostheimer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Jamie Cole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Red Barn Media Group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Michelle De </a:t>
            </a:r>
            <a:r>
              <a:rPr lang="en-US" sz="2000" b="1" dirty="0" err="1" smtClean="0"/>
              <a:t>Mooy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Consumer Action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David J. Franklyn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University of San Francisco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 School of Law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8810" y="3189249"/>
            <a:ext cx="3497766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Dan Greenberg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Sharethrough</a:t>
            </a:r>
            <a:endParaRPr lang="en-US" sz="16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Co-Chair of Interactive Advertising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     Bureau’s Native Advertising Taskforce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Jay </a:t>
            </a:r>
            <a:r>
              <a:rPr lang="en-US" sz="2000" b="1" dirty="0" err="1" smtClean="0"/>
              <a:t>Hoofnagle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Berkeley Law &amp; Technology Center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Jeff Johnson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UI Wizards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</a:t>
            </a:r>
            <a:r>
              <a:rPr lang="en-US" sz="2000" b="1" dirty="0" err="1" smtClean="0"/>
              <a:t>Pedigo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Online Publishers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25920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13DB576-AC49-4AC4-B48F-A58661BCA117}" type="slidenum">
              <a:rPr kumimoji="0" lang="en-US" altLang="en-US" sz="1400" smtClean="0">
                <a:solidFill>
                  <a:srgbClr val="5E574E"/>
                </a:solidFill>
              </a:rPr>
              <a:pPr/>
              <a:t>26</a:t>
            </a:fld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57200"/>
            <a:ext cx="7467600" cy="2895600"/>
          </a:xfrm>
        </p:spPr>
        <p:txBody>
          <a:bodyPr/>
          <a:lstStyle/>
          <a:p>
            <a:r>
              <a:rPr lang="en-US" altLang="en-US" smtClean="0"/>
              <a:t>Human Visual Perception:</a:t>
            </a:r>
            <a:br>
              <a:rPr lang="en-US" altLang="en-US" smtClean="0"/>
            </a:br>
            <a:r>
              <a:rPr lang="en-US" altLang="en-US" i="1" smtClean="0"/>
              <a:t>Impacts our ability to distinguish online content from advertising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86200"/>
            <a:ext cx="7467600" cy="21336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smtClean="0">
                <a:latin typeface="Helvetica" charset="0"/>
              </a:rPr>
              <a:t>Jeff Johnson, Ph.D.</a:t>
            </a:r>
            <a:br>
              <a:rPr lang="en-US" altLang="en-US" smtClean="0">
                <a:latin typeface="Helvetica" charset="0"/>
              </a:rPr>
            </a:br>
            <a:r>
              <a:rPr lang="en-US" altLang="en-US" smtClean="0">
                <a:latin typeface="Helvetica" charset="0"/>
              </a:rPr>
              <a:t>UI Wizards, Inc. &amp; Wiser Usability, Inc.</a:t>
            </a:r>
          </a:p>
          <a:p>
            <a:pPr>
              <a:buFont typeface="Monotype Sorts" charset="2"/>
              <a:buNone/>
            </a:pPr>
            <a:r>
              <a:rPr lang="en-US" altLang="en-US" smtClean="0">
                <a:latin typeface="Helvetica" charset="0"/>
              </a:rPr>
              <a:t>Author: </a:t>
            </a:r>
            <a:r>
              <a:rPr lang="en-US" altLang="en-US" i="1" smtClean="0">
                <a:latin typeface="Helvetica" charset="0"/>
              </a:rPr>
              <a:t>Designing with the Mind in Mind, GUI Bloopers, Web Bloopers</a:t>
            </a:r>
          </a:p>
        </p:txBody>
      </p:sp>
    </p:spTree>
    <p:extLst>
      <p:ext uri="{BB962C8B-B14F-4D97-AF65-F5344CB8AC3E}">
        <p14:creationId xmlns:p14="http://schemas.microsoft.com/office/powerpoint/2010/main" val="2409763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Characteristics of</a:t>
            </a:r>
            <a:br>
              <a:rPr lang="en-US" altLang="en-US" smtClean="0"/>
            </a:br>
            <a:r>
              <a:rPr lang="en-US" altLang="en-US" smtClean="0"/>
              <a:t>Human Visual Perception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78800" cy="45720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b="1" i="1" smtClean="0"/>
              <a:t>Takeaways:</a:t>
            </a:r>
          </a:p>
          <a:p>
            <a:r>
              <a:rPr lang="en-US" altLang="en-US" smtClean="0"/>
              <a:t>High-res </a:t>
            </a:r>
            <a:r>
              <a:rPr lang="en-US" altLang="en-US" i="1" smtClean="0"/>
              <a:t>only </a:t>
            </a:r>
            <a:r>
              <a:rPr lang="en-US" altLang="en-US" smtClean="0"/>
              <a:t>in center </a:t>
            </a:r>
            <a:r>
              <a:rPr lang="en-US" altLang="en-US" i="1" smtClean="0"/>
              <a:t>1% </a:t>
            </a:r>
            <a:r>
              <a:rPr lang="en-US" altLang="en-US" smtClean="0"/>
              <a:t>of visual field</a:t>
            </a:r>
          </a:p>
          <a:p>
            <a:r>
              <a:rPr lang="en-US" altLang="en-US" smtClean="0"/>
              <a:t>Active, goal-directed, attention-limited</a:t>
            </a:r>
          </a:p>
          <a:p>
            <a:r>
              <a:rPr lang="en-US" altLang="en-US" smtClean="0"/>
              <a:t>Color discrimination is limited</a:t>
            </a:r>
          </a:p>
          <a:p>
            <a:r>
              <a:rPr lang="en-US" altLang="en-US" smtClean="0"/>
              <a:t>Visual hierarchy indicates connection</a:t>
            </a:r>
          </a:p>
          <a:p>
            <a:r>
              <a:rPr lang="en-US" altLang="en-US" smtClean="0"/>
              <a:t>Common vision problems can diminish ability to spot ads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EF5E9C3-956B-4055-BA55-E4E2A28276AA}" type="slidenum">
              <a:rPr kumimoji="0" lang="en-US" altLang="en-US" sz="1400" smtClean="0">
                <a:solidFill>
                  <a:srgbClr val="5E574E"/>
                </a:solidFill>
              </a:rPr>
              <a:pPr/>
              <a:t>27</a:t>
            </a:fld>
            <a:endParaRPr kumimoji="0" lang="en-US" altLang="en-US" sz="1400" smtClean="0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43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High-Res Only in Center 1%</a:t>
            </a:r>
            <a:br>
              <a:rPr lang="en-US" altLang="en-US" smtClean="0"/>
            </a:br>
            <a:r>
              <a:rPr lang="en-US" altLang="en-US" smtClean="0"/>
              <a:t>Peripheral Vision is Low-Res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High-res </a:t>
            </a:r>
            <a:r>
              <a:rPr lang="en-US" altLang="en-US" i="1" smtClean="0"/>
              <a:t>only </a:t>
            </a:r>
            <a:r>
              <a:rPr lang="en-US" altLang="en-US" smtClean="0"/>
              <a:t>in center 1%</a:t>
            </a:r>
          </a:p>
          <a:p>
            <a:pPr lvl="1"/>
            <a:r>
              <a:rPr lang="en-US" altLang="en-US" i="1" smtClean="0"/>
              <a:t>Very </a:t>
            </a:r>
            <a:r>
              <a:rPr lang="en-US" altLang="en-US" smtClean="0"/>
              <a:t>low-res outside of center (fovea)</a:t>
            </a:r>
          </a:p>
          <a:p>
            <a:pPr lvl="1"/>
            <a:r>
              <a:rPr lang="en-US" altLang="en-US" smtClean="0"/>
              <a:t>We are all legally </a:t>
            </a:r>
            <a:r>
              <a:rPr lang="en-US" altLang="en-US" i="1" smtClean="0"/>
              <a:t>blind </a:t>
            </a:r>
            <a:r>
              <a:rPr lang="en-US" altLang="en-US" smtClean="0"/>
              <a:t>in the periphery</a:t>
            </a:r>
          </a:p>
          <a:p>
            <a:pPr>
              <a:buFont typeface="Monotype Sorts" charset="2"/>
              <a:buNone/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1DE4BFB-BB57-4560-9CA5-F5698A4BE13A}" type="slidenum">
              <a:rPr kumimoji="0" lang="en-US" altLang="en-US" sz="1400" smtClean="0">
                <a:solidFill>
                  <a:srgbClr val="5E574E"/>
                </a:solidFill>
              </a:rPr>
              <a:pPr/>
              <a:t>28</a:t>
            </a:fld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pic>
        <p:nvPicPr>
          <p:cNvPr id="5" name="Picture 6" descr="Spatial Resolution of Retin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76600"/>
            <a:ext cx="32004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502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High-Res Only in Center 1%</a:t>
            </a:r>
            <a:br>
              <a:rPr lang="en-US" altLang="en-US" smtClean="0"/>
            </a:br>
            <a:r>
              <a:rPr lang="en-US" altLang="en-US" smtClean="0"/>
              <a:t>Peripheral Vision is Low-Res</a:t>
            </a:r>
            <a:endParaRPr lang="en-US" altLang="en-US" smtClean="0">
              <a:cs typeface="Helvetica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343400"/>
          </a:xfrm>
        </p:spPr>
        <p:txBody>
          <a:bodyPr/>
          <a:lstStyle/>
          <a:p>
            <a:endParaRPr lang="en-US" altLang="en-US" sz="2400" smtClean="0"/>
          </a:p>
          <a:p>
            <a:r>
              <a:rPr lang="en-US" altLang="en-US" sz="2400" smtClean="0"/>
              <a:t>Four score and seven years ago, our forefathers brought</a:t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forth on this continent a new nation, conceived in liberty…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37931725" indent="-37474525"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C49349A6-C263-4AD1-AD88-E247AE8FB609}" type="slidenum">
              <a:rPr lang="en-US" altLang="en-US" sz="1400" b="0" smtClean="0">
                <a:solidFill>
                  <a:srgbClr val="5E574E"/>
                </a:solidFill>
                <a:latin typeface="Arial" pitchFamily="34" charset="0"/>
              </a:rPr>
              <a:pPr/>
              <a:t>29</a:t>
            </a:fld>
            <a:endParaRPr lang="en-US" altLang="en-US" sz="1400" b="0" smtClean="0">
              <a:solidFill>
                <a:srgbClr val="5E574E"/>
              </a:solidFill>
              <a:latin typeface="Arial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19200" y="1981200"/>
            <a:ext cx="228600" cy="228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pic>
        <p:nvPicPr>
          <p:cNvPr id="9" name="Picture 8" descr="f06-03 - focus during rea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648200"/>
            <a:ext cx="8509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987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074E-6 -4.67809E-7 C 0.01683 -0.01482 0.03366 -0.02941 0.05518 -0.0359 C 0.0767 -0.04238 0.1088 -0.04146 0.12893 -0.0396 C 0.14906 -0.03775 0.16311 -0.03266 0.17543 -0.02455 C 0.1881 -0.01645 0.19677 0.00764 0.20371 0.00949 C 0.211 0.01135 0.21031 -0.00626 0.21812 -0.0132 C 0.22592 -0.02015 0.23894 -0.02965 0.25074 -0.03219 C 0.26254 -0.03474 0.27972 -0.03497 0.28891 -0.02826 C 0.29811 -0.02154 0.30141 0.00509 0.30592 0.00764 C 0.31043 0.01019 0.31199 -0.00718 0.31581 -0.0132 C 0.31963 -0.01922 0.32327 -0.02455 0.32865 -0.02826 C 0.33403 -0.03196 0.34114 -0.03567 0.34843 -0.0359 C 0.35572 -0.03613 0.36613 -0.03729 0.37255 -0.03011 C 0.37897 -0.02293 0.38279 0.00463 0.38643 0.00764 C 0.39042 0.01065 0.38938 -0.00463 0.39511 -0.01135 C 0.40083 -0.01807 0.40968 -0.02756 0.42044 -0.03219 C 0.43155 -0.03683 0.44526 -0.03937 0.46035 -0.0396 C 0.47527 -0.03984 0.4987 -0.04123 0.51137 -0.03405 C 0.52386 -0.02687 0.52993 0.00092 0.53531 0.0037 C 0.54069 0.00648 0.53583 -0.00996 0.54381 -0.01691 C 0.55162 -0.02386 0.56655 -0.03405 0.58216 -0.03775 C 0.59778 -0.04146 0.62173 -0.04123 0.63734 -0.0396 C 0.65296 -0.03798 0.66615 -0.03636 0.67569 -0.02826 C 0.68523 -0.02015 0.6946 0.00787 0.69408 0.00949 C 0.69356 0.01111 0.69703 -0.01019 0.67274 -0.01876 C 0.64845 -0.02733 0.60802 -0.0396 0.54815 -0.04146 C 0.48811 -0.04331 0.40535 -0.05026 0.31303 -0.03011 C 0.22072 -0.00996 0.04997 0.05419 -0.00573 0.07943 C -0.06143 0.10468 -0.02256 0.12019 -0.02134 0.12112 C -0.02013 0.12204 -0.01805 0.09286 0.00139 0.08499 C 0.02082 0.07712 0.06733 0.07387 0.09492 0.07364 C 0.12251 0.07341 0.15114 0.07503 0.1671 0.08314 C 0.18307 0.09124 0.18584 0.1195 0.19122 0.12297 C 0.19643 0.12644 0.19382 0.1107 0.19955 0.10398 C 0.20562 0.09726 0.21274 0.08684 0.22662 0.08314 C 0.2405 0.07943 0.2674 0.08059 0.28319 0.08129 C 0.29898 0.08198 0.31234 0.08013 0.32153 0.08707 C 0.33073 0.09402 0.33403 0.12228 0.33854 0.12297 C 0.34305 0.12367 0.33871 0.09773 0.34843 0.09078 C 0.35815 0.08383 0.3847 0.07619 0.3965 0.08129 C 0.40812 0.08638 0.41905 0.11927 0.41923 0.12112 C 0.4194 0.12297 0.41038 0.10028 0.39788 0.09263 C 0.38556 0.08499 0.36995 0.07897 0.34565 0.07573 C 0.32136 0.07248 0.27711 0.07017 0.25213 0.07364 C 0.22714 0.07712 0.2084 0.08823 0.19539 0.09634 C 0.18237 0.10444 0.17422 0.12482 0.17422 0.12297 C 0.17422 0.12112 0.17751 0.09379 0.19539 0.08499 C 0.21326 0.07619 0.25056 0.07179 0.2818 0.06994 C 0.31303 0.06808 0.35815 0.06507 0.38244 0.07364 C 0.40656 0.08221 0.41558 0.11764 0.42617 0.12112 C 0.43693 0.12459 0.43554 0.10236 0.44612 0.09449 C 0.45671 0.08661 0.47302 0.0755 0.48985 0.07364 C 0.50703 0.07179 0.53531 0.0755 0.54815 0.08314 C 0.56099 0.09078 0.56221 0.11579 0.56655 0.11903 C 0.57088 0.12228 0.5695 0.10908 0.57366 0.10213 C 0.57782 0.09518 0.57765 0.08291 0.59205 0.07758 C 0.60646 0.07225 0.64151 0.06808 0.66007 0.06994 C 0.67864 0.07179 0.69356 0.07966 0.70397 0.08893 C 0.71439 0.09819 0.71924 0.11834 0.72237 0.12482 " pathEditMode="relative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Panel 2: Consumer Recognition and Understanding of Native Advertisements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Michael Ostheimer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Jamie Cole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Red Barn Media Group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Michelle De </a:t>
            </a:r>
            <a:r>
              <a:rPr lang="en-US" sz="2000" b="1" dirty="0" err="1" smtClean="0"/>
              <a:t>Mooy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Consumer Action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David J. Franklyn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University of San Francisco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 School of Law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8810" y="3189249"/>
            <a:ext cx="3497766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Dan Greenberg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Sharethrough</a:t>
            </a:r>
            <a:endParaRPr lang="en-US" sz="16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Co-Chair of Interactive Advertising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     Bureau’s Native Advertising Taskforce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Jay </a:t>
            </a:r>
            <a:r>
              <a:rPr lang="en-US" sz="2000" b="1" dirty="0" err="1" smtClean="0"/>
              <a:t>Hoofnagle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Berkeley Law &amp; Technology Center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Jeff Johnson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UI Wizards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</a:t>
            </a:r>
            <a:r>
              <a:rPr lang="en-US" sz="2000" b="1" dirty="0" err="1" smtClean="0"/>
              <a:t>Pedigo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Online Publishers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11608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High-Res Only in Center 1%</a:t>
            </a:r>
            <a:br>
              <a:rPr lang="en-US" altLang="en-US" smtClean="0"/>
            </a:br>
            <a:r>
              <a:rPr lang="en-US" altLang="en-US" smtClean="0"/>
              <a:t>Peripheral Vision is Low-Res</a:t>
            </a:r>
            <a:endParaRPr lang="en-US" altLang="en-US" smtClean="0">
              <a:cs typeface="Helvetica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343400"/>
          </a:xfrm>
        </p:spPr>
        <p:txBody>
          <a:bodyPr/>
          <a:lstStyle/>
          <a:p>
            <a:endParaRPr lang="en-US" altLang="en-US" sz="240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37931725" indent="-37474525"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25F1E44-AB7C-45FB-B5F6-1F18C141799F}" type="slidenum">
              <a:rPr lang="en-US" altLang="en-US" sz="1400" b="0" smtClean="0">
                <a:solidFill>
                  <a:srgbClr val="5E574E"/>
                </a:solidFill>
                <a:latin typeface="Arial" pitchFamily="34" charset="0"/>
              </a:rPr>
              <a:pPr/>
              <a:t>30</a:t>
            </a:fld>
            <a:endParaRPr lang="en-US" altLang="en-US" sz="1400" b="0" smtClean="0">
              <a:solidFill>
                <a:srgbClr val="5E574E"/>
              </a:solidFill>
              <a:latin typeface="Arial" pitchFamily="34" charset="0"/>
            </a:endParaRPr>
          </a:p>
        </p:txBody>
      </p:sp>
      <p:pic>
        <p:nvPicPr>
          <p:cNvPr id="7173" name="Picture 11" descr="Warning replaces other text - b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Warning replaces other text - blurred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0" y="1828800"/>
            <a:ext cx="1219200" cy="1150938"/>
          </a:xfrm>
          <a:prstGeom prst="ellipse">
            <a:avLst/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pic>
        <p:nvPicPr>
          <p:cNvPr id="17" name="Picture 16" descr="Warning replaces other text - blurred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119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487E-6 -1.36237E-6 C 0.00157 0.02386 -0.00173 0.07322 0.01095 0.09013 C 0.01216 0.09499 0.01182 0.10102 0.01459 0.10473 C 0.0271 0.12141 0.03579 0.12813 0.05298 0.13415 C 0.06254 0.13322 0.07261 0.13415 0.08216 0.1316 C 0.08477 0.13068 0.08599 0.12697 0.08772 0.12442 C 0.09311 0.11585 0.09519 0.10843 0.10249 0.10241 C 0.10422 0.0899 0.10666 0.07762 0.10978 0.0658 C 0.11013 0.06163 0.11204 0.01344 0.11882 0.00486 C 0.12298 -0.0007 0.12611 -0.0007 0.13167 -0.00255 C 0.16241 0.00046 0.15182 -0.00487 0.16641 0.0146 C 0.16693 0.01691 0.16728 0.01946 0.16815 0.02201 C 0.16902 0.02456 0.17075 0.02641 0.17179 0.02919 C 0.17353 0.03545 0.17562 0.04866 0.17562 0.04866 C 0.17544 0.05144 0.17544 0.08341 0.17179 0.09499 C 0.16919 0.10287 0.16676 0.10287 0.16276 0.10959 C 0.15634 0.11979 0.15877 0.12558 0.14626 0.13415 C 0.13115 0.14411 0.11499 0.14643 0.09867 0.14875 C 0.08477 0.14782 0.05281 0.14342 0.03665 0.14875 C 0.02762 0.15153 0.01894 0.17145 0.01459 0.18049 C 0.01043 0.1974 0.00435 0.22567 0.01651 0.23888 C 0.02085 0.24351 0.02727 0.24421 0.03301 0.24629 C 0.03787 0.24791 0.0476 0.25116 0.0476 0.25116 C 0.06931 0.25023 0.09328 0.25834 0.11343 0.24629 C 0.1282 0.23726 0.13897 0.212 0.14991 0.1974 C 0.16189 0.18095 0.1784 0.17053 0.18656 0.14875 C 0.19733 0.11863 0.20671 0.08712 0.23224 0.07553 C 0.24128 0.07808 0.24544 0.07808 0.24857 0.09013 C 0.24944 0.11144 0.25204 0.1367 0.24857 0.15848 C 0.24701 0.16914 0.23589 0.17308 0.23033 0.17794 C 0.22651 0.18072 0.22321 0.18536 0.21939 0.18767 C 0.21314 0.19092 0.20949 0.19184 0.2048 0.1974 C 0.20271 0.19949 0.2015 0.20296 0.19924 0.20482 C 0.19681 0.20644 0.1942 0.20598 0.19194 0.20737 C 0.17996 0.21385 0.16884 0.22498 0.1572 0.2317 C 0.15251 0.23424 0.1473 0.23471 0.14261 0.23656 C 0.12681 0.25208 0.14435 0.23679 0.12611 0.24629 C 0.1209 0.24884 0.11673 0.25417 0.11152 0.25602 C 0.10475 0.25834 0.10145 0.25904 0.09484 0.26344 C 0.0813 0.27247 0.09762 0.26483 0.08408 0.27062 C 0.07556 0.27803 0.07591 0.28174 0.07869 0.29518 C 0.07904 0.2975 0.07904 0.30051 0.08043 0.30236 C 0.08685 0.31094 0.1011 0.31256 0.10978 0.31464 C 0.12316 0.31372 0.13671 0.31534 0.14991 0.31209 C 0.15165 0.31163 0.17127 0.28962 0.17371 0.28777 C 0.18465 0.27803 0.20323 0.26251 0.21574 0.25857 C 0.22338 0.25046 0.23051 0.24583 0.23763 0.23656 C 0.24701 0.18559 0.24301 0.21524 0.23763 0.11469 C 0.23693 0.10612 0.23572 0.07229 0.23033 0.06094 C 0.22113 0.0424 0.21209 0.03452 0.20115 0.01946 C 0.19611 0.00093 0.19993 -0.01251 0.214 -0.01715 C 0.2213 -0.02387 0.22877 -0.02711 0.23572 -0.03429 C 0.23954 -0.0336 0.24353 -0.03406 0.24683 -0.03174 C 0.24857 -0.03058 0.2484 -0.02618 0.25031 -0.02433 C 0.25413 -0.02109 0.25917 -0.02201 0.26316 -0.01946 C 0.27376 -0.01344 0.28018 -0.00487 0.28713 0.00718 C 0.28956 0.02108 0.29252 0.03452 0.29443 0.04866 C 0.29321 0.07878 0.29356 0.1089 0.29078 0.13902 C 0.29009 0.14597 0.2781 0.18443 0.2741 0.19509 C 0.27463 0.20806 0.27306 0.2215 0.27602 0.23401 C 0.27706 0.23841 0.28192 0.23911 0.28522 0.24143 C 0.29617 0.24954 0.30607 0.25023 0.31823 0.25371 C 0.3243 0.25208 0.33056 0.25162 0.33646 0.24884 C 0.34046 0.24652 0.34741 0.23888 0.34741 0.23888 C 0.34949 0.23285 0.35314 0.22799 0.3547 0.22196 C 0.36182 0.19277 0.35227 0.20598 0.36565 0.19254 C 0.36391 0.15222 0.36582 0.1557 0.35661 0.12929 C 0.34845 0.10588 0.35071 0.11307 0.34011 0.09268 C 0.33872 0.09013 0.33646 0.08526 0.33646 0.08526 C 0.33073 0.0424 0.33316 0.06626 0.33646 -0.01946 C 0.33698 -0.03591 0.33907 -0.03916 0.35105 -0.04147 C 0.3455 -0.04634 0.34081 -0.04866 0.33455 -0.05121 C 0.31614 -0.06789 0.29564 -0.06905 0.2741 -0.07067 C 0.25239 -0.07461 0.22721 -0.08364 0.21018 -0.06094 C 0.20897 -0.04958 0.20636 -0.0336 0.21018 -0.02201 C 0.21383 -0.01159 0.23398 -0.00672 0.24128 -0.00487 C 0.26299 0.01228 0.29113 0.00417 0.31631 0.00718 C 0.325 0.01297 0.33421 0.01599 0.34376 0.01946 C 0.34671 0.01853 0.35053 0.01946 0.35297 0.01691 C 0.35488 0.0146 0.35331 0.00996 0.3547 0.00718 C 0.35592 0.00417 0.358 0.00185 0.36026 -1.36237E-6 C 0.36408 -0.00394 0.36877 -0.00626 0.37294 -0.00973 C 0.34463 -0.01344 0.33229 -0.01645 0.29808 -0.00742 C 0.29339 -0.00626 0.29113 0.00139 0.28713 0.00486 C 0.27376 0.01599 0.26073 0.02502 0.24857 0.03892 C 0.22286 0.06742 0.25222 0.03846 0.22668 0.07067 C 0.21001 0.09106 0.19125 0.1082 0.17371 0.12674 C 0.16502 0.13577 0.1546 0.14133 0.14626 0.15106 C 0.14192 0.15593 0.13931 0.16288 0.13532 0.16821 C 0.12437 0.18142 0.11048 0.19277 0.09867 0.20482 C 0.08442 0.21895 0.07192 0.23633 0.05489 0.24374 C 0.05298 0.24537 0.0509 0.24676 0.04934 0.24884 C 0.04725 0.25093 0.04586 0.25394 0.04395 0.25602 C 0.02919 0.27062 0.01564 0.2822 0.0073 0.30491 C 0.01737 0.33202 0.03544 0.32947 0.05663 0.33156 C 0.13028 0.35681 0.3177 0.34129 0.33455 0.34152 C 0.33716 0.33086 0.33282 0.3253 0.32917 0.31464 C 0.321 0.29101 0.31579 0.27247 0.30172 0.25371 C 0.29686 0.24073 0.29165 0.23378 0.28157 0.22915 C 0.27393 0.21617 0.2682 0.20018 0.25604 0.19509 C 0.25152 0.18906 0.23797 0.16798 0.23033 0.16589 C 0.20289 0.15802 0.17388 0.15778 0.14626 0.15616 C 0.09971 0.13971 0.05159 0.13137 0.00365 0.12674 C -0.00538 0.12372 -0.01528 0.12118 -0.02379 0.11701 C -0.03022 0.11376 -0.0356 0.10982 -0.04203 0.10727 C -0.04325 0.10473 -0.04568 0.09986 -0.04568 0.09986 " pathEditMode="relative" ptsTypes="fffffffffffffffffffffffffffffffffffffffffffffffffffffffffffffffffffffffffffffffffffffffffffffffffffffffff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Vision is Active, Goal-directed, Attention-Limited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FA9CC47-0211-465D-8EAB-E1687D66F9B7}" type="slidenum">
              <a:rPr kumimoji="0" lang="en-US" altLang="en-US" sz="1400" smtClean="0">
                <a:solidFill>
                  <a:srgbClr val="5E574E"/>
                </a:solidFill>
              </a:rPr>
              <a:pPr/>
              <a:t>31</a:t>
            </a:fld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sp>
        <p:nvSpPr>
          <p:cNvPr id="819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197" name="Picture 7" descr="GuideL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924800" cy="5522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97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7" descr="Adelson Illusion Brigh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2667000"/>
            <a:ext cx="52784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6C9FD48A-322C-463F-95F5-D640F609A556}" type="slidenum">
              <a:rPr kumimoji="0" lang="en-US" altLang="en-US" sz="1400" smtClean="0">
                <a:solidFill>
                  <a:srgbClr val="5E574E"/>
                </a:solidFill>
              </a:rPr>
              <a:pPr/>
              <a:t>32</a:t>
            </a:fld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Discrimination Is Limited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Our vision is optimized to see </a:t>
            </a:r>
            <a:r>
              <a:rPr lang="en-US" altLang="en-US" i="1" smtClean="0"/>
              <a:t>contrasts -- edges &amp; changes</a:t>
            </a:r>
            <a:r>
              <a:rPr lang="en-US" altLang="en-US" smtClean="0"/>
              <a:t>, not absolute levels</a:t>
            </a:r>
          </a:p>
        </p:txBody>
      </p:sp>
    </p:spTree>
    <p:extLst>
      <p:ext uri="{BB962C8B-B14F-4D97-AF65-F5344CB8AC3E}">
        <p14:creationId xmlns:p14="http://schemas.microsoft.com/office/powerpoint/2010/main" val="2701305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Adelson Illusion Brigh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6525"/>
            <a:ext cx="8620125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Freeform 3"/>
          <p:cNvSpPr>
            <a:spLocks/>
          </p:cNvSpPr>
          <p:nvPr/>
        </p:nvSpPr>
        <p:spPr bwMode="auto">
          <a:xfrm>
            <a:off x="417513" y="3519488"/>
            <a:ext cx="3394075" cy="2452687"/>
          </a:xfrm>
          <a:custGeom>
            <a:avLst/>
            <a:gdLst>
              <a:gd name="T0" fmla="*/ 2147483647 w 2138"/>
              <a:gd name="T1" fmla="*/ 0 h 1545"/>
              <a:gd name="T2" fmla="*/ 0 w 2138"/>
              <a:gd name="T3" fmla="*/ 2147483647 h 1545"/>
              <a:gd name="T4" fmla="*/ 0 w 2138"/>
              <a:gd name="T5" fmla="*/ 2147483647 h 1545"/>
              <a:gd name="T6" fmla="*/ 2147483647 w 2138"/>
              <a:gd name="T7" fmla="*/ 2147483647 h 1545"/>
              <a:gd name="T8" fmla="*/ 2147483647 w 2138"/>
              <a:gd name="T9" fmla="*/ 2147483647 h 1545"/>
              <a:gd name="T10" fmla="*/ 2147483647 w 2138"/>
              <a:gd name="T11" fmla="*/ 2147483647 h 1545"/>
              <a:gd name="T12" fmla="*/ 2147483647 w 2138"/>
              <a:gd name="T13" fmla="*/ 0 h 15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8"/>
              <a:gd name="T22" fmla="*/ 0 h 1545"/>
              <a:gd name="T23" fmla="*/ 2138 w 2138"/>
              <a:gd name="T24" fmla="*/ 1545 h 15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8" h="1545">
                <a:moveTo>
                  <a:pt x="789" y="0"/>
                </a:moveTo>
                <a:lnTo>
                  <a:pt x="0" y="816"/>
                </a:lnTo>
                <a:lnTo>
                  <a:pt x="0" y="1239"/>
                </a:lnTo>
                <a:lnTo>
                  <a:pt x="1378" y="1545"/>
                </a:lnTo>
                <a:lnTo>
                  <a:pt x="1368" y="1132"/>
                </a:lnTo>
                <a:lnTo>
                  <a:pt x="2138" y="307"/>
                </a:lnTo>
                <a:lnTo>
                  <a:pt x="789" y="0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sp>
        <p:nvSpPr>
          <p:cNvPr id="7172" name="Freeform 4"/>
          <p:cNvSpPr>
            <a:spLocks/>
          </p:cNvSpPr>
          <p:nvPr/>
        </p:nvSpPr>
        <p:spPr bwMode="auto">
          <a:xfrm>
            <a:off x="2565400" y="4000500"/>
            <a:ext cx="4435475" cy="2686050"/>
          </a:xfrm>
          <a:custGeom>
            <a:avLst/>
            <a:gdLst>
              <a:gd name="T0" fmla="*/ 2147483647 w 2794"/>
              <a:gd name="T1" fmla="*/ 0 h 1692"/>
              <a:gd name="T2" fmla="*/ 2147483647 w 2794"/>
              <a:gd name="T3" fmla="*/ 2147483647 h 1692"/>
              <a:gd name="T4" fmla="*/ 2147483647 w 2794"/>
              <a:gd name="T5" fmla="*/ 2147483647 h 1692"/>
              <a:gd name="T6" fmla="*/ 2147483647 w 2794"/>
              <a:gd name="T7" fmla="*/ 2147483647 h 1692"/>
              <a:gd name="T8" fmla="*/ 2147483647 w 2794"/>
              <a:gd name="T9" fmla="*/ 2147483647 h 1692"/>
              <a:gd name="T10" fmla="*/ 0 w 2794"/>
              <a:gd name="T11" fmla="*/ 2147483647 h 1692"/>
              <a:gd name="T12" fmla="*/ 2147483647 w 2794"/>
              <a:gd name="T13" fmla="*/ 0 h 16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94"/>
              <a:gd name="T22" fmla="*/ 0 h 1692"/>
              <a:gd name="T23" fmla="*/ 2794 w 2794"/>
              <a:gd name="T24" fmla="*/ 1692 h 16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94" h="1692">
                <a:moveTo>
                  <a:pt x="766" y="0"/>
                </a:moveTo>
                <a:lnTo>
                  <a:pt x="2794" y="467"/>
                </a:lnTo>
                <a:lnTo>
                  <a:pt x="2794" y="846"/>
                </a:lnTo>
                <a:lnTo>
                  <a:pt x="2081" y="1692"/>
                </a:lnTo>
                <a:lnTo>
                  <a:pt x="7" y="1242"/>
                </a:lnTo>
                <a:lnTo>
                  <a:pt x="0" y="836"/>
                </a:lnTo>
                <a:lnTo>
                  <a:pt x="766" y="0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sp>
        <p:nvSpPr>
          <p:cNvPr id="7173" name="Freeform 5"/>
          <p:cNvSpPr>
            <a:spLocks/>
          </p:cNvSpPr>
          <p:nvPr/>
        </p:nvSpPr>
        <p:spPr bwMode="auto">
          <a:xfrm>
            <a:off x="1663700" y="1738313"/>
            <a:ext cx="2844800" cy="2051050"/>
          </a:xfrm>
          <a:custGeom>
            <a:avLst/>
            <a:gdLst>
              <a:gd name="T0" fmla="*/ 0 w 1792"/>
              <a:gd name="T1" fmla="*/ 2147483647 h 1292"/>
              <a:gd name="T2" fmla="*/ 2147483647 w 1792"/>
              <a:gd name="T3" fmla="*/ 2147483647 h 1292"/>
              <a:gd name="T4" fmla="*/ 2147483647 w 1792"/>
              <a:gd name="T5" fmla="*/ 2147483647 h 1292"/>
              <a:gd name="T6" fmla="*/ 2147483647 w 1792"/>
              <a:gd name="T7" fmla="*/ 0 h 1292"/>
              <a:gd name="T8" fmla="*/ 0 w 1792"/>
              <a:gd name="T9" fmla="*/ 2147483647 h 12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92"/>
              <a:gd name="T16" fmla="*/ 0 h 1292"/>
              <a:gd name="T17" fmla="*/ 1792 w 1792"/>
              <a:gd name="T18" fmla="*/ 1292 h 12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92" h="1292">
                <a:moveTo>
                  <a:pt x="0" y="1128"/>
                </a:moveTo>
                <a:lnTo>
                  <a:pt x="706" y="1292"/>
                </a:lnTo>
                <a:lnTo>
                  <a:pt x="1792" y="150"/>
                </a:lnTo>
                <a:lnTo>
                  <a:pt x="1099" y="0"/>
                </a:lnTo>
                <a:lnTo>
                  <a:pt x="0" y="1128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sp>
        <p:nvSpPr>
          <p:cNvPr id="7174" name="Freeform 6"/>
          <p:cNvSpPr>
            <a:spLocks/>
          </p:cNvSpPr>
          <p:nvPr/>
        </p:nvSpPr>
        <p:spPr bwMode="auto">
          <a:xfrm>
            <a:off x="5484813" y="173038"/>
            <a:ext cx="3133725" cy="2701925"/>
          </a:xfrm>
          <a:custGeom>
            <a:avLst/>
            <a:gdLst>
              <a:gd name="T0" fmla="*/ 2147483647 w 1957"/>
              <a:gd name="T1" fmla="*/ 0 h 1702"/>
              <a:gd name="T2" fmla="*/ 0 w 1957"/>
              <a:gd name="T3" fmla="*/ 2147483647 h 1702"/>
              <a:gd name="T4" fmla="*/ 2147483647 w 1957"/>
              <a:gd name="T5" fmla="*/ 2147483647 h 1702"/>
              <a:gd name="T6" fmla="*/ 2147483647 w 1957"/>
              <a:gd name="T7" fmla="*/ 2147483647 h 1702"/>
              <a:gd name="T8" fmla="*/ 2147483647 w 1957"/>
              <a:gd name="T9" fmla="*/ 0 h 17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7"/>
              <a:gd name="T16" fmla="*/ 0 h 1702"/>
              <a:gd name="T17" fmla="*/ 1957 w 1957"/>
              <a:gd name="T18" fmla="*/ 1702 h 17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7" h="1702">
                <a:moveTo>
                  <a:pt x="3" y="0"/>
                </a:moveTo>
                <a:lnTo>
                  <a:pt x="0" y="1282"/>
                </a:lnTo>
                <a:lnTo>
                  <a:pt x="1957" y="1702"/>
                </a:lnTo>
                <a:lnTo>
                  <a:pt x="1957" y="7"/>
                </a:lnTo>
                <a:lnTo>
                  <a:pt x="3" y="0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sp>
        <p:nvSpPr>
          <p:cNvPr id="7175" name="Freeform 7"/>
          <p:cNvSpPr>
            <a:spLocks/>
          </p:cNvSpPr>
          <p:nvPr/>
        </p:nvSpPr>
        <p:spPr bwMode="auto">
          <a:xfrm>
            <a:off x="4800600" y="2393950"/>
            <a:ext cx="3816350" cy="2978150"/>
          </a:xfrm>
          <a:custGeom>
            <a:avLst/>
            <a:gdLst>
              <a:gd name="T0" fmla="*/ 0 w 2388"/>
              <a:gd name="T1" fmla="*/ 2147483647 h 1836"/>
              <a:gd name="T2" fmla="*/ 2147483647 w 2388"/>
              <a:gd name="T3" fmla="*/ 0 h 1836"/>
              <a:gd name="T4" fmla="*/ 2147483647 w 2388"/>
              <a:gd name="T5" fmla="*/ 2147483647 h 1836"/>
              <a:gd name="T6" fmla="*/ 2147483647 w 2388"/>
              <a:gd name="T7" fmla="*/ 2147483647 h 1836"/>
              <a:gd name="T8" fmla="*/ 2147483647 w 2388"/>
              <a:gd name="T9" fmla="*/ 2147483647 h 1836"/>
              <a:gd name="T10" fmla="*/ 2147483647 w 2388"/>
              <a:gd name="T11" fmla="*/ 2147483647 h 1836"/>
              <a:gd name="T12" fmla="*/ 0 w 2388"/>
              <a:gd name="T13" fmla="*/ 2147483647 h 18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8"/>
              <a:gd name="T22" fmla="*/ 0 h 1836"/>
              <a:gd name="T23" fmla="*/ 2388 w 2388"/>
              <a:gd name="T24" fmla="*/ 1836 h 18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8" h="1836">
                <a:moveTo>
                  <a:pt x="0" y="1148"/>
                </a:moveTo>
                <a:lnTo>
                  <a:pt x="1044" y="0"/>
                </a:lnTo>
                <a:lnTo>
                  <a:pt x="2388" y="284"/>
                </a:lnTo>
                <a:lnTo>
                  <a:pt x="2388" y="664"/>
                </a:lnTo>
                <a:lnTo>
                  <a:pt x="1364" y="1836"/>
                </a:lnTo>
                <a:lnTo>
                  <a:pt x="1360" y="1472"/>
                </a:lnTo>
                <a:lnTo>
                  <a:pt x="0" y="1148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4330700" y="2159000"/>
            <a:ext cx="2184400" cy="1492250"/>
          </a:xfrm>
          <a:custGeom>
            <a:avLst/>
            <a:gdLst>
              <a:gd name="T0" fmla="*/ 2147483647 w 1344"/>
              <a:gd name="T1" fmla="*/ 0 h 916"/>
              <a:gd name="T2" fmla="*/ 0 w 1344"/>
              <a:gd name="T3" fmla="*/ 2147483647 h 916"/>
              <a:gd name="T4" fmla="*/ 2147483647 w 1344"/>
              <a:gd name="T5" fmla="*/ 2147483647 h 916"/>
              <a:gd name="T6" fmla="*/ 2147483647 w 1344"/>
              <a:gd name="T7" fmla="*/ 2147483647 h 916"/>
              <a:gd name="T8" fmla="*/ 2147483647 w 1344"/>
              <a:gd name="T9" fmla="*/ 0 h 9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4"/>
              <a:gd name="T16" fmla="*/ 0 h 916"/>
              <a:gd name="T17" fmla="*/ 1344 w 1344"/>
              <a:gd name="T18" fmla="*/ 916 h 9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4" h="916">
                <a:moveTo>
                  <a:pt x="724" y="0"/>
                </a:moveTo>
                <a:lnTo>
                  <a:pt x="0" y="776"/>
                </a:lnTo>
                <a:lnTo>
                  <a:pt x="660" y="916"/>
                </a:lnTo>
                <a:lnTo>
                  <a:pt x="1344" y="140"/>
                </a:lnTo>
                <a:lnTo>
                  <a:pt x="724" y="0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2743200" y="2533650"/>
            <a:ext cx="2254250" cy="1530350"/>
          </a:xfrm>
          <a:custGeom>
            <a:avLst/>
            <a:gdLst>
              <a:gd name="T0" fmla="*/ 2147483647 w 1420"/>
              <a:gd name="T1" fmla="*/ 0 h 964"/>
              <a:gd name="T2" fmla="*/ 2147483647 w 1420"/>
              <a:gd name="T3" fmla="*/ 2147483647 h 964"/>
              <a:gd name="T4" fmla="*/ 2147483647 w 1420"/>
              <a:gd name="T5" fmla="*/ 2147483647 h 964"/>
              <a:gd name="T6" fmla="*/ 0 w 1420"/>
              <a:gd name="T7" fmla="*/ 2147483647 h 964"/>
              <a:gd name="T8" fmla="*/ 2147483647 w 1420"/>
              <a:gd name="T9" fmla="*/ 0 h 9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20"/>
              <a:gd name="T16" fmla="*/ 0 h 964"/>
              <a:gd name="T17" fmla="*/ 1420 w 1420"/>
              <a:gd name="T18" fmla="*/ 964 h 9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20" h="964">
                <a:moveTo>
                  <a:pt x="748" y="0"/>
                </a:moveTo>
                <a:lnTo>
                  <a:pt x="1420" y="144"/>
                </a:lnTo>
                <a:lnTo>
                  <a:pt x="656" y="964"/>
                </a:lnTo>
                <a:lnTo>
                  <a:pt x="0" y="796"/>
                </a:lnTo>
                <a:lnTo>
                  <a:pt x="748" y="0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69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3" grpId="0" animBg="1"/>
      <p:bldP spid="7174" grpId="0" animBg="1"/>
      <p:bldP spid="7175" grpId="0" animBg="1"/>
      <p:bldP spid="7176" grpId="0" animBg="1"/>
      <p:bldP spid="717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3ECB2CF-2C44-424B-8A7B-1CB8F6BDEEF8}" type="slidenum">
              <a:rPr kumimoji="0" lang="en-US" altLang="en-US" sz="1400" smtClean="0">
                <a:solidFill>
                  <a:srgbClr val="5E574E"/>
                </a:solidFill>
              </a:rPr>
              <a:pPr/>
              <a:t>34</a:t>
            </a:fld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Discrimination is Limited, so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178800" cy="2362200"/>
          </a:xfrm>
        </p:spPr>
        <p:txBody>
          <a:bodyPr/>
          <a:lstStyle/>
          <a:p>
            <a:r>
              <a:rPr lang="en-US" altLang="en-US" smtClean="0"/>
              <a:t>Don’t rely solely on color</a:t>
            </a:r>
          </a:p>
          <a:p>
            <a:pPr lvl="1"/>
            <a:r>
              <a:rPr lang="en-US" altLang="en-US" smtClean="0"/>
              <a:t>Use </a:t>
            </a:r>
            <a:r>
              <a:rPr lang="en-US" altLang="en-US" i="1" smtClean="0"/>
              <a:t>redundantly </a:t>
            </a:r>
            <a:r>
              <a:rPr lang="en-US" altLang="en-US" smtClean="0"/>
              <a:t>with other cues</a:t>
            </a:r>
          </a:p>
          <a:p>
            <a:endParaRPr lang="en-US" altLang="en-US" smtClean="0"/>
          </a:p>
          <a:p>
            <a:r>
              <a:rPr lang="en-US" altLang="en-US" smtClean="0"/>
              <a:t>E.g., ITN.net</a:t>
            </a:r>
          </a:p>
        </p:txBody>
      </p:sp>
      <p:pic>
        <p:nvPicPr>
          <p:cNvPr id="11269" name="Picture 6" descr="itn.net-subtle colors1.gif                                     0004EAD5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76835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tn.net_subtle_colors_fix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768191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037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Visual Hierarchy</a:t>
            </a:r>
            <a:br>
              <a:rPr lang="en-US" altLang="en-US" smtClean="0"/>
            </a:br>
            <a:r>
              <a:rPr lang="en-US" altLang="en-US" smtClean="0"/>
              <a:t>Indicates Connection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43815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smtClean="0"/>
              <a:t>Weaker hierarchy		Stronger hierarchy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4CD6EA7B-EF16-4242-86F4-2055EBD5550E}" type="slidenum">
              <a:rPr kumimoji="0" lang="en-US" altLang="en-US" sz="1400" smtClean="0">
                <a:solidFill>
                  <a:srgbClr val="5E574E"/>
                </a:solidFill>
              </a:rPr>
              <a:pPr/>
              <a:t>35</a:t>
            </a:fld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pic>
        <p:nvPicPr>
          <p:cNvPr id="5" name="Picture 4" descr="Time-weak hierarc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62200"/>
            <a:ext cx="4035425" cy="326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ime-strong hierarc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362200"/>
            <a:ext cx="3771900" cy="423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illy.com-weak hierarch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4294188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late-strong hierarch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3827463" cy="406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89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Common Vision Problems Can</a:t>
            </a:r>
            <a:br>
              <a:rPr lang="en-US" altLang="en-US" smtClean="0"/>
            </a:br>
            <a:r>
              <a:rPr lang="en-US" altLang="en-US" smtClean="0"/>
              <a:t>Diminish Ability to Spot Ads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Examples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C3D695D-6ABE-4141-816B-898A931D69F5}" type="slidenum">
              <a:rPr kumimoji="0" lang="en-US" altLang="en-US" sz="1400" smtClean="0">
                <a:solidFill>
                  <a:srgbClr val="5E574E"/>
                </a:solidFill>
              </a:rPr>
              <a:pPr/>
              <a:t>36</a:t>
            </a:fld>
            <a:endParaRPr kumimoji="0" lang="en-US" altLang="en-US" sz="1400" smtClean="0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21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2775" y="381000"/>
            <a:ext cx="8153400" cy="990600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altLang="en-US" smtClean="0"/>
              <a:t>Normal Glare</a:t>
            </a:r>
          </a:p>
        </p:txBody>
      </p:sp>
      <p:sp>
        <p:nvSpPr>
          <p:cNvPr id="1433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2293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sp>
        <p:nvSpPr>
          <p:cNvPr id="14340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41" name="Picture 5" descr="Forbes-gray on 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447800"/>
            <a:ext cx="3382962" cy="532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9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12775" y="381000"/>
            <a:ext cx="8153400" cy="990600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altLang="en-US" smtClean="0"/>
              <a:t>High Glare</a:t>
            </a: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2293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sp>
        <p:nvSpPr>
          <p:cNvPr id="15364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365" name="Picture 5" descr="Forbes-gray on white-gl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447800"/>
            <a:ext cx="3382962" cy="532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52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12775" y="381000"/>
            <a:ext cx="8153400" cy="990600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altLang="en-US" smtClean="0"/>
              <a:t>Normal:  No Lens Yellowing</a:t>
            </a:r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2293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sp>
        <p:nvSpPr>
          <p:cNvPr id="1638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9" name="Picture 5" descr="BuzzFeed 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7950"/>
            <a:ext cx="3635375" cy="548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5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Native Advertising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Chris Jay Hoofnagle</a:t>
            </a:r>
          </a:p>
          <a:p>
            <a:r>
              <a:rPr lang="en-US" dirty="0" smtClean="0"/>
              <a:t>For the Federal Trade Commission</a:t>
            </a:r>
          </a:p>
          <a:p>
            <a:r>
              <a:rPr lang="en-US" dirty="0" smtClean="0"/>
              <a:t>Workshop on Native Advertising</a:t>
            </a:r>
          </a:p>
          <a:p>
            <a:r>
              <a:rPr lang="en-US" dirty="0" smtClean="0"/>
              <a:t>Dec. 4,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58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12775" y="381000"/>
            <a:ext cx="8302625" cy="990600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altLang="en-US" smtClean="0"/>
              <a:t>Lens Yellowing</a:t>
            </a: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2293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endParaRPr kumimoji="0" lang="en-US" altLang="en-US" sz="1400" smtClean="0">
              <a:solidFill>
                <a:srgbClr val="5E574E"/>
              </a:solidFill>
            </a:endParaRPr>
          </a:p>
        </p:txBody>
      </p:sp>
      <p:sp>
        <p:nvSpPr>
          <p:cNvPr id="1741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7413" name="Picture 5" descr="BuzzFeed 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7950"/>
            <a:ext cx="363537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895600" y="1371600"/>
            <a:ext cx="3657600" cy="54864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800" b="1">
              <a:solidFill>
                <a:srgbClr val="000000"/>
              </a:solidFill>
              <a:latin typeface="Times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8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Panel 2: Consumer Recognition and Understanding of Native Advertisements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Michael Ostheimer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Jamie Cole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Red Barn Media Group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Michelle De </a:t>
            </a:r>
            <a:r>
              <a:rPr lang="en-US" sz="2000" b="1" dirty="0" err="1" smtClean="0"/>
              <a:t>Mooy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Consumer Action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David J. Franklyn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University of San Francisco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 School of Law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8810" y="3189249"/>
            <a:ext cx="3497766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Dan Greenberg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Sharethrough</a:t>
            </a:r>
            <a:endParaRPr lang="en-US" sz="16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Co-Chair of Interactive Advertising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     Bureau’s Native Advertising Taskforce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Jay </a:t>
            </a:r>
            <a:r>
              <a:rPr lang="en-US" sz="2000" b="1" dirty="0" err="1" smtClean="0"/>
              <a:t>Hoofnagle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Berkeley Law &amp; Technology Center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Jeff Johnson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UI Wizards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</a:t>
            </a:r>
            <a:r>
              <a:rPr lang="en-US" sz="2000" b="1" dirty="0" err="1" smtClean="0"/>
              <a:t>Pedigo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Online Publishers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20491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84" y="5929591"/>
            <a:ext cx="3297137" cy="64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5921431" y="6406849"/>
            <a:ext cx="27653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sz="1500" dirty="0">
                <a:solidFill>
                  <a:srgbClr val="4B6073"/>
                </a:solidFill>
                <a:latin typeface="TisaOT-Ita" charset="0"/>
                <a:ea typeface="ＭＳ Ｐゴシック" charset="0"/>
                <a:sym typeface="TisaOT-Ita" charset="0"/>
              </a:rPr>
              <a:t>advertising for the modern internet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274637"/>
            <a:ext cx="8229600" cy="441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b="1" dirty="0" smtClean="0">
                <a:solidFill>
                  <a:prstClr val="black"/>
                </a:solidFill>
                <a:latin typeface="Georgia"/>
                <a:cs typeface="Georgia"/>
              </a:rPr>
              <a:t>Native Ad Disclosure Research</a:t>
            </a:r>
          </a:p>
          <a:p>
            <a:endParaRPr lang="en-US" sz="2600" dirty="0" smtClean="0">
              <a:solidFill>
                <a:prstClr val="black"/>
              </a:solidFill>
              <a:latin typeface="Georgia"/>
              <a:cs typeface="Georgia"/>
            </a:endParaRPr>
          </a:p>
          <a:p>
            <a:r>
              <a:rPr lang="en-US" sz="2600" dirty="0" smtClean="0">
                <a:solidFill>
                  <a:prstClr val="black"/>
                </a:solidFill>
                <a:latin typeface="Georgia"/>
                <a:cs typeface="Georgia"/>
              </a:rPr>
              <a:t>(Preliminary Results) </a:t>
            </a:r>
          </a:p>
          <a:p>
            <a:endParaRPr lang="en-US" sz="2600" dirty="0" smtClean="0">
              <a:solidFill>
                <a:prstClr val="black"/>
              </a:solidFill>
              <a:latin typeface="Georgia"/>
              <a:cs typeface="Georgia"/>
            </a:endParaRPr>
          </a:p>
          <a:p>
            <a:r>
              <a:rPr lang="en-US" sz="2600" i="1" dirty="0" smtClean="0">
                <a:solidFill>
                  <a:prstClr val="black"/>
                </a:solidFill>
                <a:latin typeface="Georgia"/>
                <a:cs typeface="Georgia"/>
              </a:rPr>
              <a:t>Prepared for the FTC Native Advertising Workshop </a:t>
            </a:r>
          </a:p>
          <a:p>
            <a:endParaRPr lang="en-US" sz="2600" i="1" dirty="0" smtClean="0">
              <a:solidFill>
                <a:prstClr val="black"/>
              </a:solidFill>
              <a:latin typeface="Georgia"/>
              <a:cs typeface="Georgia"/>
            </a:endParaRPr>
          </a:p>
          <a:p>
            <a:r>
              <a:rPr lang="en-US" sz="2600" i="1" dirty="0" smtClean="0">
                <a:solidFill>
                  <a:prstClr val="black"/>
                </a:solidFill>
                <a:latin typeface="Georgia"/>
                <a:cs typeface="Georgia"/>
              </a:rPr>
              <a:t>12/3/2013</a:t>
            </a:r>
          </a:p>
        </p:txBody>
      </p:sp>
    </p:spTree>
    <p:extLst>
      <p:ext uri="{BB962C8B-B14F-4D97-AF65-F5344CB8AC3E}">
        <p14:creationId xmlns:p14="http://schemas.microsoft.com/office/powerpoint/2010/main" val="1102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326" y="1415206"/>
            <a:ext cx="8054473" cy="4446252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Georgia"/>
                <a:cs typeface="Georgia"/>
              </a:rPr>
              <a:t>Does the language used to disclose in-feed native ads have an impact on whether or not a consumer perceives a story/item as being paid for by a brand?</a:t>
            </a:r>
            <a:br>
              <a:rPr lang="en-US" sz="3000" b="1" dirty="0" smtClean="0">
                <a:latin typeface="Georgia"/>
                <a:cs typeface="Georgia"/>
              </a:rPr>
            </a:br>
            <a:r>
              <a:rPr lang="en-US" sz="3000" dirty="0">
                <a:latin typeface="Georgia"/>
                <a:cs typeface="Georgia"/>
              </a:rPr>
              <a:t/>
            </a:r>
            <a:br>
              <a:rPr lang="en-US" sz="3000" dirty="0">
                <a:latin typeface="Georgia"/>
                <a:cs typeface="Georgia"/>
              </a:rPr>
            </a:br>
            <a:r>
              <a:rPr lang="en-US" sz="2200" dirty="0" smtClean="0">
                <a:latin typeface="Georgia"/>
                <a:cs typeface="Georgia"/>
              </a:rPr>
              <a:t>Future research should focus on </a:t>
            </a:r>
            <a:r>
              <a:rPr lang="en-US" sz="2200" i="1" dirty="0" smtClean="0">
                <a:latin typeface="Georgia"/>
                <a:cs typeface="Georgia"/>
              </a:rPr>
              <a:t>which</a:t>
            </a:r>
            <a:r>
              <a:rPr lang="en-US" sz="2200" dirty="0" smtClean="0">
                <a:latin typeface="Georgia"/>
                <a:cs typeface="Georgia"/>
              </a:rPr>
              <a:t> disclosure language is most widely understood as meaning “paid for by a brand” in a variety of different contexts and platforms.  This research is solely intended to test whether language impacts perception.</a:t>
            </a: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Georgia"/>
                <a:cs typeface="Georgia"/>
              </a:rPr>
              <a:t>Research Question</a:t>
            </a:r>
            <a:endParaRPr lang="en-US" dirty="0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23009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326" y="1596274"/>
            <a:ext cx="8054473" cy="4446252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b="1" dirty="0" smtClean="0">
                <a:latin typeface="Georgia"/>
                <a:cs typeface="Georgia"/>
              </a:rPr>
              <a:t>Does the language used to disclose in-feed native ads have an impact on whether or not a consumer perceives a story/item as being paid for by a brand?</a:t>
            </a:r>
            <a:br>
              <a:rPr lang="en-US" sz="3000" b="1" dirty="0" smtClean="0">
                <a:latin typeface="Georgia"/>
                <a:cs typeface="Georgia"/>
              </a:rPr>
            </a:br>
            <a:r>
              <a:rPr lang="en-US" sz="3000" dirty="0" smtClean="0">
                <a:latin typeface="Georgia"/>
                <a:cs typeface="Georgia"/>
              </a:rPr>
              <a:t/>
            </a:r>
            <a:br>
              <a:rPr lang="en-US" sz="3000" dirty="0" smtClean="0">
                <a:latin typeface="Georgia"/>
                <a:cs typeface="Georgia"/>
              </a:rPr>
            </a:br>
            <a:r>
              <a:rPr lang="en-US" sz="3600" i="1" dirty="0" smtClean="0">
                <a:latin typeface="Georgia"/>
                <a:cs typeface="Georgia"/>
              </a:rPr>
              <a:t>Preliminary data shows: </a:t>
            </a:r>
            <a:r>
              <a:rPr lang="en-US" sz="3600" dirty="0" smtClean="0">
                <a:latin typeface="Georgia"/>
                <a:cs typeface="Georgia"/>
              </a:rPr>
              <a:t/>
            </a:r>
            <a:br>
              <a:rPr lang="en-US" sz="3600" dirty="0" smtClean="0">
                <a:latin typeface="Georgia"/>
                <a:cs typeface="Georgia"/>
              </a:rPr>
            </a:br>
            <a:r>
              <a:rPr lang="en-US" sz="3600" dirty="0" smtClean="0">
                <a:latin typeface="Georgia"/>
                <a:cs typeface="Georgia"/>
              </a:rPr>
              <a:t/>
            </a:r>
            <a:br>
              <a:rPr lang="en-US" sz="3600" dirty="0" smtClean="0">
                <a:latin typeface="Georgia"/>
                <a:cs typeface="Georgia"/>
              </a:rPr>
            </a:br>
            <a:r>
              <a:rPr lang="en-US" sz="3200" dirty="0" smtClean="0">
                <a:latin typeface="Georgia"/>
                <a:cs typeface="Georgia"/>
              </a:rPr>
              <a:t>YES, disclosure language impacts perception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Georgia"/>
                <a:cs typeface="Georgia"/>
              </a:rPr>
              <a:t>Research Question</a:t>
            </a:r>
            <a:endParaRPr lang="en-US" dirty="0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57719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3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Survey Background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68" y="1333284"/>
            <a:ext cx="8686800" cy="2262982"/>
          </a:xfrm>
        </p:spPr>
        <p:txBody>
          <a:bodyPr tIns="91440">
            <a:noAutofit/>
          </a:bodyPr>
          <a:lstStyle/>
          <a:p>
            <a:pPr marL="347472"/>
            <a:r>
              <a:rPr lang="en-US" dirty="0" smtClean="0">
                <a:latin typeface="Georgia"/>
                <a:cs typeface="Georgia"/>
              </a:rPr>
              <a:t>Online survey: </a:t>
            </a:r>
            <a:r>
              <a:rPr lang="en-US" b="1" dirty="0" smtClean="0">
                <a:latin typeface="Georgia"/>
                <a:cs typeface="Georgia"/>
              </a:rPr>
              <a:t>3,082 participants</a:t>
            </a:r>
          </a:p>
          <a:p>
            <a:pPr marL="347472"/>
            <a:endParaRPr lang="en-US" sz="1800" b="1" dirty="0" smtClean="0">
              <a:latin typeface="Georgia"/>
              <a:cs typeface="Georgia"/>
            </a:endParaRPr>
          </a:p>
          <a:p>
            <a:pPr marL="347472"/>
            <a:r>
              <a:rPr lang="en-US" sz="2200" b="1" dirty="0" smtClean="0">
                <a:latin typeface="Georgia"/>
                <a:cs typeface="Georgia"/>
              </a:rPr>
              <a:t>15 common disclosure statements </a:t>
            </a:r>
            <a:r>
              <a:rPr lang="en-US" sz="2200" dirty="0" smtClean="0">
                <a:latin typeface="Georgia"/>
                <a:cs typeface="Georgia"/>
              </a:rPr>
              <a:t>tested on desktop and mobile in-feed, native ad executions</a:t>
            </a:r>
          </a:p>
          <a:p>
            <a:pPr marL="347472"/>
            <a:endParaRPr lang="en-US" sz="1800" dirty="0" smtClean="0">
              <a:latin typeface="Georgia"/>
              <a:cs typeface="Georgia"/>
            </a:endParaRPr>
          </a:p>
          <a:p>
            <a:pPr marL="0" indent="0">
              <a:buNone/>
            </a:pPr>
            <a:endParaRPr lang="en-US" sz="2000" dirty="0" smtClean="0">
              <a:latin typeface="Georgia"/>
              <a:cs typeface="Georgia"/>
            </a:endParaRPr>
          </a:p>
          <a:p>
            <a:endParaRPr lang="en-US" dirty="0" smtClean="0">
              <a:latin typeface="Georgia"/>
              <a:cs typeface="Georgia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569" y="3662326"/>
            <a:ext cx="2214825" cy="290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79" y="3662326"/>
            <a:ext cx="4959684" cy="29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9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8" y="170033"/>
            <a:ext cx="9164918" cy="1143000"/>
          </a:xfrm>
        </p:spPr>
        <p:txBody>
          <a:bodyPr>
            <a:noAutofit/>
          </a:bodyPr>
          <a:lstStyle/>
          <a:p>
            <a:pPr marL="4572" indent="0"/>
            <a:r>
              <a:rPr lang="en-US" sz="2400" b="1" dirty="0" smtClean="0">
                <a:latin typeface="Georgia"/>
                <a:cs typeface="Georgia"/>
              </a:rPr>
              <a:t>Survey question</a:t>
            </a:r>
            <a:r>
              <a:rPr lang="en-US" sz="2400" b="1" i="1" dirty="0" smtClean="0">
                <a:latin typeface="Georgia"/>
                <a:cs typeface="Georgia"/>
              </a:rPr>
              <a:t>: </a:t>
            </a:r>
            <a:br>
              <a:rPr lang="en-US" sz="2400" b="1" i="1" dirty="0" smtClean="0">
                <a:latin typeface="Georgia"/>
                <a:cs typeface="Georgia"/>
              </a:rPr>
            </a:br>
            <a:r>
              <a:rPr lang="en-US" sz="2400" i="1" dirty="0" smtClean="0">
                <a:latin typeface="Georgia"/>
                <a:cs typeface="Georgia"/>
              </a:rPr>
              <a:t>“Is there any item on this page that was paid for by a brand?”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8" y="1701504"/>
            <a:ext cx="9045282" cy="487261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25176" y="3224903"/>
            <a:ext cx="2569883" cy="2287196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37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848" y="170033"/>
            <a:ext cx="9164918" cy="1143000"/>
          </a:xfrm>
        </p:spPr>
        <p:txBody>
          <a:bodyPr>
            <a:noAutofit/>
          </a:bodyPr>
          <a:lstStyle/>
          <a:p>
            <a:pPr marL="4572" indent="0"/>
            <a:r>
              <a:rPr lang="en-US" sz="2400" b="1" dirty="0" smtClean="0">
                <a:latin typeface="Georgia"/>
                <a:cs typeface="Georgia"/>
              </a:rPr>
              <a:t>Survey question</a:t>
            </a:r>
            <a:r>
              <a:rPr lang="en-US" sz="2400" b="1" i="1" dirty="0" smtClean="0">
                <a:latin typeface="Georgia"/>
                <a:cs typeface="Georgia"/>
              </a:rPr>
              <a:t>: </a:t>
            </a:r>
            <a:br>
              <a:rPr lang="en-US" sz="2400" b="1" i="1" dirty="0" smtClean="0">
                <a:latin typeface="Georgia"/>
                <a:cs typeface="Georgia"/>
              </a:rPr>
            </a:br>
            <a:r>
              <a:rPr lang="en-US" sz="2400" i="1" dirty="0" smtClean="0">
                <a:latin typeface="Georgia"/>
                <a:cs typeface="Georgia"/>
              </a:rPr>
              <a:t>“Is there any item on this page that was paid for by a brand?”</a:t>
            </a:r>
          </a:p>
        </p:txBody>
      </p:sp>
      <p:pic>
        <p:nvPicPr>
          <p:cNvPr id="2" name="Picture 1" descr="Screenshot 2013-12-03 09.32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34" y="1313033"/>
            <a:ext cx="3730065" cy="534931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42285" y="3682402"/>
            <a:ext cx="4430656" cy="822960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0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3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Survey Background: Caveats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815"/>
            <a:ext cx="8229600" cy="2262982"/>
          </a:xfrm>
        </p:spPr>
        <p:txBody>
          <a:bodyPr tIns="91440">
            <a:noAutofit/>
          </a:bodyPr>
          <a:lstStyle/>
          <a:p>
            <a:pPr marL="347472">
              <a:buFont typeface="+mj-lt"/>
              <a:buAutoNum type="arabicPeriod"/>
            </a:pPr>
            <a:r>
              <a:rPr lang="en-US" sz="2100" i="1" dirty="0" smtClean="0">
                <a:latin typeface="Georgia"/>
                <a:cs typeface="Georgia"/>
              </a:rPr>
              <a:t>Data is preliminary and should be used as fodder and inspiration for future research.</a:t>
            </a:r>
          </a:p>
          <a:p>
            <a:pPr marL="4572" indent="0">
              <a:buNone/>
            </a:pPr>
            <a:endParaRPr lang="en-US" sz="2100" i="1" dirty="0" smtClean="0">
              <a:latin typeface="Georgia"/>
              <a:cs typeface="Georgia"/>
            </a:endParaRPr>
          </a:p>
          <a:p>
            <a:pPr marL="347472">
              <a:buFont typeface="+mj-lt"/>
              <a:buAutoNum type="arabicPeriod"/>
            </a:pPr>
            <a:r>
              <a:rPr lang="en-US" sz="2100" dirty="0" smtClean="0">
                <a:latin typeface="Georgia"/>
                <a:cs typeface="Georgia"/>
              </a:rPr>
              <a:t>We believe </a:t>
            </a:r>
            <a:r>
              <a:rPr lang="en-US" sz="2100" b="1" dirty="0" smtClean="0">
                <a:latin typeface="Georgia"/>
                <a:cs typeface="Georgia"/>
              </a:rPr>
              <a:t>context</a:t>
            </a:r>
            <a:r>
              <a:rPr lang="en-US" sz="2100" dirty="0" smtClean="0">
                <a:latin typeface="Georgia"/>
                <a:cs typeface="Georgia"/>
              </a:rPr>
              <a:t> has a major impact on perception — this survey only tested one form of in-feed ad, on limited platforms.  </a:t>
            </a:r>
          </a:p>
          <a:p>
            <a:pPr marL="804672" lvl="1" indent="-342900"/>
            <a:r>
              <a:rPr lang="en-US" sz="2100" dirty="0">
                <a:latin typeface="Georgia"/>
                <a:cs typeface="Georgia"/>
              </a:rPr>
              <a:t>F</a:t>
            </a:r>
            <a:r>
              <a:rPr lang="en-US" sz="2100" dirty="0" smtClean="0">
                <a:latin typeface="Georgia"/>
                <a:cs typeface="Georgia"/>
              </a:rPr>
              <a:t>uture research should take into account different platforms, different designs/layouts, different user experiences.</a:t>
            </a:r>
          </a:p>
          <a:p>
            <a:pPr marL="347472">
              <a:buFont typeface="+mj-lt"/>
              <a:buAutoNum type="arabicPeriod"/>
            </a:pPr>
            <a:endParaRPr lang="en-US" sz="2100" dirty="0" smtClean="0">
              <a:latin typeface="Georgia"/>
              <a:cs typeface="Georgia"/>
            </a:endParaRPr>
          </a:p>
          <a:p>
            <a:pPr marL="347472">
              <a:buFont typeface="+mj-lt"/>
              <a:buAutoNum type="arabicPeriod"/>
            </a:pPr>
            <a:r>
              <a:rPr lang="en-US" sz="2100" dirty="0" smtClean="0">
                <a:latin typeface="Georgia"/>
                <a:cs typeface="Georgia"/>
              </a:rPr>
              <a:t>We did not test for either </a:t>
            </a:r>
            <a:r>
              <a:rPr lang="en-US" sz="2100" b="1" dirty="0" smtClean="0">
                <a:latin typeface="Georgia"/>
                <a:cs typeface="Georgia"/>
              </a:rPr>
              <a:t>demographic or language</a:t>
            </a:r>
          </a:p>
          <a:p>
            <a:pPr marL="347472">
              <a:buFont typeface="+mj-lt"/>
              <a:buAutoNum type="arabicPeriod"/>
            </a:pPr>
            <a:endParaRPr lang="en-US" sz="2100" dirty="0" smtClean="0">
              <a:latin typeface="Georgia"/>
              <a:cs typeface="Georgia"/>
            </a:endParaRPr>
          </a:p>
          <a:p>
            <a:pPr marL="347472">
              <a:buFont typeface="+mj-lt"/>
              <a:buAutoNum type="arabicPeriod"/>
            </a:pPr>
            <a:r>
              <a:rPr lang="en-US" sz="2100" dirty="0" smtClean="0">
                <a:latin typeface="Georgia"/>
                <a:cs typeface="Georgia"/>
              </a:rPr>
              <a:t>Data does not decouple the effect of </a:t>
            </a:r>
            <a:r>
              <a:rPr lang="en-US" sz="2100" b="1" dirty="0" smtClean="0">
                <a:latin typeface="Georgia"/>
                <a:cs typeface="Georgia"/>
              </a:rPr>
              <a:t>“noticing the content”</a:t>
            </a:r>
            <a:r>
              <a:rPr lang="en-US" sz="2100" dirty="0" smtClean="0">
                <a:latin typeface="Georgia"/>
                <a:cs typeface="Georgia"/>
              </a:rPr>
              <a:t> from “</a:t>
            </a:r>
            <a:r>
              <a:rPr lang="en-US" sz="2100" b="1" dirty="0" smtClean="0">
                <a:latin typeface="Georgia"/>
                <a:cs typeface="Georgia"/>
              </a:rPr>
              <a:t>realizing the content was paid</a:t>
            </a:r>
            <a:r>
              <a:rPr lang="en-US" sz="2100" dirty="0" smtClean="0">
                <a:latin typeface="Georgia"/>
                <a:cs typeface="Georgia"/>
              </a:rPr>
              <a:t>.”  Disclosure study should filter results to users who notice the story, and exclude users who do not even notice the story.</a:t>
            </a:r>
          </a:p>
          <a:p>
            <a:pPr marL="4572" indent="0">
              <a:buNone/>
            </a:pPr>
            <a:endParaRPr lang="en-US" sz="2100" dirty="0" smtClean="0">
              <a:latin typeface="Georgia"/>
              <a:cs typeface="Georgia"/>
            </a:endParaRPr>
          </a:p>
          <a:p>
            <a:pPr marL="457200" indent="-457200">
              <a:buFont typeface="+mj-lt"/>
              <a:buAutoNum type="arabicPeriod"/>
            </a:pPr>
            <a:endParaRPr lang="en-US" sz="2100" dirty="0" smtClean="0">
              <a:latin typeface="Georgia"/>
              <a:cs typeface="Georgia"/>
            </a:endParaRPr>
          </a:p>
          <a:p>
            <a:pPr marL="514350" indent="-514350">
              <a:buFont typeface="+mj-lt"/>
              <a:buAutoNum type="arabicPeriod"/>
            </a:pPr>
            <a:endParaRPr lang="en-US" sz="2100" dirty="0" smtClean="0">
              <a:latin typeface="Georgia"/>
              <a:cs typeface="Georgia"/>
            </a:endParaRPr>
          </a:p>
          <a:p>
            <a:pPr marL="514350" indent="-514350">
              <a:buFont typeface="+mj-lt"/>
              <a:buAutoNum type="arabicPeriod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933440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678" y="117839"/>
            <a:ext cx="9262954" cy="1143000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latin typeface="Georgia"/>
                <a:cs typeface="Georgia"/>
              </a:rPr>
              <a:t>Preliminary Data Shows:</a:t>
            </a:r>
            <a:br>
              <a:rPr lang="en-US" sz="2800" i="1" dirty="0" smtClean="0">
                <a:latin typeface="Georgia"/>
                <a:cs typeface="Georgia"/>
              </a:rPr>
            </a:br>
            <a:r>
              <a:rPr lang="en-US" sz="2800" dirty="0" smtClean="0">
                <a:latin typeface="Georgia"/>
                <a:cs typeface="Georgia"/>
              </a:rPr>
              <a:t>Disclosure Language Does Impact Ad Perception</a:t>
            </a:r>
            <a:endParaRPr lang="en-US" sz="2800" dirty="0">
              <a:latin typeface="Georgia"/>
              <a:cs typeface="Georgia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093161"/>
              </p:ext>
            </p:extLst>
          </p:nvPr>
        </p:nvGraphicFramePr>
        <p:xfrm>
          <a:off x="962878" y="1548957"/>
          <a:ext cx="7945828" cy="4958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53" y="4268059"/>
            <a:ext cx="113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  <a:latin typeface="Georgia"/>
                <a:cs typeface="Georgia"/>
              </a:rPr>
              <a:t>No Disclosure</a:t>
            </a:r>
            <a:endParaRPr lang="en-US" sz="1200" dirty="0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19881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the Berkeley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focused upon targeted advertising and the “reasonable consumer” standard.</a:t>
            </a:r>
          </a:p>
          <a:p>
            <a:endParaRPr lang="en-US" dirty="0" smtClean="0"/>
          </a:p>
          <a:p>
            <a:r>
              <a:rPr lang="en-US" dirty="0" smtClean="0"/>
              <a:t>How should the reasonable consumer standard adjust as advertising shifts from mass communication to narrow-targeted messaging?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/>
                <a:cs typeface="Georgia"/>
              </a:rPr>
              <a:t>Future Research Recommendations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70" y="1385982"/>
            <a:ext cx="8686801" cy="5378116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Georgia"/>
                <a:cs typeface="Georgia"/>
              </a:rPr>
              <a:t>Test the impact of different disclosures within different native ad formats and placements.</a:t>
            </a:r>
          </a:p>
          <a:p>
            <a:pPr marL="1085850" lvl="2" indent="-285750"/>
            <a:r>
              <a:rPr lang="en-US" sz="2200" i="1" dirty="0" smtClean="0">
                <a:latin typeface="Georgia"/>
                <a:cs typeface="Georgia"/>
              </a:rPr>
              <a:t>e.g. In-article, below the post, mobile web, in-app, etc.</a:t>
            </a:r>
          </a:p>
          <a:p>
            <a:pPr marL="514350" indent="-514350">
              <a:buFont typeface="+mj-lt"/>
              <a:buAutoNum type="arabicPeriod"/>
            </a:pPr>
            <a:endParaRPr lang="en-US" sz="2200" dirty="0" smtClean="0">
              <a:latin typeface="Georgia"/>
              <a:cs typeface="Georgi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Georgia"/>
                <a:cs typeface="Georgia"/>
              </a:rPr>
              <a:t>Test disclosure statements within custom feeds with unique language that users derive different meaning from within the platform.</a:t>
            </a:r>
          </a:p>
          <a:p>
            <a:pPr lvl="2"/>
            <a:r>
              <a:rPr lang="en-US" sz="2200" i="1" dirty="0" smtClean="0">
                <a:latin typeface="Georgia"/>
                <a:cs typeface="Georgia"/>
              </a:rPr>
              <a:t>e.g. Twitter, </a:t>
            </a:r>
            <a:r>
              <a:rPr lang="en-US" sz="2200" i="1" dirty="0" err="1" smtClean="0">
                <a:latin typeface="Georgia"/>
                <a:cs typeface="Georgia"/>
              </a:rPr>
              <a:t>Instagram</a:t>
            </a:r>
            <a:r>
              <a:rPr lang="en-US" sz="2200" i="1" dirty="0" smtClean="0">
                <a:latin typeface="Georgia"/>
                <a:cs typeface="Georgia"/>
              </a:rPr>
              <a:t>, Facebook, Yahoo</a:t>
            </a:r>
          </a:p>
          <a:p>
            <a:pPr marL="514350" indent="-514350">
              <a:buFont typeface="+mj-lt"/>
              <a:buAutoNum type="arabicPeriod"/>
            </a:pPr>
            <a:endParaRPr lang="en-US" sz="2200" dirty="0" smtClean="0">
              <a:latin typeface="Georgia"/>
              <a:cs typeface="Georgi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Georgia"/>
                <a:cs typeface="Georgia"/>
              </a:rPr>
              <a:t>Find a way to isolate the effect of disclosure on users who “realize” content is paid from the set of users who do not even notice the content itself.</a:t>
            </a:r>
          </a:p>
          <a:p>
            <a:pPr marL="514350" indent="-514350">
              <a:buFont typeface="+mj-lt"/>
              <a:buAutoNum type="arabicPeriod"/>
            </a:pPr>
            <a:endParaRPr lang="en-US" sz="2200" dirty="0" smtClean="0">
              <a:latin typeface="Georgia"/>
              <a:cs typeface="Georgi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Georgia"/>
                <a:cs typeface="Georgia"/>
              </a:rPr>
              <a:t>Test post-click sentiment — were users expecting to leave the page?  Do users believe that the originating website “editorialized” the destination content? </a:t>
            </a:r>
            <a:endParaRPr lang="en-US" sz="2200" dirty="0" smtClean="0"/>
          </a:p>
          <a:p>
            <a:pPr marL="514350" indent="-514350">
              <a:buFont typeface="+mj-lt"/>
              <a:buAutoNum type="arabicPeriod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05489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/>
                <a:cs typeface="Georgia"/>
              </a:rPr>
              <a:t>Future Research Recommendations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051"/>
            <a:ext cx="8229600" cy="537811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600" dirty="0" smtClean="0">
                <a:latin typeface="Georgia"/>
                <a:cs typeface="Georgia"/>
              </a:rPr>
              <a:t>Combine the disclosure test with a set of other non-advertising related questions in order to decrease the bias from asking the advertising question itself.</a:t>
            </a:r>
          </a:p>
          <a:p>
            <a:pPr marL="514350" indent="-514350">
              <a:buFont typeface="+mj-lt"/>
              <a:buAutoNum type="arabicPeriod" startAt="5"/>
            </a:pPr>
            <a:endParaRPr lang="en-US" sz="2600" dirty="0" smtClean="0">
              <a:latin typeface="Georgia"/>
              <a:cs typeface="Georgia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US" sz="2600" dirty="0" smtClean="0">
                <a:latin typeface="Georgia"/>
                <a:cs typeface="Georgia"/>
              </a:rPr>
              <a:t>Test multiple headlines and thumbnails to isolate the effect of the disclosure language.</a:t>
            </a:r>
          </a:p>
          <a:p>
            <a:pPr marL="914400" lvl="2" indent="0">
              <a:buNone/>
            </a:pPr>
            <a:r>
              <a:rPr lang="en-US" sz="2000" i="1" dirty="0" smtClean="0">
                <a:latin typeface="Georgia"/>
                <a:cs typeface="Georgia"/>
              </a:rPr>
              <a:t>  • e.g. Headlines with brand names vs. not, thumbnails with brand logos vs. not</a:t>
            </a:r>
          </a:p>
          <a:p>
            <a:pPr marL="628650" indent="-514350">
              <a:buFont typeface="+mj-lt"/>
              <a:buAutoNum type="arabicPeriod" startAt="5"/>
            </a:pPr>
            <a:endParaRPr lang="en-US" sz="2600" dirty="0" smtClean="0">
              <a:latin typeface="Georgia"/>
              <a:cs typeface="Georgia"/>
            </a:endParaRPr>
          </a:p>
          <a:p>
            <a:pPr marL="628650" indent="-514350">
              <a:buFont typeface="+mj-lt"/>
              <a:buAutoNum type="arabicPeriod" startAt="5"/>
            </a:pPr>
            <a:r>
              <a:rPr lang="en-US" sz="2600" dirty="0" smtClean="0">
                <a:latin typeface="Georgia"/>
                <a:cs typeface="Georgia"/>
              </a:rPr>
              <a:t>Test various content types.</a:t>
            </a:r>
          </a:p>
          <a:p>
            <a:pPr marL="1028700" lvl="4" indent="0">
              <a:buNone/>
            </a:pPr>
            <a:r>
              <a:rPr lang="en-US" i="1" dirty="0" smtClean="0">
                <a:latin typeface="Georgia"/>
                <a:cs typeface="Georgia"/>
              </a:rPr>
              <a:t>• e.g. Editorial stories, videos, photos, app downloads, </a:t>
            </a:r>
            <a:r>
              <a:rPr lang="en-US" i="1" dirty="0" err="1" smtClean="0">
                <a:latin typeface="Georgia"/>
                <a:cs typeface="Georgia"/>
              </a:rPr>
              <a:t>etc</a:t>
            </a:r>
            <a:endParaRPr lang="en-US" i="1" dirty="0" smtClean="0">
              <a:latin typeface="Georgia"/>
              <a:cs typeface="Georgia"/>
            </a:endParaRPr>
          </a:p>
          <a:p>
            <a:pPr marL="628650" indent="-514350">
              <a:buFont typeface="+mj-lt"/>
              <a:buAutoNum type="arabicPeriod" startAt="5"/>
            </a:pPr>
            <a:endParaRPr lang="en-US" sz="2600" dirty="0" smtClean="0">
              <a:latin typeface="Georgia"/>
              <a:cs typeface="Georgia"/>
            </a:endParaRPr>
          </a:p>
          <a:p>
            <a:pPr marL="514350" indent="-514350">
              <a:buFont typeface="+mj-lt"/>
              <a:buAutoNum type="arabicPeriod" startAt="5"/>
            </a:pPr>
            <a:endParaRPr lang="en-US" sz="2600" dirty="0" smtClean="0"/>
          </a:p>
          <a:p>
            <a:pPr marL="514350" indent="-514350">
              <a:buFont typeface="+mj-lt"/>
              <a:buAutoNum type="arabicPeriod" startAt="5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19451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326" y="1596274"/>
            <a:ext cx="8054473" cy="4446252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latin typeface="Georgia"/>
                <a:cs typeface="Georgia"/>
              </a:rPr>
              <a:t>Does the language used to disclose in-feed native ads have an impact on whether or not a consumer perceives a story/item as being paid for by a brand?</a:t>
            </a:r>
            <a:br>
              <a:rPr lang="en-US" sz="3000" dirty="0" smtClean="0">
                <a:latin typeface="Georgia"/>
                <a:cs typeface="Georgia"/>
              </a:rPr>
            </a:br>
            <a:r>
              <a:rPr lang="en-US" sz="3000" dirty="0" smtClean="0">
                <a:latin typeface="Georgia"/>
                <a:cs typeface="Georgia"/>
              </a:rPr>
              <a:t/>
            </a:r>
            <a:br>
              <a:rPr lang="en-US" sz="3000" dirty="0" smtClean="0">
                <a:latin typeface="Georgia"/>
                <a:cs typeface="Georgia"/>
              </a:rPr>
            </a:br>
            <a:r>
              <a:rPr lang="en-US" sz="3600" i="1" dirty="0" smtClean="0">
                <a:latin typeface="Georgia"/>
                <a:cs typeface="Georgia"/>
              </a:rPr>
              <a:t>Preliminary data shows: Yes</a:t>
            </a:r>
            <a:br>
              <a:rPr lang="en-US" sz="3600" i="1" dirty="0" smtClean="0">
                <a:latin typeface="Georgia"/>
                <a:cs typeface="Georgia"/>
              </a:rPr>
            </a:br>
            <a:r>
              <a:rPr lang="en-US" sz="3600" dirty="0">
                <a:latin typeface="Georgia"/>
                <a:cs typeface="Georgia"/>
              </a:rPr>
              <a:t/>
            </a:r>
            <a:br>
              <a:rPr lang="en-US" sz="3600" dirty="0">
                <a:latin typeface="Georgia"/>
                <a:cs typeface="Georgia"/>
              </a:rPr>
            </a:br>
            <a:r>
              <a:rPr lang="en-US" sz="3600" b="1" dirty="0" smtClean="0">
                <a:latin typeface="Georgia"/>
                <a:cs typeface="Georgia"/>
              </a:rPr>
              <a:t>More research is necessary to determine </a:t>
            </a:r>
            <a:r>
              <a:rPr lang="en-US" sz="3600" b="1" u="sng" dirty="0" smtClean="0">
                <a:latin typeface="Georgia"/>
                <a:cs typeface="Georgia"/>
              </a:rPr>
              <a:t>which language </a:t>
            </a:r>
            <a:r>
              <a:rPr lang="en-US" sz="3600" b="1" dirty="0" smtClean="0">
                <a:latin typeface="Georgia"/>
                <a:cs typeface="Georgia"/>
              </a:rPr>
              <a:t>works most effectively in various contexts.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Georgia"/>
                <a:cs typeface="Georgia"/>
              </a:rPr>
              <a:t>Conclusion</a:t>
            </a:r>
            <a:endParaRPr lang="en-US" dirty="0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42260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Panel 2: Consumer Recognition and Understanding of Native Advertisements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Michael Ostheimer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Jamie Cole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Red Barn Media Group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Michelle De </a:t>
            </a:r>
            <a:r>
              <a:rPr lang="en-US" sz="2000" b="1" dirty="0" err="1" smtClean="0"/>
              <a:t>Mooy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Consumer Action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David J. Franklyn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University of San Francisco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 School of Law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8810" y="3189249"/>
            <a:ext cx="3497766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Dan Greenberg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Sharethrough</a:t>
            </a:r>
            <a:endParaRPr lang="en-US" sz="16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Co-Chair of Interactive Advertising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     Bureau’s Native Advertising Taskforce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Jay </a:t>
            </a:r>
            <a:r>
              <a:rPr lang="en-US" sz="2000" b="1" dirty="0" err="1" smtClean="0"/>
              <a:t>Hoofnagle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Berkeley Law &amp; Technology Center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Jeff Johnson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UI Wizards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</a:t>
            </a:r>
            <a:r>
              <a:rPr lang="en-US" sz="2000" b="1" dirty="0" err="1" smtClean="0"/>
              <a:t>Pedigo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Online Publishers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11880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native ads?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 in gaining consumers’ attention</a:t>
            </a:r>
          </a:p>
          <a:p>
            <a:r>
              <a:rPr lang="en-US" dirty="0" smtClean="0"/>
              <a:t>Mix of commercial/editorial causes positive reaction in consumers</a:t>
            </a:r>
          </a:p>
          <a:p>
            <a:pPr lvl="1"/>
            <a:r>
              <a:rPr lang="en-US" dirty="0"/>
              <a:t>	</a:t>
            </a:r>
            <a:r>
              <a:rPr lang="en-US" dirty="0" err="1"/>
              <a:t>Reijmersdal</a:t>
            </a:r>
            <a:r>
              <a:rPr lang="en-US" dirty="0"/>
              <a:t>, et al, Readers' Reactions to Mixtures of Advertising and Editorial Content in Magazines, 27 Journal of Current Issues &amp; Research in Advertising 39, 50 (2005)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30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Deception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Advertorials </a:t>
            </a:r>
            <a:r>
              <a:rPr lang="en-US" dirty="0"/>
              <a:t>can be explained with reference to what </a:t>
            </a:r>
            <a:r>
              <a:rPr lang="en-US" dirty="0" err="1"/>
              <a:t>Hastak</a:t>
            </a:r>
            <a:r>
              <a:rPr lang="en-US" dirty="0"/>
              <a:t> and </a:t>
            </a:r>
            <a:r>
              <a:rPr lang="en-US" dirty="0" err="1"/>
              <a:t>Mazis</a:t>
            </a:r>
            <a:r>
              <a:rPr lang="en-US" dirty="0"/>
              <a:t> refer to as omission of material facts and source-based </a:t>
            </a:r>
            <a:r>
              <a:rPr lang="en-US" dirty="0" err="1"/>
              <a:t>misleadingness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/>
              <a:t>Hastak</a:t>
            </a:r>
            <a:r>
              <a:rPr lang="en-US" dirty="0"/>
              <a:t> and </a:t>
            </a:r>
            <a:r>
              <a:rPr lang="en-US" dirty="0" err="1"/>
              <a:t>Mazis</a:t>
            </a:r>
            <a:r>
              <a:rPr lang="en-US" dirty="0"/>
              <a:t>, Deception by Implication: A Typology of Truthful but Misleading Advertising and Labeling Claims, </a:t>
            </a:r>
            <a:r>
              <a:rPr lang="en-US" dirty="0" smtClean="0"/>
              <a:t>Journal of Public Policy &amp; Marketing</a:t>
            </a:r>
            <a:r>
              <a:rPr lang="en-US" dirty="0"/>
              <a:t> (2011)</a:t>
            </a:r>
            <a:r>
              <a:rPr lang="en-US" dirty="0" smtClean="0"/>
              <a:t>.</a:t>
            </a:r>
          </a:p>
          <a:p>
            <a:r>
              <a:rPr lang="en-US" dirty="0"/>
              <a:t>Omission of material facts refers to the failure to make certain qualifications without which the consumer “may draw broad inferences...based on prior experience or </a:t>
            </a:r>
            <a:r>
              <a:rPr lang="en-US" dirty="0" smtClean="0"/>
              <a:t>based </a:t>
            </a:r>
            <a:r>
              <a:rPr lang="en-US" dirty="0"/>
              <a:t>on the physical appearance of the product.</a:t>
            </a:r>
            <a:r>
              <a:rPr lang="en-US" dirty="0" smtClean="0"/>
              <a:t>”</a:t>
            </a:r>
          </a:p>
          <a:p>
            <a:pPr lvl="1"/>
            <a:r>
              <a:rPr lang="en-US" i="1" dirty="0" smtClean="0"/>
              <a:t>Id</a:t>
            </a:r>
            <a:r>
              <a:rPr lang="en-US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78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Manipulation of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Schemas </a:t>
            </a:r>
            <a:r>
              <a:rPr lang="en-US" dirty="0"/>
              <a:t>are cognitive maps that organize one’s knowledge about a particular domain</a:t>
            </a:r>
            <a:r>
              <a:rPr lang="en-US" dirty="0" smtClean="0"/>
              <a:t>.</a:t>
            </a:r>
            <a:r>
              <a:rPr lang="en-US" dirty="0"/>
              <a:t> Schemas are developed through personal experience and socialization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/>
              <a:t>Hastak</a:t>
            </a:r>
            <a:r>
              <a:rPr lang="en-US" dirty="0"/>
              <a:t> and </a:t>
            </a:r>
            <a:r>
              <a:rPr lang="en-US" dirty="0" err="1" smtClean="0"/>
              <a:t>Mazis</a:t>
            </a:r>
            <a:r>
              <a:rPr lang="en-US" dirty="0" smtClean="0"/>
              <a:t> (2011)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Would respondents identify sponsored report as written by the publication or by someone else?</a:t>
            </a:r>
          </a:p>
          <a:p>
            <a:pPr lvl="1"/>
            <a:r>
              <a:rPr lang="en-US" dirty="0" smtClean="0"/>
              <a:t>Probing </a:t>
            </a:r>
            <a:r>
              <a:rPr lang="en-US" dirty="0" err="1"/>
              <a:t>Hastak</a:t>
            </a:r>
            <a:r>
              <a:rPr lang="en-US" dirty="0"/>
              <a:t> and </a:t>
            </a:r>
            <a:r>
              <a:rPr lang="en-US" dirty="0" err="1" smtClean="0"/>
              <a:t>Mazis</a:t>
            </a:r>
            <a:r>
              <a:rPr lang="en-US" dirty="0" smtClean="0"/>
              <a:t>’ source-based </a:t>
            </a:r>
            <a:r>
              <a:rPr lang="en-US" dirty="0" err="1" smtClean="0"/>
              <a:t>misleadingness</a:t>
            </a:r>
            <a:r>
              <a:rPr lang="en-US" dirty="0" smtClean="0"/>
              <a:t>, schema</a:t>
            </a:r>
          </a:p>
          <a:p>
            <a:endParaRPr lang="en-US" dirty="0"/>
          </a:p>
          <a:p>
            <a:r>
              <a:rPr lang="en-US" dirty="0" smtClean="0"/>
              <a:t>Would respondent identify endorser as a medical professional, lay person, a journalist, or someone else?</a:t>
            </a:r>
          </a:p>
          <a:p>
            <a:pPr lvl="1"/>
            <a:r>
              <a:rPr lang="en-US" dirty="0" smtClean="0"/>
              <a:t>Probing </a:t>
            </a:r>
            <a:r>
              <a:rPr lang="en-US" dirty="0" err="1"/>
              <a:t>Hastak</a:t>
            </a:r>
            <a:r>
              <a:rPr lang="en-US" dirty="0"/>
              <a:t> and </a:t>
            </a:r>
            <a:r>
              <a:rPr lang="en-US" dirty="0" err="1" smtClean="0"/>
              <a:t>Mazis</a:t>
            </a:r>
            <a:r>
              <a:rPr lang="en-US" dirty="0" smtClean="0"/>
              <a:t> omission of facts,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OL PC DK BLUE">
  <a:themeElements>
    <a:clrScheme name="HUFFPOST GREEN THEME ">
      <a:dk1>
        <a:srgbClr val="1C1C1C"/>
      </a:dk1>
      <a:lt1>
        <a:srgbClr val="FFFFFF"/>
      </a:lt1>
      <a:dk2>
        <a:srgbClr val="2B2B2B"/>
      </a:dk2>
      <a:lt2>
        <a:srgbClr val="E3E3E3"/>
      </a:lt2>
      <a:accent1>
        <a:srgbClr val="317F64"/>
      </a:accent1>
      <a:accent2>
        <a:srgbClr val="595959"/>
      </a:accent2>
      <a:accent3>
        <a:srgbClr val="737373"/>
      </a:accent3>
      <a:accent4>
        <a:srgbClr val="8C8C8C"/>
      </a:accent4>
      <a:accent5>
        <a:srgbClr val="A6A6A6"/>
      </a:accent5>
      <a:accent6>
        <a:srgbClr val="BFBFBF"/>
      </a:accent6>
      <a:hlink>
        <a:srgbClr val="317F64"/>
      </a:hlink>
      <a:folHlink>
        <a:srgbClr val="1D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t"/>
      <a:lstStyle>
        <a:defPPr algn="ctr" defTabSz="457200">
          <a:lnSpc>
            <a:spcPct val="70000"/>
          </a:lnSpc>
          <a:defRPr sz="5400" b="1" spc="-500" dirty="0">
            <a:solidFill>
              <a:schemeClr val="accent1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CLT_presentatio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edbarn">
  <a:themeElements>
    <a:clrScheme name="Red Barn">
      <a:dk1>
        <a:srgbClr val="665B55"/>
      </a:dk1>
      <a:lt1>
        <a:sysClr val="window" lastClr="FFFFFF"/>
      </a:lt1>
      <a:dk2>
        <a:srgbClr val="1F497D"/>
      </a:dk2>
      <a:lt2>
        <a:srgbClr val="EEECE1"/>
      </a:lt2>
      <a:accent1>
        <a:srgbClr val="665B5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ECB65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1683</Words>
  <Application>Microsoft Office PowerPoint</Application>
  <PresentationFormat>On-screen Show (4:3)</PresentationFormat>
  <Paragraphs>398</Paragraphs>
  <Slides>53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1_Office Theme</vt:lpstr>
      <vt:lpstr>2_Office Theme</vt:lpstr>
      <vt:lpstr>AOL PC DK BLUE</vt:lpstr>
      <vt:lpstr>BCLT_presentation</vt:lpstr>
      <vt:lpstr>redbarn</vt:lpstr>
      <vt:lpstr>Contemporary Portrait</vt:lpstr>
      <vt:lpstr>Office Theme</vt:lpstr>
      <vt:lpstr>The Lessons of Nauru</vt:lpstr>
      <vt:lpstr>Panel 2: Consumer Recognition and Understanding of Native Advertisements</vt:lpstr>
      <vt:lpstr>Panel 2: Consumer Recognition and Understanding of Native Advertisements</vt:lpstr>
      <vt:lpstr>Native Advertising</vt:lpstr>
      <vt:lpstr>Background on the Berkeley Study</vt:lpstr>
      <vt:lpstr>Why native ads?</vt:lpstr>
      <vt:lpstr>Implicit Deception</vt:lpstr>
      <vt:lpstr>Manipulation of Schema</vt:lpstr>
      <vt:lpstr>Research Questions</vt:lpstr>
      <vt:lpstr>Methods</vt:lpstr>
      <vt:lpstr>PowerPoint Presentation</vt:lpstr>
      <vt:lpstr>PowerPoint Presentation</vt:lpstr>
      <vt:lpstr>Was the material on diet pills written by journalists and editors working for the website, or by someone else? </vt:lpstr>
      <vt:lpstr>Native Advertising &amp; Endorsement</vt:lpstr>
      <vt:lpstr>Panel 2: Consumer Recognition and Understanding of Native Advertisements</vt:lpstr>
      <vt:lpstr>PowerPoint Presentation</vt:lpstr>
      <vt:lpstr>Custom Magazines</vt:lpstr>
      <vt:lpstr>Custom Content</vt:lpstr>
      <vt:lpstr>Stories That Entertain, Compel, and Help Customers Solve Problems</vt:lpstr>
      <vt:lpstr>“By Any Other Name…”</vt:lpstr>
      <vt:lpstr>Brand Journalism Research</vt:lpstr>
      <vt:lpstr>Brand Journalism Research</vt:lpstr>
      <vt:lpstr>Key Findings</vt:lpstr>
      <vt:lpstr>Relevance of Brand Journalism Research</vt:lpstr>
      <vt:lpstr>Panel 2: Consumer Recognition and Understanding of Native Advertisements</vt:lpstr>
      <vt:lpstr>Human Visual Perception: Impacts our ability to distinguish online content from advertising</vt:lpstr>
      <vt:lpstr>Characteristics of Human Visual Perception</vt:lpstr>
      <vt:lpstr>High-Res Only in Center 1% Peripheral Vision is Low-Res</vt:lpstr>
      <vt:lpstr>High-Res Only in Center 1% Peripheral Vision is Low-Res</vt:lpstr>
      <vt:lpstr>High-Res Only in Center 1% Peripheral Vision is Low-Res</vt:lpstr>
      <vt:lpstr>Vision is Active, Goal-directed, Attention-Limited</vt:lpstr>
      <vt:lpstr>Color Discrimination Is Limited</vt:lpstr>
      <vt:lpstr>PowerPoint Presentation</vt:lpstr>
      <vt:lpstr>Color Discrimination is Limited, so</vt:lpstr>
      <vt:lpstr>Visual Hierarchy Indicates Connection</vt:lpstr>
      <vt:lpstr>Common Vision Problems Can Diminish Ability to Spot Ads</vt:lpstr>
      <vt:lpstr>Normal Glare</vt:lpstr>
      <vt:lpstr>High Glare</vt:lpstr>
      <vt:lpstr>Normal:  No Lens Yellowing</vt:lpstr>
      <vt:lpstr>Lens Yellowing</vt:lpstr>
      <vt:lpstr>Panel 2: Consumer Recognition and Understanding of Native Advertisements</vt:lpstr>
      <vt:lpstr>PowerPoint Presentation</vt:lpstr>
      <vt:lpstr>Does the language used to disclose in-feed native ads have an impact on whether or not a consumer perceives a story/item as being paid for by a brand?  Future research should focus on which disclosure language is most widely understood as meaning “paid for by a brand” in a variety of different contexts and platforms.  This research is solely intended to test whether language impacts perception.</vt:lpstr>
      <vt:lpstr>Does the language used to disclose in-feed native ads have an impact on whether or not a consumer perceives a story/item as being paid for by a brand?  Preliminary data shows:   YES, disclosure language impacts perception</vt:lpstr>
      <vt:lpstr>Survey Background</vt:lpstr>
      <vt:lpstr>Survey question:  “Is there any item on this page that was paid for by a brand?”</vt:lpstr>
      <vt:lpstr>Survey question:  “Is there any item on this page that was paid for by a brand?”</vt:lpstr>
      <vt:lpstr>Survey Background: Caveats</vt:lpstr>
      <vt:lpstr>Preliminary Data Shows: Disclosure Language Does Impact Ad Perception</vt:lpstr>
      <vt:lpstr>Future Research Recommendations</vt:lpstr>
      <vt:lpstr>Future Research Recommendations</vt:lpstr>
      <vt:lpstr>Does the language used to disclose in-feed native ads have an impact on whether or not a consumer perceives a story/item as being paid for by a brand?  Preliminary data shows: Yes  More research is necessary to determine which language works most effectively in various contexts.</vt:lpstr>
      <vt:lpstr>Panel 2: Consumer Recognition and Understanding of Native Advertisements</vt:lpstr>
    </vt:vector>
  </TitlesOfParts>
  <Company>Federal Trade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Federal Trade Commission</dc:creator>
  <cp:lastModifiedBy>Federal Trade Commission</cp:lastModifiedBy>
  <cp:revision>19</cp:revision>
  <cp:lastPrinted>2013-12-09T19:58:35Z</cp:lastPrinted>
  <dcterms:created xsi:type="dcterms:W3CDTF">2013-11-26T20:58:16Z</dcterms:created>
  <dcterms:modified xsi:type="dcterms:W3CDTF">2013-12-12T14:39:34Z</dcterms:modified>
</cp:coreProperties>
</file>