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74" r:id="rId3"/>
    <p:sldMasterId id="2147483786" r:id="rId4"/>
    <p:sldMasterId id="2147483810" r:id="rId5"/>
    <p:sldMasterId id="2147483822" r:id="rId6"/>
    <p:sldMasterId id="2147483834" r:id="rId7"/>
    <p:sldMasterId id="2147483846" r:id="rId8"/>
  </p:sldMasterIdLst>
  <p:notesMasterIdLst>
    <p:notesMasterId r:id="rId24"/>
  </p:notesMasterIdLst>
  <p:sldIdLst>
    <p:sldId id="257" r:id="rId9"/>
    <p:sldId id="298" r:id="rId10"/>
    <p:sldId id="309" r:id="rId11"/>
    <p:sldId id="308" r:id="rId12"/>
    <p:sldId id="286" r:id="rId13"/>
    <p:sldId id="314" r:id="rId14"/>
    <p:sldId id="312" r:id="rId15"/>
    <p:sldId id="311" r:id="rId16"/>
    <p:sldId id="267" r:id="rId17"/>
    <p:sldId id="313" r:id="rId18"/>
    <p:sldId id="284" r:id="rId19"/>
    <p:sldId id="288" r:id="rId20"/>
    <p:sldId id="273" r:id="rId21"/>
    <p:sldId id="307" r:id="rId22"/>
    <p:sldId id="283" r:id="rId23"/>
  </p:sldIdLst>
  <p:sldSz cx="9144000" cy="6858000" type="screen4x3"/>
  <p:notesSz cx="6858000" cy="9144000"/>
  <p:defaultTextStyle>
    <a:defPPr>
      <a:defRPr lang="en-US"/>
    </a:defPPr>
    <a:lvl1pPr marL="0" algn="l" defTabSz="911861" rtl="0" eaLnBrk="1" latinLnBrk="0" hangingPunct="1">
      <a:defRPr sz="1800" kern="1200">
        <a:solidFill>
          <a:schemeClr val="tx1"/>
        </a:solidFill>
        <a:latin typeface="+mn-lt"/>
        <a:ea typeface="+mn-ea"/>
        <a:cs typeface="+mn-cs"/>
      </a:defRPr>
    </a:lvl1pPr>
    <a:lvl2pPr marL="455932" algn="l" defTabSz="911861" rtl="0" eaLnBrk="1" latinLnBrk="0" hangingPunct="1">
      <a:defRPr sz="1800" kern="1200">
        <a:solidFill>
          <a:schemeClr val="tx1"/>
        </a:solidFill>
        <a:latin typeface="+mn-lt"/>
        <a:ea typeface="+mn-ea"/>
        <a:cs typeface="+mn-cs"/>
      </a:defRPr>
    </a:lvl2pPr>
    <a:lvl3pPr marL="911861" algn="l" defTabSz="911861" rtl="0" eaLnBrk="1" latinLnBrk="0" hangingPunct="1">
      <a:defRPr sz="1800" kern="1200">
        <a:solidFill>
          <a:schemeClr val="tx1"/>
        </a:solidFill>
        <a:latin typeface="+mn-lt"/>
        <a:ea typeface="+mn-ea"/>
        <a:cs typeface="+mn-cs"/>
      </a:defRPr>
    </a:lvl3pPr>
    <a:lvl4pPr marL="1367795" algn="l" defTabSz="911861" rtl="0" eaLnBrk="1" latinLnBrk="0" hangingPunct="1">
      <a:defRPr sz="1800" kern="1200">
        <a:solidFill>
          <a:schemeClr val="tx1"/>
        </a:solidFill>
        <a:latin typeface="+mn-lt"/>
        <a:ea typeface="+mn-ea"/>
        <a:cs typeface="+mn-cs"/>
      </a:defRPr>
    </a:lvl4pPr>
    <a:lvl5pPr marL="1823725" algn="l" defTabSz="911861" rtl="0" eaLnBrk="1" latinLnBrk="0" hangingPunct="1">
      <a:defRPr sz="1800" kern="1200">
        <a:solidFill>
          <a:schemeClr val="tx1"/>
        </a:solidFill>
        <a:latin typeface="+mn-lt"/>
        <a:ea typeface="+mn-ea"/>
        <a:cs typeface="+mn-cs"/>
      </a:defRPr>
    </a:lvl5pPr>
    <a:lvl6pPr marL="2279660" algn="l" defTabSz="911861" rtl="0" eaLnBrk="1" latinLnBrk="0" hangingPunct="1">
      <a:defRPr sz="1800" kern="1200">
        <a:solidFill>
          <a:schemeClr val="tx1"/>
        </a:solidFill>
        <a:latin typeface="+mn-lt"/>
        <a:ea typeface="+mn-ea"/>
        <a:cs typeface="+mn-cs"/>
      </a:defRPr>
    </a:lvl6pPr>
    <a:lvl7pPr marL="2735583" algn="l" defTabSz="911861" rtl="0" eaLnBrk="1" latinLnBrk="0" hangingPunct="1">
      <a:defRPr sz="1800" kern="1200">
        <a:solidFill>
          <a:schemeClr val="tx1"/>
        </a:solidFill>
        <a:latin typeface="+mn-lt"/>
        <a:ea typeface="+mn-ea"/>
        <a:cs typeface="+mn-cs"/>
      </a:defRPr>
    </a:lvl7pPr>
    <a:lvl8pPr marL="3191524" algn="l" defTabSz="911861" rtl="0" eaLnBrk="1" latinLnBrk="0" hangingPunct="1">
      <a:defRPr sz="1800" kern="1200">
        <a:solidFill>
          <a:schemeClr val="tx1"/>
        </a:solidFill>
        <a:latin typeface="+mn-lt"/>
        <a:ea typeface="+mn-ea"/>
        <a:cs typeface="+mn-cs"/>
      </a:defRPr>
    </a:lvl8pPr>
    <a:lvl9pPr marL="3647455" algn="l" defTabSz="91186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75C9C-843A-4759-AC34-968135E3E5CC}" type="datetimeFigureOut">
              <a:rPr lang="en-US" smtClean="0"/>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EC776-0465-475D-996B-F7C5515B2562}" type="slidenum">
              <a:rPr lang="en-US" smtClean="0"/>
              <a:t>‹#›</a:t>
            </a:fld>
            <a:endParaRPr lang="en-US"/>
          </a:p>
        </p:txBody>
      </p:sp>
    </p:spTree>
    <p:extLst>
      <p:ext uri="{BB962C8B-B14F-4D97-AF65-F5344CB8AC3E}">
        <p14:creationId xmlns:p14="http://schemas.microsoft.com/office/powerpoint/2010/main" val="2998028129"/>
      </p:ext>
    </p:extLst>
  </p:cSld>
  <p:clrMap bg1="lt1" tx1="dk1" bg2="lt2" tx2="dk2" accent1="accent1" accent2="accent2" accent3="accent3" accent4="accent4" accent5="accent5" accent6="accent6" hlink="hlink" folHlink="folHlink"/>
  <p:notesStyle>
    <a:lvl1pPr marL="0" algn="l" defTabSz="911861" rtl="0" eaLnBrk="1" latinLnBrk="0" hangingPunct="1">
      <a:defRPr sz="1200" kern="1200">
        <a:solidFill>
          <a:schemeClr val="tx1"/>
        </a:solidFill>
        <a:latin typeface="+mn-lt"/>
        <a:ea typeface="+mn-ea"/>
        <a:cs typeface="+mn-cs"/>
      </a:defRPr>
    </a:lvl1pPr>
    <a:lvl2pPr marL="455932" algn="l" defTabSz="911861" rtl="0" eaLnBrk="1" latinLnBrk="0" hangingPunct="1">
      <a:defRPr sz="1200" kern="1200">
        <a:solidFill>
          <a:schemeClr val="tx1"/>
        </a:solidFill>
        <a:latin typeface="+mn-lt"/>
        <a:ea typeface="+mn-ea"/>
        <a:cs typeface="+mn-cs"/>
      </a:defRPr>
    </a:lvl2pPr>
    <a:lvl3pPr marL="911861" algn="l" defTabSz="911861" rtl="0" eaLnBrk="1" latinLnBrk="0" hangingPunct="1">
      <a:defRPr sz="1200" kern="1200">
        <a:solidFill>
          <a:schemeClr val="tx1"/>
        </a:solidFill>
        <a:latin typeface="+mn-lt"/>
        <a:ea typeface="+mn-ea"/>
        <a:cs typeface="+mn-cs"/>
      </a:defRPr>
    </a:lvl3pPr>
    <a:lvl4pPr marL="1367795" algn="l" defTabSz="911861" rtl="0" eaLnBrk="1" latinLnBrk="0" hangingPunct="1">
      <a:defRPr sz="1200" kern="1200">
        <a:solidFill>
          <a:schemeClr val="tx1"/>
        </a:solidFill>
        <a:latin typeface="+mn-lt"/>
        <a:ea typeface="+mn-ea"/>
        <a:cs typeface="+mn-cs"/>
      </a:defRPr>
    </a:lvl4pPr>
    <a:lvl5pPr marL="1823725" algn="l" defTabSz="911861" rtl="0" eaLnBrk="1" latinLnBrk="0" hangingPunct="1">
      <a:defRPr sz="1200" kern="1200">
        <a:solidFill>
          <a:schemeClr val="tx1"/>
        </a:solidFill>
        <a:latin typeface="+mn-lt"/>
        <a:ea typeface="+mn-ea"/>
        <a:cs typeface="+mn-cs"/>
      </a:defRPr>
    </a:lvl5pPr>
    <a:lvl6pPr marL="2279660" algn="l" defTabSz="911861" rtl="0" eaLnBrk="1" latinLnBrk="0" hangingPunct="1">
      <a:defRPr sz="1200" kern="1200">
        <a:solidFill>
          <a:schemeClr val="tx1"/>
        </a:solidFill>
        <a:latin typeface="+mn-lt"/>
        <a:ea typeface="+mn-ea"/>
        <a:cs typeface="+mn-cs"/>
      </a:defRPr>
    </a:lvl6pPr>
    <a:lvl7pPr marL="2735583" algn="l" defTabSz="911861" rtl="0" eaLnBrk="1" latinLnBrk="0" hangingPunct="1">
      <a:defRPr sz="1200" kern="1200">
        <a:solidFill>
          <a:schemeClr val="tx1"/>
        </a:solidFill>
        <a:latin typeface="+mn-lt"/>
        <a:ea typeface="+mn-ea"/>
        <a:cs typeface="+mn-cs"/>
      </a:defRPr>
    </a:lvl7pPr>
    <a:lvl8pPr marL="3191524" algn="l" defTabSz="911861" rtl="0" eaLnBrk="1" latinLnBrk="0" hangingPunct="1">
      <a:defRPr sz="1200" kern="1200">
        <a:solidFill>
          <a:schemeClr val="tx1"/>
        </a:solidFill>
        <a:latin typeface="+mn-lt"/>
        <a:ea typeface="+mn-ea"/>
        <a:cs typeface="+mn-cs"/>
      </a:defRPr>
    </a:lvl8pPr>
    <a:lvl9pPr marL="3647455" algn="l" defTabSz="9118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boutads.inf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8984-1EC6-48AC-A646-4C17ACA7CDE9}" type="slidenum">
              <a:rPr lang="en-US">
                <a:solidFill>
                  <a:prstClr val="black"/>
                </a:solidFill>
              </a:rPr>
              <a:pPr/>
              <a:t>1</a:t>
            </a:fld>
            <a:endParaRPr lang="en-US">
              <a:solidFill>
                <a:prstClr val="black"/>
              </a:solidFill>
            </a:endParaRPr>
          </a:p>
        </p:txBody>
      </p:sp>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768D8-C964-470A-96B2-D97382B04C73}" type="slidenum">
              <a:rPr lang="en-US"/>
              <a:pPr/>
              <a:t>2</a:t>
            </a:fld>
            <a:endParaRPr lang="en-US" dirty="0"/>
          </a:p>
        </p:txBody>
      </p:sp>
      <p:sp>
        <p:nvSpPr>
          <p:cNvPr id="14338" name="Rectangle 2"/>
          <p:cNvSpPr>
            <a:spLocks noGrp="1" noRot="1" noChangeAspect="1" noChangeArrowheads="1" noTextEdit="1"/>
          </p:cNvSpPr>
          <p:nvPr>
            <p:ph type="sldImg"/>
          </p:nvPr>
        </p:nvSpPr>
        <p:spPr>
          <a:xfrm>
            <a:off x="1143000" y="685800"/>
            <a:ext cx="4572000" cy="3429000"/>
          </a:xfrm>
          <a:ln/>
        </p:spPr>
      </p:sp>
      <p:sp>
        <p:nvSpPr>
          <p:cNvPr id="1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3D764-B4B1-4931-ABBA-6741E67DBF85}" type="slidenum">
              <a:rPr lang="en-US">
                <a:solidFill>
                  <a:prstClr val="black"/>
                </a:solidFill>
              </a:rPr>
              <a:pPr/>
              <a:t>3</a:t>
            </a:fld>
            <a:endParaRPr lang="en-US" dirty="0">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EDD46-A476-4DC6-97CB-1BBC216E30D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1064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215DF-FDF5-47BC-BA89-CF07146D0ED8}" type="slidenum">
              <a:rPr lang="en-US"/>
              <a:pPr/>
              <a:t>13</a:t>
            </a:fld>
            <a:endParaRPr lang="en-US"/>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r>
              <a:rPr lang="en-US" sz="1000"/>
              <a:t>The program promotes the use of the “</a:t>
            </a:r>
            <a:r>
              <a:rPr lang="en-US" sz="1000">
                <a:hlinkClick r:id="rId3"/>
              </a:rPr>
              <a:t>Advertising Option Icon</a:t>
            </a:r>
            <a:r>
              <a:rPr lang="en-US" sz="1000"/>
              <a:t>” and accompanying language, to be displayed within or near online advertisements or on Web pages where data is collected and used for behavioral advertising. The Advertising Option Icon indicates a company’s use of online behavioral advertising and adherence to the Principles guiding the program.  By clicking on it, consumers will be able to link to a clear disclosure statement regarding the company's online behavioral advertising data collection and use practices as well as an easy-to-use opt-out option.</a:t>
            </a:r>
          </a:p>
          <a:p>
            <a:endParaRPr lang="en-US" sz="1000"/>
          </a:p>
          <a:p>
            <a:r>
              <a:rPr lang="en-US" sz="1000"/>
              <a:t>Effectively immediately, companies collecting or using information for behavioral advertising are encouraged to visit </a:t>
            </a:r>
            <a:r>
              <a:rPr lang="en-US" sz="1000">
                <a:hlinkClick r:id="rId3"/>
              </a:rPr>
              <a:t>www.AboutAds.info</a:t>
            </a:r>
            <a:r>
              <a:rPr lang="en-US" sz="1000"/>
              <a:t> to acquire and begin displaying the Advertising Option Icon, signaling their utilization of behavioral advertising and adherence to the Principles. The launch of an industry-wide icon will enhance the efforts of the growing number of companies that are already using similar mechanisms to deliver enhanced notice to millions of consumers.  Interested companies engaged in behavioral advertising can also register to participate in the easy-to-use consumer opt-out mechanism on the </a:t>
            </a:r>
            <a:r>
              <a:rPr lang="en-US" sz="1000">
                <a:hlinkClick r:id="rId3"/>
              </a:rPr>
              <a:t>www.AboutAds.info</a:t>
            </a:r>
            <a:r>
              <a:rPr lang="en-US" sz="1000"/>
              <a:t> site.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8" y="3886200"/>
            <a:ext cx="6400800" cy="1752600"/>
          </a:xfrm>
        </p:spPr>
        <p:txBody>
          <a:bodyPr/>
          <a:lstStyle>
            <a:lvl1pPr marL="0" indent="0" algn="ctr">
              <a:buNone/>
              <a:defRPr/>
            </a:lvl1pPr>
            <a:lvl2pPr marL="455932" indent="0" algn="ctr">
              <a:buNone/>
              <a:defRPr/>
            </a:lvl2pPr>
            <a:lvl3pPr marL="911861" indent="0" algn="ctr">
              <a:buNone/>
              <a:defRPr/>
            </a:lvl3pPr>
            <a:lvl4pPr marL="1367795" indent="0" algn="ctr">
              <a:buNone/>
              <a:defRPr/>
            </a:lvl4pPr>
            <a:lvl5pPr marL="1823725" indent="0" algn="ctr">
              <a:buNone/>
              <a:defRPr/>
            </a:lvl5pPr>
            <a:lvl6pPr marL="2279660" indent="0" algn="ctr">
              <a:buNone/>
              <a:defRPr/>
            </a:lvl6pPr>
            <a:lvl7pPr marL="2735583" indent="0" algn="ctr">
              <a:buNone/>
              <a:defRPr/>
            </a:lvl7pPr>
            <a:lvl8pPr marL="3191524" indent="0" algn="ctr">
              <a:buNone/>
              <a:defRPr/>
            </a:lvl8pPr>
            <a:lvl9pPr marL="364745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168433C2-3586-41B3-8324-BFAE2A5AB8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41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93B79AC1-35A0-4F78-8433-566E8FF7E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5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1017326-1B84-4E8B-9C64-8181E54FDE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526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8" y="3886200"/>
            <a:ext cx="6400800" cy="1752600"/>
          </a:xfrm>
        </p:spPr>
        <p:txBody>
          <a:bodyPr/>
          <a:lstStyle>
            <a:lvl1pPr marL="0" indent="0" algn="ctr">
              <a:buNone/>
              <a:defRPr/>
            </a:lvl1pPr>
            <a:lvl2pPr marL="455932" indent="0" algn="ctr">
              <a:buNone/>
              <a:defRPr/>
            </a:lvl2pPr>
            <a:lvl3pPr marL="911861" indent="0" algn="ctr">
              <a:buNone/>
              <a:defRPr/>
            </a:lvl3pPr>
            <a:lvl4pPr marL="1367795" indent="0" algn="ctr">
              <a:buNone/>
              <a:defRPr/>
            </a:lvl4pPr>
            <a:lvl5pPr marL="1823725" indent="0" algn="ctr">
              <a:buNone/>
              <a:defRPr/>
            </a:lvl5pPr>
            <a:lvl6pPr marL="2279660" indent="0" algn="ctr">
              <a:buNone/>
              <a:defRPr/>
            </a:lvl6pPr>
            <a:lvl7pPr marL="2735583" indent="0" algn="ctr">
              <a:buNone/>
              <a:defRPr/>
            </a:lvl7pPr>
            <a:lvl8pPr marL="3191524" indent="0" algn="ctr">
              <a:buNone/>
              <a:defRPr/>
            </a:lvl8pPr>
            <a:lvl9pPr marL="364745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168433C2-3586-41B3-8324-BFAE2A5AB8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0494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052E86D-BDC6-4940-97EF-AF9CA8FCF5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09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6"/>
            <a:ext cx="7772400" cy="1500187"/>
          </a:xfrm>
        </p:spPr>
        <p:txBody>
          <a:bodyPr anchor="b"/>
          <a:lstStyle>
            <a:lvl1pPr marL="0" indent="0">
              <a:buNone/>
              <a:defRPr sz="2000"/>
            </a:lvl1pPr>
            <a:lvl2pPr marL="455932" indent="0">
              <a:buNone/>
              <a:defRPr sz="1800"/>
            </a:lvl2pPr>
            <a:lvl3pPr marL="911861" indent="0">
              <a:buNone/>
              <a:defRPr sz="1600"/>
            </a:lvl3pPr>
            <a:lvl4pPr marL="1367795" indent="0">
              <a:buNone/>
              <a:defRPr sz="1400"/>
            </a:lvl4pPr>
            <a:lvl5pPr marL="1823725" indent="0">
              <a:buNone/>
              <a:defRPr sz="1400"/>
            </a:lvl5pPr>
            <a:lvl6pPr marL="2279660" indent="0">
              <a:buNone/>
              <a:defRPr sz="1400"/>
            </a:lvl6pPr>
            <a:lvl7pPr marL="2735583" indent="0">
              <a:buNone/>
              <a:defRPr sz="1400"/>
            </a:lvl7pPr>
            <a:lvl8pPr marL="3191524" indent="0">
              <a:buNone/>
              <a:defRPr sz="1400"/>
            </a:lvl8pPr>
            <a:lvl9pPr marL="364745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EC9EB43-D6ED-41DC-9BDF-F11B19972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95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C5F2453-48EC-4DA2-96DD-E94E19D5B6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24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932" indent="0">
              <a:buNone/>
              <a:defRPr sz="2000" b="1"/>
            </a:lvl2pPr>
            <a:lvl3pPr marL="911861" indent="0">
              <a:buNone/>
              <a:defRPr sz="1800" b="1"/>
            </a:lvl3pPr>
            <a:lvl4pPr marL="1367795" indent="0">
              <a:buNone/>
              <a:defRPr sz="1600" b="1"/>
            </a:lvl4pPr>
            <a:lvl5pPr marL="1823725" indent="0">
              <a:buNone/>
              <a:defRPr sz="1600" b="1"/>
            </a:lvl5pPr>
            <a:lvl6pPr marL="2279660" indent="0">
              <a:buNone/>
              <a:defRPr sz="1600" b="1"/>
            </a:lvl6pPr>
            <a:lvl7pPr marL="2735583" indent="0">
              <a:buNone/>
              <a:defRPr sz="1600" b="1"/>
            </a:lvl7pPr>
            <a:lvl8pPr marL="3191524" indent="0">
              <a:buNone/>
              <a:defRPr sz="1600" b="1"/>
            </a:lvl8pPr>
            <a:lvl9pPr marL="36474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5932" indent="0">
              <a:buNone/>
              <a:defRPr sz="2000" b="1"/>
            </a:lvl2pPr>
            <a:lvl3pPr marL="911861" indent="0">
              <a:buNone/>
              <a:defRPr sz="1800" b="1"/>
            </a:lvl3pPr>
            <a:lvl4pPr marL="1367795" indent="0">
              <a:buNone/>
              <a:defRPr sz="1600" b="1"/>
            </a:lvl4pPr>
            <a:lvl5pPr marL="1823725" indent="0">
              <a:buNone/>
              <a:defRPr sz="1600" b="1"/>
            </a:lvl5pPr>
            <a:lvl6pPr marL="2279660" indent="0">
              <a:buNone/>
              <a:defRPr sz="1600" b="1"/>
            </a:lvl6pPr>
            <a:lvl7pPr marL="2735583" indent="0">
              <a:buNone/>
              <a:defRPr sz="1600" b="1"/>
            </a:lvl7pPr>
            <a:lvl8pPr marL="3191524" indent="0">
              <a:buNone/>
              <a:defRPr sz="1600" b="1"/>
            </a:lvl8pPr>
            <a:lvl9pPr marL="36474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6623B8B9-93BA-4E84-A25F-38DBE3B1BB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822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9B152BEE-80DD-47F3-9D43-FBE4E850BC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557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1B64641B-71F4-43BA-B464-1F4C2DDB14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242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5932" indent="0">
              <a:buNone/>
              <a:defRPr sz="1200"/>
            </a:lvl2pPr>
            <a:lvl3pPr marL="911861" indent="0">
              <a:buNone/>
              <a:defRPr sz="1000"/>
            </a:lvl3pPr>
            <a:lvl4pPr marL="1367795" indent="0">
              <a:buNone/>
              <a:defRPr sz="900"/>
            </a:lvl4pPr>
            <a:lvl5pPr marL="1823725" indent="0">
              <a:buNone/>
              <a:defRPr sz="900"/>
            </a:lvl5pPr>
            <a:lvl6pPr marL="2279660" indent="0">
              <a:buNone/>
              <a:defRPr sz="900"/>
            </a:lvl6pPr>
            <a:lvl7pPr marL="2735583" indent="0">
              <a:buNone/>
              <a:defRPr sz="900"/>
            </a:lvl7pPr>
            <a:lvl8pPr marL="3191524" indent="0">
              <a:buNone/>
              <a:defRPr sz="900"/>
            </a:lvl8pPr>
            <a:lvl9pPr marL="36474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FE45946-B813-437B-BF43-53349ED2B4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38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052E86D-BDC6-4940-97EF-AF9CA8FCF5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321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32" indent="0">
              <a:buNone/>
              <a:defRPr sz="2800"/>
            </a:lvl2pPr>
            <a:lvl3pPr marL="911861" indent="0">
              <a:buNone/>
              <a:defRPr sz="2400"/>
            </a:lvl3pPr>
            <a:lvl4pPr marL="1367795" indent="0">
              <a:buNone/>
              <a:defRPr sz="2000"/>
            </a:lvl4pPr>
            <a:lvl5pPr marL="1823725" indent="0">
              <a:buNone/>
              <a:defRPr sz="2000"/>
            </a:lvl5pPr>
            <a:lvl6pPr marL="2279660" indent="0">
              <a:buNone/>
              <a:defRPr sz="2000"/>
            </a:lvl6pPr>
            <a:lvl7pPr marL="2735583" indent="0">
              <a:buNone/>
              <a:defRPr sz="2000"/>
            </a:lvl7pPr>
            <a:lvl8pPr marL="3191524" indent="0">
              <a:buNone/>
              <a:defRPr sz="2000"/>
            </a:lvl8pPr>
            <a:lvl9pPr marL="364745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32" indent="0">
              <a:buNone/>
              <a:defRPr sz="1200"/>
            </a:lvl2pPr>
            <a:lvl3pPr marL="911861" indent="0">
              <a:buNone/>
              <a:defRPr sz="1000"/>
            </a:lvl3pPr>
            <a:lvl4pPr marL="1367795" indent="0">
              <a:buNone/>
              <a:defRPr sz="900"/>
            </a:lvl4pPr>
            <a:lvl5pPr marL="1823725" indent="0">
              <a:buNone/>
              <a:defRPr sz="900"/>
            </a:lvl5pPr>
            <a:lvl6pPr marL="2279660" indent="0">
              <a:buNone/>
              <a:defRPr sz="900"/>
            </a:lvl6pPr>
            <a:lvl7pPr marL="2735583" indent="0">
              <a:buNone/>
              <a:defRPr sz="900"/>
            </a:lvl7pPr>
            <a:lvl8pPr marL="3191524" indent="0">
              <a:buNone/>
              <a:defRPr sz="900"/>
            </a:lvl8pPr>
            <a:lvl9pPr marL="36474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F799ECB9-BC9B-4630-8D77-D8F558DA53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3121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93B79AC1-35A0-4F78-8433-566E8FF7E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745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51017326-1B84-4E8B-9C64-8181E54FDE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3517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F4E7D-BAAE-461B-B6D7-3A39B13A5C87}"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25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67E6E-240B-490B-A9F7-5719C7E528D1}"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450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31C83-BD3C-44BC-BFE5-8B12F4CCC6A2}"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138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640F-42B9-4B23-8BCA-2E8474271DDF}"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29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4E61C-F7AB-4AD2-9430-1E00D71FAC5D}" type="datetime1">
              <a:rPr lang="en-US" smtClean="0">
                <a:solidFill>
                  <a:prstClr val="black">
                    <a:tint val="75000"/>
                  </a:prstClr>
                </a:solidFill>
              </a:rPr>
              <a:pPr/>
              <a:t>11/18/2012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6983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3350B-B196-4826-B8D4-C20B6B7A3071}" type="datetime1">
              <a:rPr lang="en-US" smtClean="0">
                <a:solidFill>
                  <a:prstClr val="black">
                    <a:tint val="75000"/>
                  </a:prstClr>
                </a:solidFill>
              </a:rPr>
              <a:pPr/>
              <a:t>11/18/2012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1767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67658-C0AA-4751-92BF-F2252E3C283E}" type="datetime1">
              <a:rPr lang="en-US" smtClean="0">
                <a:solidFill>
                  <a:prstClr val="black">
                    <a:tint val="75000"/>
                  </a:prstClr>
                </a:solidFill>
              </a:rPr>
              <a:pPr/>
              <a:t>11/18/2012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925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6"/>
            <a:ext cx="7772400" cy="1500187"/>
          </a:xfrm>
        </p:spPr>
        <p:txBody>
          <a:bodyPr anchor="b"/>
          <a:lstStyle>
            <a:lvl1pPr marL="0" indent="0">
              <a:buNone/>
              <a:defRPr sz="2000"/>
            </a:lvl1pPr>
            <a:lvl2pPr marL="455932" indent="0">
              <a:buNone/>
              <a:defRPr sz="1800"/>
            </a:lvl2pPr>
            <a:lvl3pPr marL="911861" indent="0">
              <a:buNone/>
              <a:defRPr sz="1600"/>
            </a:lvl3pPr>
            <a:lvl4pPr marL="1367795" indent="0">
              <a:buNone/>
              <a:defRPr sz="1400"/>
            </a:lvl4pPr>
            <a:lvl5pPr marL="1823725" indent="0">
              <a:buNone/>
              <a:defRPr sz="1400"/>
            </a:lvl5pPr>
            <a:lvl6pPr marL="2279660" indent="0">
              <a:buNone/>
              <a:defRPr sz="1400"/>
            </a:lvl6pPr>
            <a:lvl7pPr marL="2735583" indent="0">
              <a:buNone/>
              <a:defRPr sz="1400"/>
            </a:lvl7pPr>
            <a:lvl8pPr marL="3191524" indent="0">
              <a:buNone/>
              <a:defRPr sz="1400"/>
            </a:lvl8pPr>
            <a:lvl9pPr marL="364745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EC9EB43-D6ED-41DC-9BDF-F11B19972F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8847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B9606-8909-4F2F-B26E-02E1BE68F303}"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906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8B49-2088-41C5-9868-214474DB1E49}"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386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0B702-374A-4B0E-84F3-4CDBB47BEF23}"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806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76E34-9D74-4ED2-A396-AF4E5251B778}"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1512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F4E7D-BAAE-461B-B6D7-3A39B13A5C87}"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184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67E6E-240B-490B-A9F7-5719C7E528D1}"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5641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31C83-BD3C-44BC-BFE5-8B12F4CCC6A2}"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021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640F-42B9-4B23-8BCA-2E8474271DDF}"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655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4E61C-F7AB-4AD2-9430-1E00D71FAC5D}" type="datetime1">
              <a:rPr lang="en-US" smtClean="0">
                <a:solidFill>
                  <a:prstClr val="black">
                    <a:tint val="75000"/>
                  </a:prstClr>
                </a:solidFill>
              </a:rPr>
              <a:pPr/>
              <a:t>11/18/2012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903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3350B-B196-4826-B8D4-C20B6B7A3071}" type="datetime1">
              <a:rPr lang="en-US" smtClean="0">
                <a:solidFill>
                  <a:prstClr val="black">
                    <a:tint val="75000"/>
                  </a:prstClr>
                </a:solidFill>
              </a:rPr>
              <a:pPr/>
              <a:t>11/18/2012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9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9C5F2453-48EC-4DA2-96DD-E94E19D5B6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1963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67658-C0AA-4751-92BF-F2252E3C283E}" type="datetime1">
              <a:rPr lang="en-US" smtClean="0">
                <a:solidFill>
                  <a:prstClr val="black">
                    <a:tint val="75000"/>
                  </a:prstClr>
                </a:solidFill>
              </a:rPr>
              <a:pPr/>
              <a:t>11/18/2012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062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B9606-8909-4F2F-B26E-02E1BE68F303}"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2517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8B49-2088-41C5-9868-214474DB1E49}"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481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0B702-374A-4B0E-84F3-4CDBB47BEF23}"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896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76E34-9D74-4ED2-A396-AF4E5251B778}"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0598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F4E7D-BAAE-461B-B6D7-3A39B13A5C87}"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7946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67E6E-240B-490B-A9F7-5719C7E528D1}"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667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31C83-BD3C-44BC-BFE5-8B12F4CCC6A2}"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7691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640F-42B9-4B23-8BCA-2E8474271DDF}"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204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4E61C-F7AB-4AD2-9430-1E00D71FAC5D}" type="datetime1">
              <a:rPr lang="en-US" smtClean="0">
                <a:solidFill>
                  <a:prstClr val="black">
                    <a:tint val="75000"/>
                  </a:prstClr>
                </a:solidFill>
              </a:rPr>
              <a:pPr/>
              <a:t>11/18/2012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94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932" indent="0">
              <a:buNone/>
              <a:defRPr sz="2000" b="1"/>
            </a:lvl2pPr>
            <a:lvl3pPr marL="911861" indent="0">
              <a:buNone/>
              <a:defRPr sz="1800" b="1"/>
            </a:lvl3pPr>
            <a:lvl4pPr marL="1367795" indent="0">
              <a:buNone/>
              <a:defRPr sz="1600" b="1"/>
            </a:lvl4pPr>
            <a:lvl5pPr marL="1823725" indent="0">
              <a:buNone/>
              <a:defRPr sz="1600" b="1"/>
            </a:lvl5pPr>
            <a:lvl6pPr marL="2279660" indent="0">
              <a:buNone/>
              <a:defRPr sz="1600" b="1"/>
            </a:lvl6pPr>
            <a:lvl7pPr marL="2735583" indent="0">
              <a:buNone/>
              <a:defRPr sz="1600" b="1"/>
            </a:lvl7pPr>
            <a:lvl8pPr marL="3191524" indent="0">
              <a:buNone/>
              <a:defRPr sz="1600" b="1"/>
            </a:lvl8pPr>
            <a:lvl9pPr marL="36474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5932" indent="0">
              <a:buNone/>
              <a:defRPr sz="2000" b="1"/>
            </a:lvl2pPr>
            <a:lvl3pPr marL="911861" indent="0">
              <a:buNone/>
              <a:defRPr sz="1800" b="1"/>
            </a:lvl3pPr>
            <a:lvl4pPr marL="1367795" indent="0">
              <a:buNone/>
              <a:defRPr sz="1600" b="1"/>
            </a:lvl4pPr>
            <a:lvl5pPr marL="1823725" indent="0">
              <a:buNone/>
              <a:defRPr sz="1600" b="1"/>
            </a:lvl5pPr>
            <a:lvl6pPr marL="2279660" indent="0">
              <a:buNone/>
              <a:defRPr sz="1600" b="1"/>
            </a:lvl6pPr>
            <a:lvl7pPr marL="2735583" indent="0">
              <a:buNone/>
              <a:defRPr sz="1600" b="1"/>
            </a:lvl7pPr>
            <a:lvl8pPr marL="3191524" indent="0">
              <a:buNone/>
              <a:defRPr sz="1600" b="1"/>
            </a:lvl8pPr>
            <a:lvl9pPr marL="36474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6623B8B9-93BA-4E84-A25F-38DBE3B1BB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1766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3350B-B196-4826-B8D4-C20B6B7A3071}" type="datetime1">
              <a:rPr lang="en-US" smtClean="0">
                <a:solidFill>
                  <a:prstClr val="black">
                    <a:tint val="75000"/>
                  </a:prstClr>
                </a:solidFill>
              </a:rPr>
              <a:pPr/>
              <a:t>11/18/2012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8450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67658-C0AA-4751-92BF-F2252E3C283E}" type="datetime1">
              <a:rPr lang="en-US" smtClean="0">
                <a:solidFill>
                  <a:prstClr val="black">
                    <a:tint val="75000"/>
                  </a:prstClr>
                </a:solidFill>
              </a:rPr>
              <a:pPr/>
              <a:t>11/18/2012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0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B9606-8909-4F2F-B26E-02E1BE68F303}"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1983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8B49-2088-41C5-9868-214474DB1E49}"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7296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0B702-374A-4B0E-84F3-4CDBB47BEF23}"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11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76E34-9D74-4ED2-A396-AF4E5251B778}"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702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F4E7D-BAAE-461B-B6D7-3A39B13A5C87}"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05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67E6E-240B-490B-A9F7-5719C7E528D1}"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526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731C83-BD3C-44BC-BFE5-8B12F4CCC6A2}"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379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E2640F-42B9-4B23-8BCA-2E8474271DDF}"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62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9B152BEE-80DD-47F3-9D43-FBE4E850BC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310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54E61C-F7AB-4AD2-9430-1E00D71FAC5D}" type="datetime1">
              <a:rPr lang="en-US" smtClean="0">
                <a:solidFill>
                  <a:prstClr val="black">
                    <a:tint val="75000"/>
                  </a:prstClr>
                </a:solidFill>
              </a:rPr>
              <a:pPr/>
              <a:t>11/18/2012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55113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3350B-B196-4826-B8D4-C20B6B7A3071}" type="datetime1">
              <a:rPr lang="en-US" smtClean="0">
                <a:solidFill>
                  <a:prstClr val="black">
                    <a:tint val="75000"/>
                  </a:prstClr>
                </a:solidFill>
              </a:rPr>
              <a:pPr/>
              <a:t>11/18/2012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0401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67658-C0AA-4751-92BF-F2252E3C283E}" type="datetime1">
              <a:rPr lang="en-US" smtClean="0">
                <a:solidFill>
                  <a:prstClr val="black">
                    <a:tint val="75000"/>
                  </a:prstClr>
                </a:solidFill>
              </a:rPr>
              <a:pPr/>
              <a:t>11/18/2012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919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B9606-8909-4F2F-B26E-02E1BE68F303}"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3325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08B49-2088-41C5-9868-214474DB1E49}" type="datetime1">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38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F0B702-374A-4B0E-84F3-4CDBB47BEF23}"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704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76E34-9D74-4ED2-A396-AF4E5251B778}" type="datetime1">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0474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E646B-A857-48FF-92BB-1473EDB4E595}" type="datetime1">
              <a:rPr lang="en-US" smtClean="0">
                <a:solidFill>
                  <a:prstClr val="black">
                    <a:tint val="75000"/>
                  </a:prstClr>
                </a:solidFill>
              </a:rPr>
              <a:pPr/>
              <a:t>11/18/2012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227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71E15-A432-4B76-B2C0-7ED5EC400480}" type="datetime1">
              <a:rPr lang="en-US" smtClean="0">
                <a:solidFill>
                  <a:prstClr val="black">
                    <a:tint val="75000"/>
                  </a:prstClr>
                </a:solidFill>
              </a:rPr>
              <a:pPr/>
              <a:t>11/18/2012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92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D955B-3D6B-4D86-9D6C-2425B47267D8}" type="datetime1">
              <a:rPr lang="en-US" smtClean="0">
                <a:solidFill>
                  <a:prstClr val="black">
                    <a:tint val="75000"/>
                  </a:prstClr>
                </a:solidFill>
              </a:rPr>
              <a:pPr/>
              <a:t>11/18/2012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1B64641B-71F4-43BA-B464-1F4C2DDB14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8486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0B6A8-12EE-4765-A539-0ABBEA37C6B5}" type="datetime1">
              <a:rPr lang="en-US" smtClean="0">
                <a:solidFill>
                  <a:prstClr val="black">
                    <a:tint val="75000"/>
                  </a:prstClr>
                </a:solidFill>
              </a:rPr>
              <a:pPr/>
              <a:t>11/18/2012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0154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F49C7-D6FC-4D49-910B-E76C83A3A346}" type="datetime1">
              <a:rPr lang="en-US" smtClean="0">
                <a:solidFill>
                  <a:prstClr val="black">
                    <a:tint val="75000"/>
                  </a:prstClr>
                </a:solidFill>
              </a:rPr>
              <a:pPr/>
              <a:t>11/18/2012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391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A2C3B7-3B01-4E25-AA1A-674B5F62A23A}" type="datetime1">
              <a:rPr lang="en-US" smtClean="0">
                <a:solidFill>
                  <a:prstClr val="black">
                    <a:tint val="75000"/>
                  </a:prstClr>
                </a:solidFill>
              </a:rPr>
              <a:pPr/>
              <a:t>11/18/2012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97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D2196-A7A3-4D6E-AC25-122BA0B377DE}" type="datetime1">
              <a:rPr lang="en-US" smtClean="0">
                <a:solidFill>
                  <a:prstClr val="black">
                    <a:tint val="75000"/>
                  </a:prstClr>
                </a:solidFill>
              </a:rPr>
              <a:pPr/>
              <a:t>11/18/2012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616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0E8C0-92F3-4AAF-AE22-1EF91FB91AA2}" type="datetime1">
              <a:rPr lang="en-US" smtClean="0">
                <a:solidFill>
                  <a:prstClr val="black">
                    <a:tint val="75000"/>
                  </a:prstClr>
                </a:solidFill>
              </a:rPr>
              <a:pPr/>
              <a:t>11/18/2012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723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B2A2C-22CA-4A27-993E-4C3242577833}" type="datetime1">
              <a:rPr lang="en-US" smtClean="0">
                <a:solidFill>
                  <a:prstClr val="black">
                    <a:tint val="75000"/>
                  </a:prstClr>
                </a:solidFill>
              </a:rPr>
              <a:pPr/>
              <a:t>11/18/2012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1176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07CFCD-50D1-4683-9F40-34F65FCE6850}" type="datetime1">
              <a:rPr lang="en-US" smtClean="0">
                <a:solidFill>
                  <a:prstClr val="black">
                    <a:tint val="75000"/>
                  </a:prstClr>
                </a:solidFill>
              </a:rPr>
              <a:pPr/>
              <a:t>11/18/2012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22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88FEE9-8735-44DC-8D0A-1A45BB3E1E0E}" type="datetime1">
              <a:rPr lang="en-US" smtClean="0">
                <a:solidFill>
                  <a:prstClr val="black">
                    <a:tint val="75000"/>
                  </a:prstClr>
                </a:solidFill>
              </a:rPr>
              <a:pPr/>
              <a:t>11/18/2012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13256-D22F-4BD3-B8F8-8330435493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985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573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90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5932" indent="0">
              <a:buNone/>
              <a:defRPr sz="1200"/>
            </a:lvl2pPr>
            <a:lvl3pPr marL="911861" indent="0">
              <a:buNone/>
              <a:defRPr sz="1000"/>
            </a:lvl3pPr>
            <a:lvl4pPr marL="1367795" indent="0">
              <a:buNone/>
              <a:defRPr sz="900"/>
            </a:lvl4pPr>
            <a:lvl5pPr marL="1823725" indent="0">
              <a:buNone/>
              <a:defRPr sz="900"/>
            </a:lvl5pPr>
            <a:lvl6pPr marL="2279660" indent="0">
              <a:buNone/>
              <a:defRPr sz="900"/>
            </a:lvl6pPr>
            <a:lvl7pPr marL="2735583" indent="0">
              <a:buNone/>
              <a:defRPr sz="900"/>
            </a:lvl7pPr>
            <a:lvl8pPr marL="3191524" indent="0">
              <a:buNone/>
              <a:defRPr sz="900"/>
            </a:lvl8pPr>
            <a:lvl9pPr marL="36474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CFE45946-B813-437B-BF43-53349ED2B4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887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0391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092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8104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406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3473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94318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0805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7557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B7B91-A258-4C9A-BDDD-65DD0712E814}" type="datetimeFigureOut">
              <a:rPr lang="en-US" smtClean="0">
                <a:solidFill>
                  <a:prstClr val="black">
                    <a:tint val="75000"/>
                  </a:prstClr>
                </a:solidFill>
              </a:rPr>
              <a:pPr/>
              <a:t>11/18/2012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D697EC-4EFD-49A4-A9B2-763DDE7625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315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32" indent="0">
              <a:buNone/>
              <a:defRPr sz="2800"/>
            </a:lvl2pPr>
            <a:lvl3pPr marL="911861" indent="0">
              <a:buNone/>
              <a:defRPr sz="2400"/>
            </a:lvl3pPr>
            <a:lvl4pPr marL="1367795" indent="0">
              <a:buNone/>
              <a:defRPr sz="2000"/>
            </a:lvl4pPr>
            <a:lvl5pPr marL="1823725" indent="0">
              <a:buNone/>
              <a:defRPr sz="2000"/>
            </a:lvl5pPr>
            <a:lvl6pPr marL="2279660" indent="0">
              <a:buNone/>
              <a:defRPr sz="2000"/>
            </a:lvl6pPr>
            <a:lvl7pPr marL="2735583" indent="0">
              <a:buNone/>
              <a:defRPr sz="2000"/>
            </a:lvl7pPr>
            <a:lvl8pPr marL="3191524" indent="0">
              <a:buNone/>
              <a:defRPr sz="2000"/>
            </a:lvl8pPr>
            <a:lvl9pPr marL="364745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32" indent="0">
              <a:buNone/>
              <a:defRPr sz="1200"/>
            </a:lvl2pPr>
            <a:lvl3pPr marL="911861" indent="0">
              <a:buNone/>
              <a:defRPr sz="1000"/>
            </a:lvl3pPr>
            <a:lvl4pPr marL="1367795" indent="0">
              <a:buNone/>
              <a:defRPr sz="900"/>
            </a:lvl4pPr>
            <a:lvl5pPr marL="1823725" indent="0">
              <a:buNone/>
              <a:defRPr sz="900"/>
            </a:lvl5pPr>
            <a:lvl6pPr marL="2279660" indent="0">
              <a:buNone/>
              <a:defRPr sz="900"/>
            </a:lvl6pPr>
            <a:lvl7pPr marL="2735583" indent="0">
              <a:buNone/>
              <a:defRPr sz="900"/>
            </a:lvl7pPr>
            <a:lvl8pPr marL="3191524" indent="0">
              <a:buNone/>
              <a:defRPr sz="900"/>
            </a:lvl8pPr>
            <a:lvl9pPr marL="364745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F799ECB9-BC9B-4630-8D77-D8F558DA53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186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553200" y="5715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6149" name="Rectangle 5"/>
          <p:cNvSpPr>
            <a:spLocks noGrp="1" noChangeArrowheads="1"/>
          </p:cNvSpPr>
          <p:nvPr>
            <p:ph type="sldNum" sz="quarter" idx="4"/>
          </p:nvPr>
        </p:nvSpPr>
        <p:spPr bwMode="auto">
          <a:xfrm>
            <a:off x="6553200" y="624523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lvl1pPr algn="r">
              <a:defRPr sz="1400">
                <a:latin typeface="+mn-lt"/>
              </a:defRPr>
            </a:lvl1pPr>
          </a:lstStyle>
          <a:p>
            <a:pPr fontAlgn="base">
              <a:spcBef>
                <a:spcPct val="0"/>
              </a:spcBef>
              <a:spcAft>
                <a:spcPct val="0"/>
              </a:spcAft>
            </a:pPr>
            <a:fld id="{88DA9B8F-070A-40E9-B30C-0753F005D09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297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5932" algn="ctr" rtl="0" fontAlgn="base">
        <a:spcBef>
          <a:spcPct val="0"/>
        </a:spcBef>
        <a:spcAft>
          <a:spcPct val="0"/>
        </a:spcAft>
        <a:defRPr sz="4400">
          <a:solidFill>
            <a:schemeClr val="tx2"/>
          </a:solidFill>
          <a:latin typeface="Verdana" pitchFamily="34" charset="0"/>
        </a:defRPr>
      </a:lvl6pPr>
      <a:lvl7pPr marL="911861" algn="ctr" rtl="0" fontAlgn="base">
        <a:spcBef>
          <a:spcPct val="0"/>
        </a:spcBef>
        <a:spcAft>
          <a:spcPct val="0"/>
        </a:spcAft>
        <a:defRPr sz="4400">
          <a:solidFill>
            <a:schemeClr val="tx2"/>
          </a:solidFill>
          <a:latin typeface="Verdana" pitchFamily="34" charset="0"/>
        </a:defRPr>
      </a:lvl7pPr>
      <a:lvl8pPr marL="1367795" algn="ctr" rtl="0" fontAlgn="base">
        <a:spcBef>
          <a:spcPct val="0"/>
        </a:spcBef>
        <a:spcAft>
          <a:spcPct val="0"/>
        </a:spcAft>
        <a:defRPr sz="4400">
          <a:solidFill>
            <a:schemeClr val="tx2"/>
          </a:solidFill>
          <a:latin typeface="Verdana" pitchFamily="34" charset="0"/>
        </a:defRPr>
      </a:lvl8pPr>
      <a:lvl9pPr marL="1823725" algn="ctr" rtl="0" fontAlgn="base">
        <a:spcBef>
          <a:spcPct val="0"/>
        </a:spcBef>
        <a:spcAft>
          <a:spcPct val="0"/>
        </a:spcAft>
        <a:defRPr sz="4400">
          <a:solidFill>
            <a:schemeClr val="tx2"/>
          </a:solidFill>
          <a:latin typeface="Verdana" pitchFamily="34" charset="0"/>
        </a:defRPr>
      </a:lvl9pPr>
    </p:titleStyle>
    <p:bodyStyle>
      <a:lvl1pPr marL="341947" indent="-341947" algn="l" rtl="0" fontAlgn="base">
        <a:spcBef>
          <a:spcPct val="20000"/>
        </a:spcBef>
        <a:spcAft>
          <a:spcPct val="0"/>
        </a:spcAft>
        <a:buChar char="•"/>
        <a:defRPr sz="3200">
          <a:solidFill>
            <a:schemeClr val="tx1"/>
          </a:solidFill>
          <a:latin typeface="+mn-lt"/>
          <a:ea typeface="+mn-ea"/>
          <a:cs typeface="+mn-cs"/>
        </a:defRPr>
      </a:lvl1pPr>
      <a:lvl2pPr marL="740886" indent="-284958" algn="l" rtl="0" fontAlgn="base">
        <a:spcBef>
          <a:spcPct val="20000"/>
        </a:spcBef>
        <a:spcAft>
          <a:spcPct val="0"/>
        </a:spcAft>
        <a:buChar char="–"/>
        <a:defRPr sz="2800">
          <a:solidFill>
            <a:schemeClr val="tx1"/>
          </a:solidFill>
          <a:latin typeface="+mn-lt"/>
        </a:defRPr>
      </a:lvl2pPr>
      <a:lvl3pPr marL="1139829" indent="-227962" algn="l" rtl="0" fontAlgn="base">
        <a:spcBef>
          <a:spcPct val="20000"/>
        </a:spcBef>
        <a:spcAft>
          <a:spcPct val="0"/>
        </a:spcAft>
        <a:buChar char="•"/>
        <a:defRPr sz="2400">
          <a:solidFill>
            <a:schemeClr val="tx1"/>
          </a:solidFill>
          <a:latin typeface="+mn-lt"/>
        </a:defRPr>
      </a:lvl3pPr>
      <a:lvl4pPr marL="1595760" indent="-227962" algn="l" rtl="0" fontAlgn="base">
        <a:spcBef>
          <a:spcPct val="20000"/>
        </a:spcBef>
        <a:spcAft>
          <a:spcPct val="0"/>
        </a:spcAft>
        <a:buChar char="–"/>
        <a:defRPr sz="2000">
          <a:solidFill>
            <a:schemeClr val="tx1"/>
          </a:solidFill>
          <a:latin typeface="+mn-lt"/>
        </a:defRPr>
      </a:lvl4pPr>
      <a:lvl5pPr marL="2051692" indent="-227962" algn="l" rtl="0" fontAlgn="base">
        <a:spcBef>
          <a:spcPct val="20000"/>
        </a:spcBef>
        <a:spcAft>
          <a:spcPct val="0"/>
        </a:spcAft>
        <a:buChar char="»"/>
        <a:defRPr sz="2000">
          <a:solidFill>
            <a:schemeClr val="tx1"/>
          </a:solidFill>
          <a:latin typeface="+mn-lt"/>
        </a:defRPr>
      </a:lvl5pPr>
      <a:lvl6pPr marL="2507626" indent="-227962" algn="l" rtl="0" fontAlgn="base">
        <a:spcBef>
          <a:spcPct val="20000"/>
        </a:spcBef>
        <a:spcAft>
          <a:spcPct val="0"/>
        </a:spcAft>
        <a:buChar char="»"/>
        <a:defRPr sz="2000">
          <a:solidFill>
            <a:schemeClr val="tx1"/>
          </a:solidFill>
          <a:latin typeface="+mn-lt"/>
        </a:defRPr>
      </a:lvl6pPr>
      <a:lvl7pPr marL="2963559" indent="-227962" algn="l" rtl="0" fontAlgn="base">
        <a:spcBef>
          <a:spcPct val="20000"/>
        </a:spcBef>
        <a:spcAft>
          <a:spcPct val="0"/>
        </a:spcAft>
        <a:buChar char="»"/>
        <a:defRPr sz="2000">
          <a:solidFill>
            <a:schemeClr val="tx1"/>
          </a:solidFill>
          <a:latin typeface="+mn-lt"/>
        </a:defRPr>
      </a:lvl7pPr>
      <a:lvl8pPr marL="3419484" indent="-227962" algn="l" rtl="0" fontAlgn="base">
        <a:spcBef>
          <a:spcPct val="20000"/>
        </a:spcBef>
        <a:spcAft>
          <a:spcPct val="0"/>
        </a:spcAft>
        <a:buChar char="»"/>
        <a:defRPr sz="2000">
          <a:solidFill>
            <a:schemeClr val="tx1"/>
          </a:solidFill>
          <a:latin typeface="+mn-lt"/>
        </a:defRPr>
      </a:lvl8pPr>
      <a:lvl9pPr marL="3875419" indent="-22796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1861" rtl="0" eaLnBrk="1" latinLnBrk="0" hangingPunct="1">
        <a:defRPr sz="1800" kern="1200">
          <a:solidFill>
            <a:schemeClr val="tx1"/>
          </a:solidFill>
          <a:latin typeface="+mn-lt"/>
          <a:ea typeface="+mn-ea"/>
          <a:cs typeface="+mn-cs"/>
        </a:defRPr>
      </a:lvl1pPr>
      <a:lvl2pPr marL="455932" algn="l" defTabSz="911861" rtl="0" eaLnBrk="1" latinLnBrk="0" hangingPunct="1">
        <a:defRPr sz="1800" kern="1200">
          <a:solidFill>
            <a:schemeClr val="tx1"/>
          </a:solidFill>
          <a:latin typeface="+mn-lt"/>
          <a:ea typeface="+mn-ea"/>
          <a:cs typeface="+mn-cs"/>
        </a:defRPr>
      </a:lvl2pPr>
      <a:lvl3pPr marL="911861" algn="l" defTabSz="911861" rtl="0" eaLnBrk="1" latinLnBrk="0" hangingPunct="1">
        <a:defRPr sz="1800" kern="1200">
          <a:solidFill>
            <a:schemeClr val="tx1"/>
          </a:solidFill>
          <a:latin typeface="+mn-lt"/>
          <a:ea typeface="+mn-ea"/>
          <a:cs typeface="+mn-cs"/>
        </a:defRPr>
      </a:lvl3pPr>
      <a:lvl4pPr marL="1367795" algn="l" defTabSz="911861" rtl="0" eaLnBrk="1" latinLnBrk="0" hangingPunct="1">
        <a:defRPr sz="1800" kern="1200">
          <a:solidFill>
            <a:schemeClr val="tx1"/>
          </a:solidFill>
          <a:latin typeface="+mn-lt"/>
          <a:ea typeface="+mn-ea"/>
          <a:cs typeface="+mn-cs"/>
        </a:defRPr>
      </a:lvl4pPr>
      <a:lvl5pPr marL="1823725" algn="l" defTabSz="911861" rtl="0" eaLnBrk="1" latinLnBrk="0" hangingPunct="1">
        <a:defRPr sz="1800" kern="1200">
          <a:solidFill>
            <a:schemeClr val="tx1"/>
          </a:solidFill>
          <a:latin typeface="+mn-lt"/>
          <a:ea typeface="+mn-ea"/>
          <a:cs typeface="+mn-cs"/>
        </a:defRPr>
      </a:lvl5pPr>
      <a:lvl6pPr marL="2279660" algn="l" defTabSz="911861" rtl="0" eaLnBrk="1" latinLnBrk="0" hangingPunct="1">
        <a:defRPr sz="1800" kern="1200">
          <a:solidFill>
            <a:schemeClr val="tx1"/>
          </a:solidFill>
          <a:latin typeface="+mn-lt"/>
          <a:ea typeface="+mn-ea"/>
          <a:cs typeface="+mn-cs"/>
        </a:defRPr>
      </a:lvl6pPr>
      <a:lvl7pPr marL="2735583" algn="l" defTabSz="911861" rtl="0" eaLnBrk="1" latinLnBrk="0" hangingPunct="1">
        <a:defRPr sz="1800" kern="1200">
          <a:solidFill>
            <a:schemeClr val="tx1"/>
          </a:solidFill>
          <a:latin typeface="+mn-lt"/>
          <a:ea typeface="+mn-ea"/>
          <a:cs typeface="+mn-cs"/>
        </a:defRPr>
      </a:lvl7pPr>
      <a:lvl8pPr marL="3191524" algn="l" defTabSz="911861" rtl="0" eaLnBrk="1" latinLnBrk="0" hangingPunct="1">
        <a:defRPr sz="1800" kern="1200">
          <a:solidFill>
            <a:schemeClr val="tx1"/>
          </a:solidFill>
          <a:latin typeface="+mn-lt"/>
          <a:ea typeface="+mn-ea"/>
          <a:cs typeface="+mn-cs"/>
        </a:defRPr>
      </a:lvl8pPr>
      <a:lvl9pPr marL="3647455" algn="l" defTabSz="9118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553200" y="57150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6149" name="Rectangle 5"/>
          <p:cNvSpPr>
            <a:spLocks noGrp="1" noChangeArrowheads="1"/>
          </p:cNvSpPr>
          <p:nvPr>
            <p:ph type="sldNum" sz="quarter" idx="4"/>
          </p:nvPr>
        </p:nvSpPr>
        <p:spPr bwMode="auto">
          <a:xfrm>
            <a:off x="6553200" y="624523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6" tIns="45565" rIns="91136" bIns="45565" numCol="1" anchor="t" anchorCtr="0" compatLnSpc="1">
            <a:prstTxWarp prst="textNoShape">
              <a:avLst/>
            </a:prstTxWarp>
          </a:bodyPr>
          <a:lstStyle>
            <a:lvl1pPr algn="r">
              <a:defRPr sz="1400">
                <a:latin typeface="+mn-lt"/>
              </a:defRPr>
            </a:lvl1pPr>
          </a:lstStyle>
          <a:p>
            <a:pPr fontAlgn="base">
              <a:spcBef>
                <a:spcPct val="0"/>
              </a:spcBef>
              <a:spcAft>
                <a:spcPct val="0"/>
              </a:spcAft>
            </a:pPr>
            <a:fld id="{88DA9B8F-070A-40E9-B30C-0753F005D09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65057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5932" algn="ctr" rtl="0" fontAlgn="base">
        <a:spcBef>
          <a:spcPct val="0"/>
        </a:spcBef>
        <a:spcAft>
          <a:spcPct val="0"/>
        </a:spcAft>
        <a:defRPr sz="4400">
          <a:solidFill>
            <a:schemeClr val="tx2"/>
          </a:solidFill>
          <a:latin typeface="Verdana" pitchFamily="34" charset="0"/>
        </a:defRPr>
      </a:lvl6pPr>
      <a:lvl7pPr marL="911861" algn="ctr" rtl="0" fontAlgn="base">
        <a:spcBef>
          <a:spcPct val="0"/>
        </a:spcBef>
        <a:spcAft>
          <a:spcPct val="0"/>
        </a:spcAft>
        <a:defRPr sz="4400">
          <a:solidFill>
            <a:schemeClr val="tx2"/>
          </a:solidFill>
          <a:latin typeface="Verdana" pitchFamily="34" charset="0"/>
        </a:defRPr>
      </a:lvl7pPr>
      <a:lvl8pPr marL="1367795" algn="ctr" rtl="0" fontAlgn="base">
        <a:spcBef>
          <a:spcPct val="0"/>
        </a:spcBef>
        <a:spcAft>
          <a:spcPct val="0"/>
        </a:spcAft>
        <a:defRPr sz="4400">
          <a:solidFill>
            <a:schemeClr val="tx2"/>
          </a:solidFill>
          <a:latin typeface="Verdana" pitchFamily="34" charset="0"/>
        </a:defRPr>
      </a:lvl8pPr>
      <a:lvl9pPr marL="1823725" algn="ctr" rtl="0" fontAlgn="base">
        <a:spcBef>
          <a:spcPct val="0"/>
        </a:spcBef>
        <a:spcAft>
          <a:spcPct val="0"/>
        </a:spcAft>
        <a:defRPr sz="4400">
          <a:solidFill>
            <a:schemeClr val="tx2"/>
          </a:solidFill>
          <a:latin typeface="Verdana" pitchFamily="34" charset="0"/>
        </a:defRPr>
      </a:lvl9pPr>
    </p:titleStyle>
    <p:bodyStyle>
      <a:lvl1pPr marL="341947" indent="-341947" algn="l" rtl="0" fontAlgn="base">
        <a:spcBef>
          <a:spcPct val="20000"/>
        </a:spcBef>
        <a:spcAft>
          <a:spcPct val="0"/>
        </a:spcAft>
        <a:buChar char="•"/>
        <a:defRPr sz="3200">
          <a:solidFill>
            <a:schemeClr val="tx1"/>
          </a:solidFill>
          <a:latin typeface="+mn-lt"/>
          <a:ea typeface="+mn-ea"/>
          <a:cs typeface="+mn-cs"/>
        </a:defRPr>
      </a:lvl1pPr>
      <a:lvl2pPr marL="740886" indent="-284958" algn="l" rtl="0" fontAlgn="base">
        <a:spcBef>
          <a:spcPct val="20000"/>
        </a:spcBef>
        <a:spcAft>
          <a:spcPct val="0"/>
        </a:spcAft>
        <a:buChar char="–"/>
        <a:defRPr sz="2800">
          <a:solidFill>
            <a:schemeClr val="tx1"/>
          </a:solidFill>
          <a:latin typeface="+mn-lt"/>
        </a:defRPr>
      </a:lvl2pPr>
      <a:lvl3pPr marL="1139829" indent="-227962" algn="l" rtl="0" fontAlgn="base">
        <a:spcBef>
          <a:spcPct val="20000"/>
        </a:spcBef>
        <a:spcAft>
          <a:spcPct val="0"/>
        </a:spcAft>
        <a:buChar char="•"/>
        <a:defRPr sz="2400">
          <a:solidFill>
            <a:schemeClr val="tx1"/>
          </a:solidFill>
          <a:latin typeface="+mn-lt"/>
        </a:defRPr>
      </a:lvl3pPr>
      <a:lvl4pPr marL="1595760" indent="-227962" algn="l" rtl="0" fontAlgn="base">
        <a:spcBef>
          <a:spcPct val="20000"/>
        </a:spcBef>
        <a:spcAft>
          <a:spcPct val="0"/>
        </a:spcAft>
        <a:buChar char="–"/>
        <a:defRPr sz="2000">
          <a:solidFill>
            <a:schemeClr val="tx1"/>
          </a:solidFill>
          <a:latin typeface="+mn-lt"/>
        </a:defRPr>
      </a:lvl4pPr>
      <a:lvl5pPr marL="2051692" indent="-227962" algn="l" rtl="0" fontAlgn="base">
        <a:spcBef>
          <a:spcPct val="20000"/>
        </a:spcBef>
        <a:spcAft>
          <a:spcPct val="0"/>
        </a:spcAft>
        <a:buChar char="»"/>
        <a:defRPr sz="2000">
          <a:solidFill>
            <a:schemeClr val="tx1"/>
          </a:solidFill>
          <a:latin typeface="+mn-lt"/>
        </a:defRPr>
      </a:lvl5pPr>
      <a:lvl6pPr marL="2507626" indent="-227962" algn="l" rtl="0" fontAlgn="base">
        <a:spcBef>
          <a:spcPct val="20000"/>
        </a:spcBef>
        <a:spcAft>
          <a:spcPct val="0"/>
        </a:spcAft>
        <a:buChar char="»"/>
        <a:defRPr sz="2000">
          <a:solidFill>
            <a:schemeClr val="tx1"/>
          </a:solidFill>
          <a:latin typeface="+mn-lt"/>
        </a:defRPr>
      </a:lvl6pPr>
      <a:lvl7pPr marL="2963559" indent="-227962" algn="l" rtl="0" fontAlgn="base">
        <a:spcBef>
          <a:spcPct val="20000"/>
        </a:spcBef>
        <a:spcAft>
          <a:spcPct val="0"/>
        </a:spcAft>
        <a:buChar char="»"/>
        <a:defRPr sz="2000">
          <a:solidFill>
            <a:schemeClr val="tx1"/>
          </a:solidFill>
          <a:latin typeface="+mn-lt"/>
        </a:defRPr>
      </a:lvl7pPr>
      <a:lvl8pPr marL="3419484" indent="-227962" algn="l" rtl="0" fontAlgn="base">
        <a:spcBef>
          <a:spcPct val="20000"/>
        </a:spcBef>
        <a:spcAft>
          <a:spcPct val="0"/>
        </a:spcAft>
        <a:buChar char="»"/>
        <a:defRPr sz="2000">
          <a:solidFill>
            <a:schemeClr val="tx1"/>
          </a:solidFill>
          <a:latin typeface="+mn-lt"/>
        </a:defRPr>
      </a:lvl8pPr>
      <a:lvl9pPr marL="3875419" indent="-22796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1861" rtl="0" eaLnBrk="1" latinLnBrk="0" hangingPunct="1">
        <a:defRPr sz="1800" kern="1200">
          <a:solidFill>
            <a:schemeClr val="tx1"/>
          </a:solidFill>
          <a:latin typeface="+mn-lt"/>
          <a:ea typeface="+mn-ea"/>
          <a:cs typeface="+mn-cs"/>
        </a:defRPr>
      </a:lvl1pPr>
      <a:lvl2pPr marL="455932" algn="l" defTabSz="911861" rtl="0" eaLnBrk="1" latinLnBrk="0" hangingPunct="1">
        <a:defRPr sz="1800" kern="1200">
          <a:solidFill>
            <a:schemeClr val="tx1"/>
          </a:solidFill>
          <a:latin typeface="+mn-lt"/>
          <a:ea typeface="+mn-ea"/>
          <a:cs typeface="+mn-cs"/>
        </a:defRPr>
      </a:lvl2pPr>
      <a:lvl3pPr marL="911861" algn="l" defTabSz="911861" rtl="0" eaLnBrk="1" latinLnBrk="0" hangingPunct="1">
        <a:defRPr sz="1800" kern="1200">
          <a:solidFill>
            <a:schemeClr val="tx1"/>
          </a:solidFill>
          <a:latin typeface="+mn-lt"/>
          <a:ea typeface="+mn-ea"/>
          <a:cs typeface="+mn-cs"/>
        </a:defRPr>
      </a:lvl3pPr>
      <a:lvl4pPr marL="1367795" algn="l" defTabSz="911861" rtl="0" eaLnBrk="1" latinLnBrk="0" hangingPunct="1">
        <a:defRPr sz="1800" kern="1200">
          <a:solidFill>
            <a:schemeClr val="tx1"/>
          </a:solidFill>
          <a:latin typeface="+mn-lt"/>
          <a:ea typeface="+mn-ea"/>
          <a:cs typeface="+mn-cs"/>
        </a:defRPr>
      </a:lvl4pPr>
      <a:lvl5pPr marL="1823725" algn="l" defTabSz="911861" rtl="0" eaLnBrk="1" latinLnBrk="0" hangingPunct="1">
        <a:defRPr sz="1800" kern="1200">
          <a:solidFill>
            <a:schemeClr val="tx1"/>
          </a:solidFill>
          <a:latin typeface="+mn-lt"/>
          <a:ea typeface="+mn-ea"/>
          <a:cs typeface="+mn-cs"/>
        </a:defRPr>
      </a:lvl5pPr>
      <a:lvl6pPr marL="2279660" algn="l" defTabSz="911861" rtl="0" eaLnBrk="1" latinLnBrk="0" hangingPunct="1">
        <a:defRPr sz="1800" kern="1200">
          <a:solidFill>
            <a:schemeClr val="tx1"/>
          </a:solidFill>
          <a:latin typeface="+mn-lt"/>
          <a:ea typeface="+mn-ea"/>
          <a:cs typeface="+mn-cs"/>
        </a:defRPr>
      </a:lvl6pPr>
      <a:lvl7pPr marL="2735583" algn="l" defTabSz="911861" rtl="0" eaLnBrk="1" latinLnBrk="0" hangingPunct="1">
        <a:defRPr sz="1800" kern="1200">
          <a:solidFill>
            <a:schemeClr val="tx1"/>
          </a:solidFill>
          <a:latin typeface="+mn-lt"/>
          <a:ea typeface="+mn-ea"/>
          <a:cs typeface="+mn-cs"/>
        </a:defRPr>
      </a:lvl7pPr>
      <a:lvl8pPr marL="3191524" algn="l" defTabSz="911861" rtl="0" eaLnBrk="1" latinLnBrk="0" hangingPunct="1">
        <a:defRPr sz="1800" kern="1200">
          <a:solidFill>
            <a:schemeClr val="tx1"/>
          </a:solidFill>
          <a:latin typeface="+mn-lt"/>
          <a:ea typeface="+mn-ea"/>
          <a:cs typeface="+mn-cs"/>
        </a:defRPr>
      </a:lvl8pPr>
      <a:lvl9pPr marL="3647455" algn="l" defTabSz="9118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F2E23F-CD70-4846-BFD0-2F2ABADB6A6A}" type="datetime1">
              <a:rPr lang="en-US" smtClean="0">
                <a:solidFill>
                  <a:prstClr val="black">
                    <a:tint val="75000"/>
                  </a:prstClr>
                </a:solidFill>
              </a:rPr>
              <a:pPr defTabSz="914400"/>
              <a:t>11/18/2012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D697EC-4EFD-49A4-A9B2-763DDE7625D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30683648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F2E23F-CD70-4846-BFD0-2F2ABADB6A6A}" type="datetime1">
              <a:rPr lang="en-US" smtClean="0">
                <a:solidFill>
                  <a:prstClr val="black">
                    <a:tint val="75000"/>
                  </a:prstClr>
                </a:solidFill>
              </a:rPr>
              <a:pPr defTabSz="914400"/>
              <a:t>11/18/2012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D697EC-4EFD-49A4-A9B2-763DDE7625D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3480154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F2E23F-CD70-4846-BFD0-2F2ABADB6A6A}" type="datetime1">
              <a:rPr lang="en-US" smtClean="0">
                <a:solidFill>
                  <a:prstClr val="black">
                    <a:tint val="75000"/>
                  </a:prstClr>
                </a:solidFill>
              </a:rPr>
              <a:pPr defTabSz="914400"/>
              <a:t>11/18/2012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D697EC-4EFD-49A4-A9B2-763DDE7625D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62600986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F2E23F-CD70-4846-BFD0-2F2ABADB6A6A}" type="datetime1">
              <a:rPr lang="en-US" smtClean="0">
                <a:solidFill>
                  <a:prstClr val="black">
                    <a:tint val="75000"/>
                  </a:prstClr>
                </a:solidFill>
              </a:rPr>
              <a:pPr defTabSz="914400"/>
              <a:t>11/18/2012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D697EC-4EFD-49A4-A9B2-763DDE7625D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54809287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80AFC43-D238-43CE-A301-6E357B4B345B}" type="datetime1">
              <a:rPr lang="en-US" smtClean="0">
                <a:solidFill>
                  <a:prstClr val="black">
                    <a:tint val="75000"/>
                  </a:prstClr>
                </a:solidFill>
              </a:rPr>
              <a:pPr defTabSz="914400"/>
              <a:t>11/18/2012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1213256-D22F-4BD3-B8F8-8330435493F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5864434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FDB7B91-A258-4C9A-BDDD-65DD0712E814}" type="datetimeFigureOut">
              <a:rPr lang="en-US" smtClean="0">
                <a:solidFill>
                  <a:prstClr val="black">
                    <a:tint val="75000"/>
                  </a:prstClr>
                </a:solidFill>
              </a:rPr>
              <a:pPr defTabSz="914400"/>
              <a:t>11/18/2012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8D697EC-4EFD-49A4-A9B2-763DDE7625D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54991916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52400" y="1981200"/>
            <a:ext cx="8839200" cy="1143000"/>
          </a:xfrm>
        </p:spPr>
        <p:txBody>
          <a:bodyPr/>
          <a:lstStyle/>
          <a:p>
            <a:r>
              <a:rPr lang="en-US" sz="4000" dirty="0"/>
              <a:t> </a:t>
            </a:r>
            <a:r>
              <a:rPr lang="en-US" sz="3600" dirty="0"/>
              <a:t>Advertising Industry Self-Regulation </a:t>
            </a:r>
          </a:p>
        </p:txBody>
      </p:sp>
      <p:sp>
        <p:nvSpPr>
          <p:cNvPr id="95235" name="Rectangle 3"/>
          <p:cNvSpPr>
            <a:spLocks noGrp="1" noChangeArrowheads="1"/>
          </p:cNvSpPr>
          <p:nvPr>
            <p:ph type="body" idx="1"/>
          </p:nvPr>
        </p:nvSpPr>
        <p:spPr>
          <a:xfrm>
            <a:off x="762000" y="3429001"/>
            <a:ext cx="8229600" cy="3733800"/>
          </a:xfrm>
        </p:spPr>
        <p:txBody>
          <a:bodyPr/>
          <a:lstStyle/>
          <a:p>
            <a:pPr>
              <a:lnSpc>
                <a:spcPct val="90000"/>
              </a:lnSpc>
              <a:buFontTx/>
              <a:buNone/>
            </a:pPr>
            <a:r>
              <a:rPr lang="en-US" sz="2000" dirty="0" smtClean="0"/>
              <a:t>FTC Workshop On Enforceable Codes of Conduct: Protecting Consumers Across Borders</a:t>
            </a:r>
          </a:p>
          <a:p>
            <a:pPr>
              <a:lnSpc>
                <a:spcPct val="90000"/>
              </a:lnSpc>
              <a:buFontTx/>
              <a:buNone/>
            </a:pPr>
            <a:endParaRPr lang="en-US" sz="2000" dirty="0"/>
          </a:p>
          <a:p>
            <a:pPr>
              <a:lnSpc>
                <a:spcPct val="90000"/>
              </a:lnSpc>
              <a:buFontTx/>
              <a:buNone/>
            </a:pPr>
            <a:endParaRPr lang="en-US" sz="2000" dirty="0"/>
          </a:p>
          <a:p>
            <a:pPr>
              <a:lnSpc>
                <a:spcPct val="90000"/>
              </a:lnSpc>
              <a:buFontTx/>
              <a:buNone/>
            </a:pPr>
            <a:r>
              <a:rPr lang="en-US" sz="1400" dirty="0"/>
              <a:t>C. Lee Peeler</a:t>
            </a:r>
          </a:p>
          <a:p>
            <a:pPr>
              <a:lnSpc>
                <a:spcPct val="90000"/>
              </a:lnSpc>
              <a:buFontTx/>
              <a:buNone/>
            </a:pPr>
            <a:r>
              <a:rPr lang="en-US" sz="1400" i="1" dirty="0"/>
              <a:t>President, National Advertising Review Council</a:t>
            </a:r>
          </a:p>
          <a:p>
            <a:pPr>
              <a:lnSpc>
                <a:spcPct val="90000"/>
              </a:lnSpc>
              <a:buFontTx/>
              <a:buNone/>
            </a:pPr>
            <a:r>
              <a:rPr lang="en-US" sz="1400" i="1" dirty="0"/>
              <a:t>EVP, National Advertising, </a:t>
            </a:r>
            <a:r>
              <a:rPr lang="en-US" sz="1400" i="1" dirty="0" smtClean="0"/>
              <a:t>CBBB</a:t>
            </a:r>
          </a:p>
          <a:p>
            <a:pPr>
              <a:lnSpc>
                <a:spcPct val="90000"/>
              </a:lnSpc>
              <a:buFontTx/>
              <a:buNone/>
            </a:pPr>
            <a:endParaRPr lang="en-US" sz="1400" i="1" dirty="0"/>
          </a:p>
          <a:p>
            <a:pPr>
              <a:lnSpc>
                <a:spcPct val="90000"/>
              </a:lnSpc>
              <a:buFontTx/>
              <a:buNone/>
            </a:pPr>
            <a:r>
              <a:rPr lang="en-US" sz="1600" dirty="0" smtClean="0"/>
              <a:t>November 29, 2012 </a:t>
            </a:r>
          </a:p>
          <a:p>
            <a:pPr>
              <a:lnSpc>
                <a:spcPct val="90000"/>
              </a:lnSpc>
              <a:buFontTx/>
              <a:buNone/>
            </a:pPr>
            <a:r>
              <a:rPr lang="en-US" sz="1600" dirty="0" smtClean="0"/>
              <a:t>Washington D.C. </a:t>
            </a:r>
            <a:endParaRPr lang="en-US" sz="1600" dirty="0"/>
          </a:p>
          <a:p>
            <a:pPr>
              <a:lnSpc>
                <a:spcPct val="90000"/>
              </a:lnSpc>
              <a:buFontTx/>
              <a:buNone/>
            </a:pPr>
            <a:endParaRPr lang="en-US" sz="1600" dirty="0" smtClean="0"/>
          </a:p>
        </p:txBody>
      </p:sp>
      <p:pic>
        <p:nvPicPr>
          <p:cNvPr id="6146" name="Picture 2" descr="I:\My Pictures\ASRC For Procedu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4" y="381007"/>
            <a:ext cx="31813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00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Calibri" pitchFamily="34" charset="0"/>
                <a:cs typeface="Calibri" pitchFamily="34" charset="0"/>
              </a:rPr>
              <a:t>CARU</a:t>
            </a:r>
            <a:endParaRPr lang="en-US" dirty="0">
              <a:latin typeface="Calibri" pitchFamily="34" charset="0"/>
              <a:cs typeface="Calibri" pitchFamily="34" charset="0"/>
            </a:endParaRPr>
          </a:p>
        </p:txBody>
      </p:sp>
      <p:sp>
        <p:nvSpPr>
          <p:cNvPr id="7" name="Content Placeholder 6"/>
          <p:cNvSpPr>
            <a:spLocks noGrp="1"/>
          </p:cNvSpPr>
          <p:nvPr>
            <p:ph sz="half" idx="2"/>
          </p:nvPr>
        </p:nvSpPr>
        <p:spPr>
          <a:xfrm>
            <a:off x="5133900" y="1828800"/>
            <a:ext cx="3705300" cy="4297363"/>
          </a:xfrm>
        </p:spPr>
        <p:txBody>
          <a:bodyPr>
            <a:normAutofit lnSpcReduction="10000"/>
          </a:bodyPr>
          <a:lstStyle/>
          <a:p>
            <a:pPr fontAlgn="base">
              <a:spcBef>
                <a:spcPct val="0"/>
              </a:spcBef>
              <a:spcAft>
                <a:spcPct val="0"/>
              </a:spcAft>
              <a:buFontTx/>
              <a:buChar char="•"/>
            </a:pPr>
            <a:r>
              <a:rPr lang="en-US" dirty="0">
                <a:solidFill>
                  <a:srgbClr val="000000"/>
                </a:solidFill>
                <a:latin typeface="Calibri" pitchFamily="34" charset="0"/>
                <a:cs typeface="Calibri" pitchFamily="34" charset="0"/>
              </a:rPr>
              <a:t>Truthful ad claims</a:t>
            </a:r>
          </a:p>
          <a:p>
            <a:pPr fontAlgn="base">
              <a:spcBef>
                <a:spcPct val="0"/>
              </a:spcBef>
              <a:spcAft>
                <a:spcPct val="0"/>
              </a:spcAft>
              <a:buFontTx/>
              <a:buChar char="•"/>
            </a:pPr>
            <a:r>
              <a:rPr lang="en-US" dirty="0">
                <a:solidFill>
                  <a:srgbClr val="000000"/>
                </a:solidFill>
                <a:latin typeface="Calibri" pitchFamily="34" charset="0"/>
                <a:cs typeface="Calibri" pitchFamily="34" charset="0"/>
              </a:rPr>
              <a:t>Clear audio &amp; visual disclosures</a:t>
            </a:r>
          </a:p>
          <a:p>
            <a:pPr fontAlgn="base">
              <a:spcBef>
                <a:spcPct val="0"/>
              </a:spcBef>
              <a:spcAft>
                <a:spcPct val="0"/>
              </a:spcAft>
              <a:buFontTx/>
              <a:buChar char="•"/>
            </a:pPr>
            <a:r>
              <a:rPr lang="en-US" dirty="0">
                <a:solidFill>
                  <a:srgbClr val="000000"/>
                </a:solidFill>
                <a:latin typeface="Calibri" pitchFamily="34" charset="0"/>
                <a:cs typeface="Calibri" pitchFamily="34" charset="0"/>
              </a:rPr>
              <a:t>Don’t advertise inappropriate products</a:t>
            </a:r>
          </a:p>
          <a:p>
            <a:pPr fontAlgn="base">
              <a:spcBef>
                <a:spcPct val="0"/>
              </a:spcBef>
              <a:spcAft>
                <a:spcPct val="0"/>
              </a:spcAft>
              <a:buFontTx/>
              <a:buChar char="•"/>
            </a:pPr>
            <a:r>
              <a:rPr lang="en-US" dirty="0">
                <a:solidFill>
                  <a:srgbClr val="000000"/>
                </a:solidFill>
                <a:latin typeface="Calibri" pitchFamily="34" charset="0"/>
                <a:cs typeface="Calibri" pitchFamily="34" charset="0"/>
              </a:rPr>
              <a:t>Always show safe use</a:t>
            </a:r>
          </a:p>
          <a:p>
            <a:pPr fontAlgn="base">
              <a:spcBef>
                <a:spcPct val="0"/>
              </a:spcBef>
              <a:spcAft>
                <a:spcPct val="0"/>
              </a:spcAft>
              <a:buFontTx/>
              <a:buChar char="•"/>
            </a:pPr>
            <a:r>
              <a:rPr lang="en-US" dirty="0">
                <a:solidFill>
                  <a:srgbClr val="000000"/>
                </a:solidFill>
                <a:latin typeface="Calibri" pitchFamily="34" charset="0"/>
                <a:cs typeface="Calibri" pitchFamily="34" charset="0"/>
              </a:rPr>
              <a:t>Don’t use peer pressure</a:t>
            </a:r>
          </a:p>
          <a:p>
            <a:pPr fontAlgn="base">
              <a:spcBef>
                <a:spcPct val="0"/>
              </a:spcBef>
              <a:spcAft>
                <a:spcPct val="0"/>
              </a:spcAft>
              <a:buFontTx/>
              <a:buChar char="•"/>
            </a:pPr>
            <a:r>
              <a:rPr lang="en-US" dirty="0">
                <a:solidFill>
                  <a:srgbClr val="000000"/>
                </a:solidFill>
                <a:latin typeface="Calibri" pitchFamily="34" charset="0"/>
                <a:cs typeface="Calibri" pitchFamily="34" charset="0"/>
              </a:rPr>
              <a:t>Protect privacy</a:t>
            </a:r>
          </a:p>
          <a:p>
            <a:endParaRPr lang="en-US" dirty="0"/>
          </a:p>
        </p:txBody>
      </p:sp>
      <p:pic>
        <p:nvPicPr>
          <p:cNvPr id="9"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1" t="2317"/>
          <a:stretch/>
        </p:blipFill>
        <p:spPr>
          <a:xfrm>
            <a:off x="500743" y="1219200"/>
            <a:ext cx="4548620" cy="5410199"/>
          </a:xfrm>
          <a:prstGeom prst="rect">
            <a:avLst/>
          </a:prstGeom>
          <a:noFill/>
          <a:ln/>
        </p:spPr>
      </p:pic>
      <p:sp>
        <p:nvSpPr>
          <p:cNvPr id="11" name="Slide Number Placeholder 10"/>
          <p:cNvSpPr>
            <a:spLocks noGrp="1"/>
          </p:cNvSpPr>
          <p:nvPr>
            <p:ph type="sldNum" sz="quarter" idx="12"/>
          </p:nvPr>
        </p:nvSpPr>
        <p:spPr/>
        <p:txBody>
          <a:bodyPr/>
          <a:lstStyle/>
          <a:p>
            <a:fld id="{91213256-D22F-4BD3-B8F8-8330435493F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77049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33" y="4800600"/>
            <a:ext cx="6867827"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513"/>
          <a:stretch/>
        </p:blipFill>
        <p:spPr bwMode="auto">
          <a:xfrm>
            <a:off x="228600" y="3048000"/>
            <a:ext cx="8006988" cy="157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r"/>
            <a:r>
              <a:rPr lang="en-US" sz="4000" dirty="0"/>
              <a:t>CARU and COPPA</a:t>
            </a:r>
          </a:p>
        </p:txBody>
      </p:sp>
      <p:sp>
        <p:nvSpPr>
          <p:cNvPr id="4" name="TextBox 3"/>
          <p:cNvSpPr txBox="1"/>
          <p:nvPr/>
        </p:nvSpPr>
        <p:spPr>
          <a:xfrm>
            <a:off x="7620000" y="2667033"/>
            <a:ext cx="885179" cy="307777"/>
          </a:xfrm>
          <a:prstGeom prst="rect">
            <a:avLst/>
          </a:prstGeom>
          <a:noFill/>
        </p:spPr>
        <p:txBody>
          <a:bodyPr wrap="none" lIns="91189" tIns="45593" rIns="91189" bIns="45593" rtlCol="0">
            <a:spAutoFit/>
          </a:bodyPr>
          <a:lstStyle/>
          <a:p>
            <a:r>
              <a:rPr lang="en-US" sz="1400" i="1" dirty="0"/>
              <a:t>9.12.12</a:t>
            </a:r>
          </a:p>
        </p:txBody>
      </p:sp>
      <p:sp>
        <p:nvSpPr>
          <p:cNvPr id="8" name="TextBox 7"/>
          <p:cNvSpPr txBox="1"/>
          <p:nvPr/>
        </p:nvSpPr>
        <p:spPr>
          <a:xfrm>
            <a:off x="6324600" y="5867433"/>
            <a:ext cx="885179" cy="307777"/>
          </a:xfrm>
          <a:prstGeom prst="rect">
            <a:avLst/>
          </a:prstGeom>
          <a:noFill/>
        </p:spPr>
        <p:txBody>
          <a:bodyPr wrap="none" lIns="91189" tIns="45593" rIns="91189" bIns="45593" rtlCol="0">
            <a:spAutoFit/>
          </a:bodyPr>
          <a:lstStyle/>
          <a:p>
            <a:r>
              <a:rPr lang="en-US" sz="1400" i="1" dirty="0"/>
              <a:t>7.11.12</a:t>
            </a:r>
          </a:p>
        </p:txBody>
      </p:sp>
      <p:sp>
        <p:nvSpPr>
          <p:cNvPr id="5" name="TextBox 4"/>
          <p:cNvSpPr txBox="1"/>
          <p:nvPr/>
        </p:nvSpPr>
        <p:spPr>
          <a:xfrm>
            <a:off x="2057400" y="4495833"/>
            <a:ext cx="885179" cy="307777"/>
          </a:xfrm>
          <a:prstGeom prst="rect">
            <a:avLst/>
          </a:prstGeom>
          <a:noFill/>
        </p:spPr>
        <p:txBody>
          <a:bodyPr wrap="none" lIns="91189" tIns="45593" rIns="91189" bIns="45593" rtlCol="0">
            <a:spAutoFit/>
          </a:bodyPr>
          <a:lstStyle/>
          <a:p>
            <a:r>
              <a:rPr lang="en-US" sz="1400" i="1" dirty="0"/>
              <a:t>7.25.12</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632739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96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5463"/>
          <a:stretch/>
        </p:blipFill>
        <p:spPr bwMode="auto">
          <a:xfrm rot="923545">
            <a:off x="2060841" y="283060"/>
            <a:ext cx="3899038"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0017">
            <a:off x="228633" y="2057400"/>
            <a:ext cx="3051379"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33" y="1828833"/>
            <a:ext cx="5465169" cy="473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50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Advertising Op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1271588" cy="1600200"/>
          </a:xfrm>
          <a:prstGeom prst="rect">
            <a:avLst/>
          </a:prstGeom>
          <a:noFill/>
          <a:extLst>
            <a:ext uri="{909E8E84-426E-40DD-AFC4-6F175D3DCCD1}">
              <a14:hiddenFill xmlns:a14="http://schemas.microsoft.com/office/drawing/2010/main">
                <a:solidFill>
                  <a:srgbClr val="FFFFFF"/>
                </a:solidFill>
              </a14:hiddenFill>
            </a:ext>
          </a:extLst>
        </p:spPr>
      </p:pic>
      <p:sp>
        <p:nvSpPr>
          <p:cNvPr id="78851" name="Rectangle 19"/>
          <p:cNvSpPr>
            <a:spLocks noChangeArrowheads="1"/>
          </p:cNvSpPr>
          <p:nvPr/>
        </p:nvSpPr>
        <p:spPr bwMode="auto">
          <a:xfrm>
            <a:off x="2057400" y="1676404"/>
            <a:ext cx="642551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1" rIns="91166" bIns="45581"/>
          <a:lstStyle/>
          <a:p>
            <a:pPr marL="341947" indent="-341947">
              <a:lnSpc>
                <a:spcPct val="80000"/>
              </a:lnSpc>
              <a:spcBef>
                <a:spcPct val="20000"/>
              </a:spcBef>
            </a:pPr>
            <a:r>
              <a:rPr lang="en-US" sz="2000" dirty="0"/>
              <a:t>The “Advertising Option Icon” and</a:t>
            </a:r>
          </a:p>
          <a:p>
            <a:pPr marL="341947" indent="-341947">
              <a:lnSpc>
                <a:spcPct val="80000"/>
              </a:lnSpc>
              <a:spcBef>
                <a:spcPct val="20000"/>
              </a:spcBef>
            </a:pPr>
            <a:r>
              <a:rPr lang="en-US" sz="2000" dirty="0"/>
              <a:t>accompanying language should be displayed in</a:t>
            </a:r>
          </a:p>
          <a:p>
            <a:pPr marL="341947" indent="-341947">
              <a:lnSpc>
                <a:spcPct val="80000"/>
              </a:lnSpc>
              <a:spcBef>
                <a:spcPct val="20000"/>
              </a:spcBef>
            </a:pPr>
            <a:r>
              <a:rPr lang="en-US" sz="2000" dirty="0"/>
              <a:t>or near online advertisements or on Web pages</a:t>
            </a:r>
          </a:p>
          <a:p>
            <a:pPr marL="341947" indent="-341947">
              <a:lnSpc>
                <a:spcPct val="80000"/>
              </a:lnSpc>
              <a:spcBef>
                <a:spcPct val="20000"/>
              </a:spcBef>
            </a:pPr>
            <a:r>
              <a:rPr lang="en-US" sz="2000" dirty="0"/>
              <a:t>where data is collected and used for behavioral</a:t>
            </a:r>
          </a:p>
          <a:p>
            <a:pPr marL="341947" indent="-341947">
              <a:lnSpc>
                <a:spcPct val="80000"/>
              </a:lnSpc>
              <a:spcBef>
                <a:spcPct val="20000"/>
              </a:spcBef>
            </a:pPr>
            <a:r>
              <a:rPr lang="en-US" sz="2000" dirty="0"/>
              <a:t>advertising. The Icon indicates adherence to the</a:t>
            </a:r>
          </a:p>
          <a:p>
            <a:pPr marL="341947" indent="-341947">
              <a:lnSpc>
                <a:spcPct val="80000"/>
              </a:lnSpc>
              <a:spcBef>
                <a:spcPct val="20000"/>
              </a:spcBef>
            </a:pPr>
            <a:r>
              <a:rPr lang="en-US" sz="2000" dirty="0"/>
              <a:t>Principles.</a:t>
            </a:r>
          </a:p>
        </p:txBody>
      </p:sp>
      <p:sp>
        <p:nvSpPr>
          <p:cNvPr id="78853" name="Rectangle 19"/>
          <p:cNvSpPr>
            <a:spLocks noChangeArrowheads="1"/>
          </p:cNvSpPr>
          <p:nvPr/>
        </p:nvSpPr>
        <p:spPr bwMode="auto">
          <a:xfrm>
            <a:off x="228600" y="4953000"/>
            <a:ext cx="868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6" tIns="45581" rIns="91166" bIns="45581"/>
          <a:lstStyle/>
          <a:p>
            <a:pPr marL="341947" indent="-341947">
              <a:lnSpc>
                <a:spcPct val="80000"/>
              </a:lnSpc>
              <a:spcBef>
                <a:spcPct val="20000"/>
              </a:spcBef>
            </a:pPr>
            <a:r>
              <a:rPr lang="en-US" sz="2000" dirty="0"/>
              <a:t>By clicking on the Icon, consumers will be able to link to:</a:t>
            </a:r>
          </a:p>
          <a:p>
            <a:pPr marL="797878" lvl="1" indent="-341947">
              <a:lnSpc>
                <a:spcPct val="80000"/>
              </a:lnSpc>
              <a:spcBef>
                <a:spcPct val="20000"/>
              </a:spcBef>
              <a:buFont typeface="Arial" pitchFamily="34" charset="0"/>
              <a:buChar char="•"/>
            </a:pPr>
            <a:r>
              <a:rPr lang="en-US" sz="2000" dirty="0"/>
              <a:t>a clear disclosure statement regarding the company’s OBA data collection and use practices.</a:t>
            </a:r>
          </a:p>
          <a:p>
            <a:pPr marL="797878" lvl="1" indent="-341947">
              <a:lnSpc>
                <a:spcPct val="80000"/>
              </a:lnSpc>
              <a:spcBef>
                <a:spcPct val="20000"/>
              </a:spcBef>
              <a:buFont typeface="Arial" pitchFamily="34" charset="0"/>
              <a:buChar char="•"/>
            </a:pPr>
            <a:r>
              <a:rPr lang="en-US" sz="2000" dirty="0"/>
              <a:t>an easy-to-use opt-out mechanism.</a:t>
            </a:r>
          </a:p>
        </p:txBody>
      </p:sp>
      <p:grpSp>
        <p:nvGrpSpPr>
          <p:cNvPr id="78854" name="Group 6"/>
          <p:cNvGrpSpPr>
            <a:grpSpLocks/>
          </p:cNvGrpSpPr>
          <p:nvPr/>
        </p:nvGrpSpPr>
        <p:grpSpPr bwMode="auto">
          <a:xfrm>
            <a:off x="381000" y="3810000"/>
            <a:ext cx="8001000" cy="914400"/>
            <a:chOff x="288" y="1660"/>
            <a:chExt cx="5184" cy="816"/>
          </a:xfrm>
        </p:grpSpPr>
        <p:sp>
          <p:nvSpPr>
            <p:cNvPr id="78855" name="Rectangle 7"/>
            <p:cNvSpPr>
              <a:spLocks noChangeArrowheads="1"/>
            </p:cNvSpPr>
            <p:nvPr/>
          </p:nvSpPr>
          <p:spPr bwMode="auto">
            <a:xfrm>
              <a:off x="288" y="1660"/>
              <a:ext cx="5184" cy="8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856" name="Picture 8" descr="Ad_Choices_Ma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821"/>
              <a:ext cx="1152" cy="228"/>
            </a:xfrm>
            <a:prstGeom prst="rect">
              <a:avLst/>
            </a:prstGeom>
            <a:noFill/>
            <a:extLst>
              <a:ext uri="{909E8E84-426E-40DD-AFC4-6F175D3DCCD1}">
                <a14:hiddenFill xmlns:a14="http://schemas.microsoft.com/office/drawing/2010/main">
                  <a:solidFill>
                    <a:srgbClr val="FFFFFF"/>
                  </a:solidFill>
                </a14:hiddenFill>
              </a:ext>
            </a:extLst>
          </p:spPr>
        </p:pic>
        <p:pic>
          <p:nvPicPr>
            <p:cNvPr id="78857" name="Picture 9" descr="Why_This_Ad_Mar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201"/>
              <a:ext cx="2016" cy="234"/>
            </a:xfrm>
            <a:prstGeom prst="rect">
              <a:avLst/>
            </a:prstGeom>
            <a:noFill/>
            <a:extLst>
              <a:ext uri="{909E8E84-426E-40DD-AFC4-6F175D3DCCD1}">
                <a14:hiddenFill xmlns:a14="http://schemas.microsoft.com/office/drawing/2010/main">
                  <a:solidFill>
                    <a:srgbClr val="FFFFFF"/>
                  </a:solidFill>
                </a14:hiddenFill>
              </a:ext>
            </a:extLst>
          </p:spPr>
        </p:pic>
        <p:pic>
          <p:nvPicPr>
            <p:cNvPr id="78858" name="Picture 10" descr="Interest_Based_28px26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824"/>
              <a:ext cx="1728" cy="21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661299" y="228600"/>
            <a:ext cx="6226245" cy="1315858"/>
          </a:xfrm>
          <a:prstGeom prst="rect">
            <a:avLst/>
          </a:prstGeom>
          <a:noFill/>
        </p:spPr>
        <p:txBody>
          <a:bodyPr wrap="none" lIns="91189" tIns="45593" rIns="91189" bIns="45593" rtlCol="0">
            <a:spAutoFit/>
          </a:bodyPr>
          <a:lstStyle/>
          <a:p>
            <a:pPr algn="r"/>
            <a:r>
              <a:rPr lang="en-US" sz="4000" dirty="0"/>
              <a:t>Online Interest-Based </a:t>
            </a:r>
          </a:p>
          <a:p>
            <a:pPr algn="r"/>
            <a:r>
              <a:rPr lang="en-US" sz="4000" dirty="0"/>
              <a:t>Accountability Program</a:t>
            </a:r>
          </a:p>
        </p:txBody>
      </p:sp>
    </p:spTree>
    <p:extLst>
      <p:ext uri="{BB962C8B-B14F-4D97-AF65-F5344CB8AC3E}">
        <p14:creationId xmlns:p14="http://schemas.microsoft.com/office/powerpoint/2010/main" val="1171240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2013</a:t>
            </a:r>
            <a:endParaRPr lang="en-US" dirty="0"/>
          </a:p>
        </p:txBody>
      </p:sp>
      <p:sp>
        <p:nvSpPr>
          <p:cNvPr id="3" name="Content Placeholder 2"/>
          <p:cNvSpPr>
            <a:spLocks noGrp="1"/>
          </p:cNvSpPr>
          <p:nvPr>
            <p:ph idx="1"/>
          </p:nvPr>
        </p:nvSpPr>
        <p:spPr/>
        <p:txBody>
          <a:bodyPr/>
          <a:lstStyle/>
          <a:p>
            <a:endParaRPr lang="en-US" dirty="0" smtClean="0"/>
          </a:p>
          <a:p>
            <a:r>
              <a:rPr lang="en-US" dirty="0" smtClean="0"/>
              <a:t>Expanded coverage to multi-site data collection</a:t>
            </a:r>
          </a:p>
          <a:p>
            <a:r>
              <a:rPr lang="en-US" dirty="0" smtClean="0"/>
              <a:t>Restrictions on use for eligibility for credit, insurance, employment</a:t>
            </a:r>
            <a:endParaRPr lang="en-US" dirty="0"/>
          </a:p>
        </p:txBody>
      </p:sp>
    </p:spTree>
    <p:extLst>
      <p:ext uri="{BB962C8B-B14F-4D97-AF65-F5344CB8AC3E}">
        <p14:creationId xmlns:p14="http://schemas.microsoft.com/office/powerpoint/2010/main" val="27632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2057400"/>
            <a:ext cx="8229600" cy="3733800"/>
          </a:xfrm>
        </p:spPr>
        <p:txBody>
          <a:bodyPr/>
          <a:lstStyle/>
          <a:p>
            <a:pPr algn="ctr">
              <a:buFontTx/>
              <a:buNone/>
            </a:pPr>
            <a:r>
              <a:rPr lang="en-US" sz="4800" dirty="0"/>
              <a:t>Thank you.</a:t>
            </a:r>
          </a:p>
          <a:p>
            <a:pPr algn="ctr">
              <a:buFontTx/>
              <a:buNone/>
            </a:pPr>
            <a:r>
              <a:rPr lang="en-US" sz="4000" dirty="0"/>
              <a:t>For more information, please visit us on the Web @</a:t>
            </a:r>
          </a:p>
          <a:p>
            <a:pPr algn="ctr">
              <a:buFontTx/>
              <a:buNone/>
            </a:pPr>
            <a:r>
              <a:rPr lang="en-US" sz="4000" dirty="0"/>
              <a:t>www.asrcreviews.org</a:t>
            </a:r>
          </a:p>
          <a:p>
            <a:pPr algn="ctr">
              <a:buFontTx/>
              <a:buNone/>
            </a:pPr>
            <a:r>
              <a:rPr lang="en-US" sz="4000" dirty="0"/>
              <a:t>www.bbb.org</a:t>
            </a:r>
          </a:p>
          <a:p>
            <a:pPr algn="ctr">
              <a:buFontTx/>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57200"/>
            <a:ext cx="3181794" cy="1190791"/>
          </a:xfrm>
          <a:prstGeom prst="rect">
            <a:avLst/>
          </a:prstGeom>
        </p:spPr>
      </p:pic>
    </p:spTree>
    <p:extLst>
      <p:ext uri="{BB962C8B-B14F-4D97-AF65-F5344CB8AC3E}">
        <p14:creationId xmlns:p14="http://schemas.microsoft.com/office/powerpoint/2010/main" val="43367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2" y="381000"/>
            <a:ext cx="7086600" cy="1143000"/>
          </a:xfrm>
        </p:spPr>
        <p:txBody>
          <a:bodyPr>
            <a:normAutofit fontScale="90000"/>
          </a:bodyPr>
          <a:lstStyle/>
          <a:p>
            <a:pPr algn="r"/>
            <a:r>
              <a:rPr lang="en-US" sz="4000" dirty="0" smtClean="0">
                <a:latin typeface="Verdana" pitchFamily="34" charset="0"/>
                <a:ea typeface="Verdana" pitchFamily="34" charset="0"/>
                <a:cs typeface="Verdana" pitchFamily="34" charset="0"/>
              </a:rPr>
              <a:t>U.S. National </a:t>
            </a:r>
            <a:r>
              <a:rPr lang="en-US" sz="4000" dirty="0">
                <a:latin typeface="Verdana" pitchFamily="34" charset="0"/>
                <a:ea typeface="Verdana" pitchFamily="34" charset="0"/>
                <a:cs typeface="Verdana" pitchFamily="34" charset="0"/>
              </a:rPr>
              <a:t>Advertising Programs</a:t>
            </a:r>
          </a:p>
        </p:txBody>
      </p:sp>
      <p:sp>
        <p:nvSpPr>
          <p:cNvPr id="13315" name="Rectangle 3"/>
          <p:cNvSpPr>
            <a:spLocks noGrp="1" noChangeArrowheads="1"/>
          </p:cNvSpPr>
          <p:nvPr>
            <p:ph type="body" idx="1"/>
          </p:nvPr>
        </p:nvSpPr>
        <p:spPr>
          <a:xfrm>
            <a:off x="495300" y="1752600"/>
            <a:ext cx="8191500" cy="4648200"/>
          </a:xfrm>
        </p:spPr>
        <p:txBody>
          <a:bodyPr/>
          <a:lstStyle/>
          <a:p>
            <a:pPr marL="0" indent="0">
              <a:lnSpc>
                <a:spcPct val="80000"/>
              </a:lnSpc>
            </a:pPr>
            <a:r>
              <a:rPr lang="en-US" sz="1600" b="1" dirty="0">
                <a:latin typeface="Verdana" pitchFamily="34" charset="0"/>
                <a:ea typeface="Verdana" pitchFamily="34" charset="0"/>
                <a:cs typeface="Verdana" pitchFamily="34" charset="0"/>
              </a:rPr>
              <a:t>NAD – 1971:</a:t>
            </a:r>
            <a:r>
              <a:rPr lang="en-US" sz="1600" dirty="0">
                <a:latin typeface="Verdana" pitchFamily="34" charset="0"/>
                <a:ea typeface="Verdana" pitchFamily="34" charset="0"/>
                <a:cs typeface="Verdana" pitchFamily="34" charset="0"/>
              </a:rPr>
              <a:t> Developed in response to consumers’ concerns about truth and accuracy in advertising.</a:t>
            </a:r>
          </a:p>
          <a:p>
            <a:pPr marL="0" indent="0">
              <a:lnSpc>
                <a:spcPct val="80000"/>
              </a:lnSpc>
            </a:pPr>
            <a:endParaRPr lang="en-US" sz="1600" dirty="0">
              <a:latin typeface="Verdana" pitchFamily="34" charset="0"/>
              <a:ea typeface="Verdana" pitchFamily="34" charset="0"/>
              <a:cs typeface="Verdana" pitchFamily="34" charset="0"/>
            </a:endParaRPr>
          </a:p>
          <a:p>
            <a:pPr marL="0" indent="0">
              <a:lnSpc>
                <a:spcPct val="80000"/>
              </a:lnSpc>
            </a:pPr>
            <a:r>
              <a:rPr lang="en-US" sz="1600" b="1" dirty="0">
                <a:latin typeface="Verdana" pitchFamily="34" charset="0"/>
                <a:ea typeface="Verdana" pitchFamily="34" charset="0"/>
                <a:cs typeface="Verdana" pitchFamily="34" charset="0"/>
              </a:rPr>
              <a:t>CARU – 1974:</a:t>
            </a:r>
            <a:r>
              <a:rPr lang="en-US" sz="1600" dirty="0">
                <a:latin typeface="Verdana" pitchFamily="34" charset="0"/>
                <a:ea typeface="Verdana" pitchFamily="34" charset="0"/>
                <a:cs typeface="Verdana" pitchFamily="34" charset="0"/>
              </a:rPr>
              <a:t> Chartered to assure that advertisers would take special care in addressing advertising messages to a vulnerable audience.</a:t>
            </a:r>
          </a:p>
          <a:p>
            <a:pPr marL="0" indent="0">
              <a:lnSpc>
                <a:spcPct val="80000"/>
              </a:lnSpc>
              <a:buNone/>
            </a:pPr>
            <a:endParaRPr lang="en-US" sz="1600" dirty="0">
              <a:latin typeface="Verdana" pitchFamily="34" charset="0"/>
              <a:ea typeface="Verdana" pitchFamily="34" charset="0"/>
              <a:cs typeface="Verdana" pitchFamily="34" charset="0"/>
            </a:endParaRPr>
          </a:p>
          <a:p>
            <a:pPr marL="0" indent="0">
              <a:lnSpc>
                <a:spcPct val="80000"/>
              </a:lnSpc>
            </a:pPr>
            <a:r>
              <a:rPr lang="en-US" sz="1600" b="1" dirty="0">
                <a:latin typeface="Verdana" pitchFamily="34" charset="0"/>
                <a:ea typeface="Verdana" pitchFamily="34" charset="0"/>
                <a:cs typeface="Verdana" pitchFamily="34" charset="0"/>
              </a:rPr>
              <a:t>ERSP – 2004:</a:t>
            </a:r>
            <a:r>
              <a:rPr lang="en-US" sz="1600" dirty="0">
                <a:latin typeface="Verdana" pitchFamily="34" charset="0"/>
                <a:ea typeface="Verdana" pitchFamily="34" charset="0"/>
                <a:cs typeface="Verdana" pitchFamily="34" charset="0"/>
              </a:rPr>
              <a:t> Developed at the request of ERA to help combat a negative perception of  direct-response marketing and monitor industry “outliers.”</a:t>
            </a:r>
          </a:p>
          <a:p>
            <a:pPr marL="0" indent="0">
              <a:lnSpc>
                <a:spcPct val="80000"/>
              </a:lnSpc>
            </a:pPr>
            <a:endParaRPr lang="en-US" sz="1600" dirty="0">
              <a:latin typeface="Verdana" pitchFamily="34" charset="0"/>
              <a:ea typeface="Verdana" pitchFamily="34" charset="0"/>
              <a:cs typeface="Verdana" pitchFamily="34" charset="0"/>
            </a:endParaRPr>
          </a:p>
          <a:p>
            <a:pPr marL="0" indent="0">
              <a:lnSpc>
                <a:spcPct val="80000"/>
              </a:lnSpc>
            </a:pPr>
            <a:r>
              <a:rPr lang="en-US" sz="1600" b="1" dirty="0">
                <a:latin typeface="Verdana" pitchFamily="34" charset="0"/>
                <a:ea typeface="Verdana" pitchFamily="34" charset="0"/>
                <a:cs typeface="Verdana" pitchFamily="34" charset="0"/>
              </a:rPr>
              <a:t>Initiative – 2006:</a:t>
            </a:r>
            <a:r>
              <a:rPr lang="en-US" sz="1600" dirty="0">
                <a:latin typeface="Verdana" pitchFamily="34" charset="0"/>
                <a:ea typeface="Verdana" pitchFamily="34" charset="0"/>
                <a:cs typeface="Verdana" pitchFamily="34" charset="0"/>
              </a:rPr>
              <a:t> Formed to address broad public concern over advertising and childhood obesity.</a:t>
            </a:r>
          </a:p>
          <a:p>
            <a:pPr marL="0" indent="0">
              <a:lnSpc>
                <a:spcPct val="80000"/>
              </a:lnSpc>
            </a:pPr>
            <a:endParaRPr lang="en-US" sz="1600" dirty="0">
              <a:latin typeface="Verdana" pitchFamily="34" charset="0"/>
              <a:ea typeface="Verdana" pitchFamily="34" charset="0"/>
              <a:cs typeface="Verdana" pitchFamily="34" charset="0"/>
            </a:endParaRPr>
          </a:p>
          <a:p>
            <a:pPr marL="0" indent="0">
              <a:lnSpc>
                <a:spcPct val="80000"/>
              </a:lnSpc>
            </a:pPr>
            <a:r>
              <a:rPr lang="en-US" sz="1600" b="1" dirty="0">
                <a:latin typeface="Verdana" pitchFamily="34" charset="0"/>
                <a:ea typeface="Verdana" pitchFamily="34" charset="0"/>
                <a:cs typeface="Verdana" pitchFamily="34" charset="0"/>
              </a:rPr>
              <a:t>NAD/CRN – 2007:</a:t>
            </a:r>
            <a:r>
              <a:rPr lang="en-US" sz="1600" dirty="0">
                <a:latin typeface="Verdana" pitchFamily="34" charset="0"/>
                <a:ea typeface="Verdana" pitchFamily="34" charset="0"/>
                <a:cs typeface="Verdana" pitchFamily="34" charset="0"/>
              </a:rPr>
              <a:t> Created in cooperation with the Council for Responsible Nutrition to expand NAD’s review of dietary-supplement advertising and rein in outrageous claims. </a:t>
            </a:r>
          </a:p>
          <a:p>
            <a:pPr marL="0" indent="0">
              <a:lnSpc>
                <a:spcPct val="80000"/>
              </a:lnSpc>
            </a:pPr>
            <a:endParaRPr lang="en-US" sz="1600" dirty="0">
              <a:latin typeface="Verdana" pitchFamily="34" charset="0"/>
              <a:ea typeface="Verdana" pitchFamily="34" charset="0"/>
              <a:cs typeface="Verdana" pitchFamily="34" charset="0"/>
            </a:endParaRPr>
          </a:p>
          <a:p>
            <a:pPr marL="0" indent="0">
              <a:lnSpc>
                <a:spcPct val="80000"/>
              </a:lnSpc>
            </a:pPr>
            <a:r>
              <a:rPr lang="en-US" sz="1600" b="1" dirty="0">
                <a:latin typeface="Verdana" pitchFamily="34" charset="0"/>
                <a:ea typeface="Verdana" pitchFamily="34" charset="0"/>
                <a:cs typeface="Verdana" pitchFamily="34" charset="0"/>
              </a:rPr>
              <a:t>Online Interest-Based Advertising Accountability Program –</a:t>
            </a:r>
          </a:p>
          <a:p>
            <a:pPr marL="0" indent="0">
              <a:lnSpc>
                <a:spcPct val="80000"/>
              </a:lnSpc>
              <a:buNone/>
            </a:pPr>
            <a:r>
              <a:rPr lang="en-US" sz="1600" b="1" dirty="0">
                <a:latin typeface="Verdana" pitchFamily="34" charset="0"/>
                <a:ea typeface="Verdana" pitchFamily="34" charset="0"/>
                <a:cs typeface="Verdana" pitchFamily="34" charset="0"/>
              </a:rPr>
              <a:t> 2011</a:t>
            </a:r>
            <a:r>
              <a:rPr lang="en-US" sz="1600" dirty="0">
                <a:latin typeface="Verdana" pitchFamily="34" charset="0"/>
                <a:ea typeface="Verdana" pitchFamily="34" charset="0"/>
                <a:cs typeface="Verdana" pitchFamily="34" charset="0"/>
              </a:rPr>
              <a:t>: Developed in cooperation with the Digital Advertising Alliance to ensure industry compliance with the Self-Regulatory Principles for Online Behavioral Advertising (Principles).</a:t>
            </a:r>
          </a:p>
          <a:p>
            <a:pPr marL="0" indent="0">
              <a:lnSpc>
                <a:spcPct val="80000"/>
              </a:lnSpc>
            </a:pPr>
            <a:endParaRPr lang="en-US" sz="1600" dirty="0">
              <a:latin typeface="Verdana" pitchFamily="34" charset="0"/>
              <a:ea typeface="Verdana" pitchFamily="34" charset="0"/>
              <a:cs typeface="Verdana" pitchFamily="34" charset="0"/>
            </a:endParaRPr>
          </a:p>
          <a:p>
            <a:pPr marL="0" indent="0">
              <a:lnSpc>
                <a:spcPct val="80000"/>
              </a:lnSpc>
              <a:buNone/>
            </a:pP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1092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Autofit/>
          </a:bodyPr>
          <a:lstStyle/>
          <a:p>
            <a:r>
              <a:rPr lang="en-US" sz="4000" dirty="0" smtClean="0">
                <a:ea typeface="Verdana" pitchFamily="34" charset="0"/>
                <a:cs typeface="Verdana" pitchFamily="34" charset="0"/>
              </a:rPr>
              <a:t>Four  Characteristics of Effective </a:t>
            </a:r>
            <a:br>
              <a:rPr lang="en-US" sz="4000" dirty="0" smtClean="0">
                <a:ea typeface="Verdana" pitchFamily="34" charset="0"/>
                <a:cs typeface="Verdana" pitchFamily="34" charset="0"/>
              </a:rPr>
            </a:br>
            <a:r>
              <a:rPr lang="en-US" sz="4000" dirty="0" smtClean="0">
                <a:ea typeface="Verdana" pitchFamily="34" charset="0"/>
                <a:cs typeface="Verdana" pitchFamily="34" charset="0"/>
              </a:rPr>
              <a:t>Self-Regulation  </a:t>
            </a:r>
            <a:endParaRPr lang="en-US" sz="4000" dirty="0">
              <a:ea typeface="Verdana" pitchFamily="34" charset="0"/>
              <a:cs typeface="Verdana" pitchFamily="34" charset="0"/>
            </a:endParaRPr>
          </a:p>
        </p:txBody>
      </p:sp>
      <p:sp>
        <p:nvSpPr>
          <p:cNvPr id="53251" name="Rectangle 3"/>
          <p:cNvSpPr>
            <a:spLocks noGrp="1" noChangeArrowheads="1"/>
          </p:cNvSpPr>
          <p:nvPr>
            <p:ph type="body" idx="1"/>
          </p:nvPr>
        </p:nvSpPr>
        <p:spPr>
          <a:xfrm>
            <a:off x="457200" y="1600200"/>
            <a:ext cx="8153400" cy="4343400"/>
          </a:xfrm>
        </p:spPr>
        <p:txBody>
          <a:bodyPr>
            <a:normAutofit fontScale="92500" lnSpcReduction="10000"/>
          </a:bodyPr>
          <a:lstStyle/>
          <a:p>
            <a:pPr>
              <a:lnSpc>
                <a:spcPct val="80000"/>
              </a:lnSpc>
              <a:buClr>
                <a:schemeClr val="tx1"/>
              </a:buClr>
            </a:pPr>
            <a:endParaRPr lang="en-US" sz="2800" b="1" dirty="0" smtClean="0">
              <a:latin typeface="+mj-lt"/>
              <a:ea typeface="Verdana" pitchFamily="34" charset="0"/>
              <a:cs typeface="Verdana" pitchFamily="34" charset="0"/>
            </a:endParaRPr>
          </a:p>
          <a:p>
            <a:pPr>
              <a:lnSpc>
                <a:spcPct val="80000"/>
              </a:lnSpc>
              <a:buClr>
                <a:schemeClr val="tx1"/>
              </a:buClr>
            </a:pPr>
            <a:r>
              <a:rPr lang="en-US" sz="2800" b="1" dirty="0" smtClean="0">
                <a:latin typeface="+mj-lt"/>
                <a:ea typeface="Verdana" pitchFamily="34" charset="0"/>
                <a:cs typeface="Verdana" pitchFamily="34" charset="0"/>
              </a:rPr>
              <a:t>Meaningful Standards</a:t>
            </a:r>
          </a:p>
          <a:p>
            <a:pPr>
              <a:lnSpc>
                <a:spcPct val="80000"/>
              </a:lnSpc>
              <a:buClr>
                <a:schemeClr val="tx1"/>
              </a:buClr>
            </a:pPr>
            <a:endParaRPr lang="en-US" sz="2800" b="1" dirty="0">
              <a:latin typeface="+mj-lt"/>
              <a:ea typeface="Verdana" pitchFamily="34" charset="0"/>
              <a:cs typeface="Verdana" pitchFamily="34" charset="0"/>
            </a:endParaRPr>
          </a:p>
          <a:p>
            <a:pPr>
              <a:lnSpc>
                <a:spcPct val="80000"/>
              </a:lnSpc>
              <a:buClr>
                <a:schemeClr val="tx1"/>
              </a:buClr>
            </a:pPr>
            <a:r>
              <a:rPr lang="en-US" sz="2800" b="1" dirty="0" smtClean="0">
                <a:latin typeface="+mj-lt"/>
                <a:ea typeface="Verdana" pitchFamily="34" charset="0"/>
                <a:cs typeface="Verdana" pitchFamily="34" charset="0"/>
              </a:rPr>
              <a:t>Independent</a:t>
            </a:r>
            <a:r>
              <a:rPr lang="en-US" sz="2800" b="1" dirty="0">
                <a:latin typeface="+mj-lt"/>
                <a:ea typeface="Verdana" pitchFamily="34" charset="0"/>
                <a:cs typeface="Verdana" pitchFamily="34" charset="0"/>
              </a:rPr>
              <a:t>:</a:t>
            </a:r>
            <a:r>
              <a:rPr lang="en-US" sz="2800" dirty="0">
                <a:latin typeface="+mj-lt"/>
                <a:ea typeface="Verdana" pitchFamily="34" charset="0"/>
                <a:cs typeface="Verdana" pitchFamily="34" charset="0"/>
              </a:rPr>
              <a:t> Administered by a  respected third party – Council of Better Business Bureaus.</a:t>
            </a:r>
          </a:p>
          <a:p>
            <a:pPr>
              <a:lnSpc>
                <a:spcPct val="80000"/>
              </a:lnSpc>
              <a:buClr>
                <a:schemeClr val="tx1"/>
              </a:buClr>
            </a:pPr>
            <a:endParaRPr lang="en-US" sz="2800" dirty="0">
              <a:latin typeface="+mj-lt"/>
              <a:ea typeface="Verdana" pitchFamily="34" charset="0"/>
              <a:cs typeface="Verdana" pitchFamily="34" charset="0"/>
            </a:endParaRPr>
          </a:p>
          <a:p>
            <a:pPr>
              <a:lnSpc>
                <a:spcPct val="80000"/>
              </a:lnSpc>
              <a:buClr>
                <a:schemeClr val="tx1"/>
              </a:buClr>
            </a:pPr>
            <a:r>
              <a:rPr lang="en-US" sz="2800" b="1" dirty="0">
                <a:latin typeface="+mj-lt"/>
                <a:ea typeface="Verdana" pitchFamily="34" charset="0"/>
                <a:cs typeface="Verdana" pitchFamily="34" charset="0"/>
              </a:rPr>
              <a:t>Transparent:</a:t>
            </a:r>
            <a:r>
              <a:rPr lang="en-US" sz="2800" dirty="0">
                <a:latin typeface="+mj-lt"/>
                <a:ea typeface="Verdana" pitchFamily="34" charset="0"/>
                <a:cs typeface="Verdana" pitchFamily="34" charset="0"/>
              </a:rPr>
              <a:t> The outcome of every case is publicly reported.</a:t>
            </a:r>
          </a:p>
          <a:p>
            <a:pPr>
              <a:lnSpc>
                <a:spcPct val="80000"/>
              </a:lnSpc>
              <a:buClr>
                <a:schemeClr val="tx1"/>
              </a:buClr>
            </a:pPr>
            <a:endParaRPr lang="en-US" sz="2800" b="1" dirty="0">
              <a:latin typeface="+mj-lt"/>
              <a:ea typeface="Verdana" pitchFamily="34" charset="0"/>
              <a:cs typeface="Verdana" pitchFamily="34" charset="0"/>
            </a:endParaRPr>
          </a:p>
          <a:p>
            <a:pPr>
              <a:lnSpc>
                <a:spcPct val="80000"/>
              </a:lnSpc>
              <a:buClr>
                <a:schemeClr val="tx1"/>
              </a:buClr>
            </a:pPr>
            <a:r>
              <a:rPr lang="en-US" sz="2800" b="1" dirty="0">
                <a:latin typeface="+mj-lt"/>
                <a:ea typeface="Verdana" pitchFamily="34" charset="0"/>
                <a:cs typeface="Verdana" pitchFamily="34" charset="0"/>
              </a:rPr>
              <a:t>Accountable:</a:t>
            </a:r>
            <a:r>
              <a:rPr lang="en-US" sz="2800" dirty="0">
                <a:latin typeface="+mj-lt"/>
                <a:ea typeface="Verdana" pitchFamily="34" charset="0"/>
                <a:cs typeface="Verdana" pitchFamily="34" charset="0"/>
              </a:rPr>
              <a:t> Companies that refuse to comply are publicly identified and referred to the appropriate government agency.</a:t>
            </a:r>
          </a:p>
          <a:p>
            <a:pPr>
              <a:lnSpc>
                <a:spcPct val="80000"/>
              </a:lnSpc>
              <a:buClr>
                <a:schemeClr val="tx1"/>
              </a:buClr>
            </a:pPr>
            <a:endParaRPr lang="en-US" sz="2800" dirty="0">
              <a:latin typeface="+mj-lt"/>
            </a:endParaRPr>
          </a:p>
          <a:p>
            <a:pPr>
              <a:lnSpc>
                <a:spcPct val="80000"/>
              </a:lnSpc>
              <a:buClr>
                <a:schemeClr val="tx1"/>
              </a:buClr>
            </a:pPr>
            <a:endParaRPr lang="en-US" sz="2000" dirty="0"/>
          </a:p>
          <a:p>
            <a:pPr>
              <a:lnSpc>
                <a:spcPct val="80000"/>
              </a:lnSpc>
              <a:buClr>
                <a:schemeClr val="tx1"/>
              </a:buClr>
              <a:buFontTx/>
              <a:buNone/>
            </a:pPr>
            <a:endParaRPr lang="en-US" sz="2000" dirty="0"/>
          </a:p>
          <a:p>
            <a:pPr>
              <a:lnSpc>
                <a:spcPct val="80000"/>
              </a:lnSpc>
            </a:pPr>
            <a:endParaRPr lang="en-US" sz="2000" dirty="0"/>
          </a:p>
        </p:txBody>
      </p:sp>
      <p:sp>
        <p:nvSpPr>
          <p:cNvPr id="53253" name="Text Box 5"/>
          <p:cNvSpPr txBox="1">
            <a:spLocks noChangeArrowheads="1"/>
          </p:cNvSpPr>
          <p:nvPr/>
        </p:nvSpPr>
        <p:spPr bwMode="auto">
          <a:xfrm>
            <a:off x="5241925" y="2855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endParaRPr lang="en-US" dirty="0">
              <a:solidFill>
                <a:prstClr val="black"/>
              </a:solidFill>
            </a:endParaRPr>
          </a:p>
        </p:txBody>
      </p:sp>
      <p:sp>
        <p:nvSpPr>
          <p:cNvPr id="2" name="Slide Number Placeholder 1"/>
          <p:cNvSpPr>
            <a:spLocks noGrp="1"/>
          </p:cNvSpPr>
          <p:nvPr>
            <p:ph type="sldNum" sz="quarter" idx="12"/>
          </p:nvPr>
        </p:nvSpPr>
        <p:spPr/>
        <p:txBody>
          <a:bodyPr/>
          <a:lstStyle/>
          <a:p>
            <a:fld id="{C8D697EC-4EFD-49A4-A9B2-763DDE7625D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21867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229600" cy="1143000"/>
          </a:xfrm>
        </p:spPr>
        <p:txBody>
          <a:bodyPr>
            <a:noAutofit/>
          </a:bodyPr>
          <a:lstStyle/>
          <a:p>
            <a:r>
              <a:rPr lang="en-US" sz="4000" dirty="0" smtClean="0">
                <a:ea typeface="Verdana" pitchFamily="34" charset="0"/>
                <a:cs typeface="Verdana" pitchFamily="34" charset="0"/>
              </a:rPr>
              <a:t/>
            </a:r>
            <a:br>
              <a:rPr lang="en-US" sz="4000" dirty="0" smtClean="0">
                <a:ea typeface="Verdana" pitchFamily="34" charset="0"/>
                <a:cs typeface="Verdana" pitchFamily="34" charset="0"/>
              </a:rPr>
            </a:br>
            <a:r>
              <a:rPr lang="en-US" sz="4000" dirty="0" smtClean="0">
                <a:ea typeface="Verdana" pitchFamily="34" charset="0"/>
                <a:cs typeface="Verdana" pitchFamily="34" charset="0"/>
              </a:rPr>
              <a:t>INDEPENDENT: Administered by the Council of Better Business Bureaus</a:t>
            </a:r>
            <a:endParaRPr lang="en-US" sz="4000" dirty="0">
              <a:ea typeface="Verdana" pitchFamily="34" charset="0"/>
              <a:cs typeface="Verdana" pitchFamily="34" charset="0"/>
            </a:endParaRPr>
          </a:p>
        </p:txBody>
      </p:sp>
      <p:sp>
        <p:nvSpPr>
          <p:cNvPr id="3" name="Content Placeholder 2"/>
          <p:cNvSpPr>
            <a:spLocks noGrp="1"/>
          </p:cNvSpPr>
          <p:nvPr>
            <p:ph idx="1"/>
          </p:nvPr>
        </p:nvSpPr>
        <p:spPr/>
        <p:txBody>
          <a:bodyPr/>
          <a:lstStyle/>
          <a:p>
            <a:endParaRPr lang="en-US" sz="2800" dirty="0" smtClean="0"/>
          </a:p>
          <a:p>
            <a:r>
              <a:rPr lang="en-US" sz="2800" dirty="0" smtClean="0"/>
              <a:t>100 year –old organization to advance trust in marketplace</a:t>
            </a:r>
          </a:p>
          <a:p>
            <a:r>
              <a:rPr lang="en-US" sz="2800" dirty="0" smtClean="0"/>
              <a:t>114 Bureaus nationwide in U.S. &amp; Canada</a:t>
            </a:r>
          </a:p>
          <a:p>
            <a:r>
              <a:rPr lang="en-US" sz="2800" dirty="0" smtClean="0"/>
              <a:t>Complaint Resolution </a:t>
            </a:r>
            <a:r>
              <a:rPr lang="en-US" sz="2800" dirty="0"/>
              <a:t>-</a:t>
            </a:r>
            <a:r>
              <a:rPr lang="en-US" sz="2800" dirty="0" smtClean="0"/>
              <a:t>1 million consumer complaints</a:t>
            </a:r>
          </a:p>
          <a:p>
            <a:r>
              <a:rPr lang="en-US" sz="2800" dirty="0" smtClean="0"/>
              <a:t>Business </a:t>
            </a:r>
            <a:r>
              <a:rPr lang="en-US" sz="2800" dirty="0"/>
              <a:t>Ratings </a:t>
            </a:r>
            <a:endParaRPr lang="en-US" sz="2800" dirty="0" smtClean="0"/>
          </a:p>
          <a:p>
            <a:r>
              <a:rPr lang="en-US" sz="2800" dirty="0"/>
              <a:t>No Government funding </a:t>
            </a:r>
          </a:p>
          <a:p>
            <a:endParaRPr lang="en-US" sz="2800" dirty="0"/>
          </a:p>
          <a:p>
            <a:endParaRPr lang="en-US" dirty="0"/>
          </a:p>
        </p:txBody>
      </p:sp>
      <p:sp>
        <p:nvSpPr>
          <p:cNvPr id="4" name="Slide Number Placeholder 3"/>
          <p:cNvSpPr>
            <a:spLocks noGrp="1"/>
          </p:cNvSpPr>
          <p:nvPr>
            <p:ph type="sldNum" sz="quarter" idx="12"/>
          </p:nvPr>
        </p:nvSpPr>
        <p:spPr/>
        <p:txBody>
          <a:bodyPr/>
          <a:lstStyle/>
          <a:p>
            <a:fld id="{C8D697EC-4EFD-49A4-A9B2-763DDE7625D0}" type="slidenum">
              <a:rPr lang="en-US" smtClean="0">
                <a:solidFill>
                  <a:prstClr val="black">
                    <a:tint val="75000"/>
                  </a:prstClr>
                </a:solidFill>
              </a:rPr>
              <a:pPr/>
              <a:t>4</a:t>
            </a:fld>
            <a:endParaRPr lang="en-US" dirty="0">
              <a:solidFill>
                <a:prstClr val="black">
                  <a:tint val="75000"/>
                </a:prst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343400"/>
            <a:ext cx="2011680" cy="13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32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a:latin typeface="Verdana" pitchFamily="34" charset="0"/>
                <a:ea typeface="Verdana" pitchFamily="34" charset="0"/>
                <a:cs typeface="Verdana" pitchFamily="34" charset="0"/>
              </a:rPr>
              <a:t>BBB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315200" cy="354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257800"/>
            <a:ext cx="2057400" cy="1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55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600" dirty="0" smtClean="0">
                <a:latin typeface="Verdana" pitchFamily="34" charset="0"/>
                <a:ea typeface="Verdana" pitchFamily="34" charset="0"/>
                <a:cs typeface="Verdana" pitchFamily="34" charset="0"/>
              </a:rPr>
              <a:t>BBB Business Reviews</a:t>
            </a:r>
            <a:endParaRPr lang="en-US" sz="3600" dirty="0">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33" y="1981200"/>
            <a:ext cx="3921981" cy="33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733" y="1828800"/>
            <a:ext cx="4142467" cy="33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257800"/>
            <a:ext cx="2057400" cy="139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3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062661" cy="4691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p:txBody>
          <a:bodyPr>
            <a:normAutofit/>
          </a:bodyPr>
          <a:lstStyle/>
          <a:p>
            <a:r>
              <a:rPr lang="en-US" sz="4000" dirty="0" smtClean="0">
                <a:ea typeface="Verdana" pitchFamily="34" charset="0"/>
                <a:cs typeface="Verdana" pitchFamily="34" charset="0"/>
              </a:rPr>
              <a:t>TRANSPARENT: Public </a:t>
            </a:r>
            <a:r>
              <a:rPr lang="en-US" sz="4000" dirty="0">
                <a:ea typeface="Verdana" pitchFamily="34" charset="0"/>
                <a:cs typeface="Verdana" pitchFamily="34" charset="0"/>
              </a:rPr>
              <a:t>Decisions</a:t>
            </a:r>
          </a:p>
        </p:txBody>
      </p:sp>
      <p:sp>
        <p:nvSpPr>
          <p:cNvPr id="41989" name="Text Box 5"/>
          <p:cNvSpPr txBox="1">
            <a:spLocks noChangeArrowheads="1"/>
          </p:cNvSpPr>
          <p:nvPr/>
        </p:nvSpPr>
        <p:spPr bwMode="auto">
          <a:xfrm>
            <a:off x="6705600" y="2209800"/>
            <a:ext cx="2362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r>
              <a:rPr lang="en-US" sz="2000" dirty="0">
                <a:solidFill>
                  <a:prstClr val="black"/>
                </a:solidFill>
              </a:rPr>
              <a:t>The </a:t>
            </a:r>
            <a:r>
              <a:rPr lang="en-US" sz="2000" dirty="0" smtClean="0">
                <a:solidFill>
                  <a:prstClr val="black"/>
                </a:solidFill>
              </a:rPr>
              <a:t>U.S. Advertising Self-Regulation process </a:t>
            </a:r>
            <a:r>
              <a:rPr lang="en-US" sz="2000" dirty="0">
                <a:solidFill>
                  <a:prstClr val="black"/>
                </a:solidFill>
              </a:rPr>
              <a:t>is </a:t>
            </a:r>
          </a:p>
          <a:p>
            <a:pPr defTabSz="914400"/>
            <a:r>
              <a:rPr lang="en-US" sz="2000" dirty="0">
                <a:solidFill>
                  <a:prstClr val="black"/>
                </a:solidFill>
              </a:rPr>
              <a:t>transparent. All decisions are reported in a press release and </a:t>
            </a:r>
            <a:r>
              <a:rPr lang="en-US" sz="2000" dirty="0" smtClean="0">
                <a:solidFill>
                  <a:prstClr val="black"/>
                </a:solidFill>
              </a:rPr>
              <a:t>published at our website. </a:t>
            </a:r>
            <a:endParaRPr lang="en-US" sz="2000" dirty="0">
              <a:solidFill>
                <a:prstClr val="black"/>
              </a:solidFill>
            </a:endParaRPr>
          </a:p>
          <a:p>
            <a:pPr defTabSz="914400"/>
            <a:endParaRPr lang="en-US" dirty="0">
              <a:solidFill>
                <a:prstClr val="black"/>
              </a:solidFill>
            </a:endParaRPr>
          </a:p>
          <a:p>
            <a:pPr defTabSz="914400"/>
            <a:endParaRPr lang="en-US" dirty="0">
              <a:solidFill>
                <a:prstClr val="black"/>
              </a:solidFill>
            </a:endParaRPr>
          </a:p>
        </p:txBody>
      </p:sp>
      <p:sp>
        <p:nvSpPr>
          <p:cNvPr id="2" name="Slide Number Placeholder 1"/>
          <p:cNvSpPr>
            <a:spLocks noGrp="1"/>
          </p:cNvSpPr>
          <p:nvPr>
            <p:ph type="sldNum" sz="quarter" idx="12"/>
          </p:nvPr>
        </p:nvSpPr>
        <p:spPr/>
        <p:txBody>
          <a:bodyPr/>
          <a:lstStyle/>
          <a:p>
            <a:fld id="{C8D697EC-4EFD-49A4-A9B2-763DDE7625D0}"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25470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 y="304800"/>
            <a:ext cx="8839200" cy="1143000"/>
          </a:xfrm>
        </p:spPr>
        <p:txBody>
          <a:bodyPr>
            <a:normAutofit fontScale="90000"/>
          </a:bodyPr>
          <a:lstStyle/>
          <a:p>
            <a:r>
              <a:rPr lang="en-US" sz="3400" dirty="0" smtClean="0"/>
              <a:t/>
            </a:r>
            <a:br>
              <a:rPr lang="en-US" sz="3400" dirty="0" smtClean="0"/>
            </a:br>
            <a:r>
              <a:rPr lang="en-US" sz="3400" dirty="0" smtClean="0"/>
              <a:t>ACCOUNTABLE: Non-Compliance? </a:t>
            </a:r>
            <a:br>
              <a:rPr lang="en-US" sz="3400" dirty="0" smtClean="0"/>
            </a:br>
            <a:r>
              <a:rPr lang="en-US" sz="3400" dirty="0" smtClean="0"/>
              <a:t>Non-Participation?</a:t>
            </a:r>
            <a:r>
              <a:rPr lang="en-US" sz="3600" dirty="0"/>
              <a:t/>
            </a:r>
            <a:br>
              <a:rPr lang="en-US" sz="3600" dirty="0"/>
            </a:br>
            <a:r>
              <a:rPr lang="en-US" sz="2000" dirty="0" smtClean="0"/>
              <a:t>FTC Requires Oreck to Stop Making ‘False,’ ‘Unproven’ Claims </a:t>
            </a:r>
            <a:br>
              <a:rPr lang="en-US" sz="2000" dirty="0" smtClean="0"/>
            </a:br>
            <a:endParaRPr lang="en-US" sz="2000" dirty="0"/>
          </a:p>
        </p:txBody>
      </p:sp>
      <p:sp>
        <p:nvSpPr>
          <p:cNvPr id="44038" name="Text Box 6"/>
          <p:cNvSpPr txBox="1">
            <a:spLocks noChangeArrowheads="1"/>
          </p:cNvSpPr>
          <p:nvPr/>
        </p:nvSpPr>
        <p:spPr bwMode="auto">
          <a:xfrm>
            <a:off x="228600" y="2057400"/>
            <a:ext cx="2743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r>
              <a:rPr lang="en-US" sz="2400" dirty="0" smtClean="0">
                <a:solidFill>
                  <a:prstClr val="black"/>
                </a:solidFill>
              </a:rPr>
              <a:t>“The FTC acknowledges the National Advertising Division of the Council of Better Business Bureaus for its referral in this case.”</a:t>
            </a:r>
            <a:endParaRPr lang="en-US" sz="2400" dirty="0">
              <a:solidFill>
                <a:prstClr val="black"/>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43941" y="1981200"/>
            <a:ext cx="5352661" cy="4124325"/>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8D697EC-4EFD-49A4-A9B2-763DDE7625D0}"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29011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04800"/>
            <a:ext cx="8229600" cy="1143000"/>
          </a:xfrm>
        </p:spPr>
        <p:txBody>
          <a:bodyPr/>
          <a:lstStyle/>
          <a:p>
            <a:pPr algn="r"/>
            <a:r>
              <a:rPr lang="en-US" sz="2000" dirty="0"/>
              <a:t>Maker of Oregano Supplement Agrees</a:t>
            </a:r>
            <a:br>
              <a:rPr lang="en-US" sz="2000" dirty="0"/>
            </a:br>
            <a:r>
              <a:rPr lang="en-US" sz="2000" dirty="0"/>
              <a:t> to Pay $2.5 Million</a:t>
            </a:r>
            <a:br>
              <a:rPr lang="en-US" sz="2000" dirty="0"/>
            </a:br>
            <a:r>
              <a:rPr lang="en-US" sz="2000" dirty="0"/>
              <a:t>to Settle FTC Charges</a:t>
            </a:r>
          </a:p>
        </p:txBody>
      </p:sp>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l="10313" t="14311" r="32817" b="19514"/>
          <a:stretch>
            <a:fillRect/>
          </a:stretch>
        </p:blipFill>
        <p:spPr bwMode="auto">
          <a:xfrm>
            <a:off x="3200433" y="1600206"/>
            <a:ext cx="5546725"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6"/>
          <p:cNvSpPr txBox="1">
            <a:spLocks noChangeArrowheads="1"/>
          </p:cNvSpPr>
          <p:nvPr/>
        </p:nvSpPr>
        <p:spPr bwMode="auto">
          <a:xfrm>
            <a:off x="228600" y="2057400"/>
            <a:ext cx="2590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36" tIns="45565" rIns="91136" bIns="45565">
            <a:spAutoFit/>
          </a:bodyPr>
          <a:lstStyle/>
          <a:p>
            <a:r>
              <a:rPr lang="en-US" sz="2000">
                <a:latin typeface="Courier New" pitchFamily="49" charset="0"/>
              </a:rPr>
              <a:t>“The FTC would</a:t>
            </a:r>
          </a:p>
          <a:p>
            <a:r>
              <a:rPr lang="en-US" sz="2000">
                <a:latin typeface="Courier New" pitchFamily="49" charset="0"/>
              </a:rPr>
              <a:t>Like to acknowledge</a:t>
            </a:r>
          </a:p>
          <a:p>
            <a:r>
              <a:rPr lang="en-US" sz="2000">
                <a:latin typeface="Courier New" pitchFamily="49" charset="0"/>
              </a:rPr>
              <a:t>The National Advertising Division</a:t>
            </a:r>
          </a:p>
          <a:p>
            <a:r>
              <a:rPr lang="en-US" sz="2000">
                <a:latin typeface="Courier New" pitchFamily="49" charset="0"/>
              </a:rPr>
              <a:t>Of the Council of Better Business Bureaus for their referral related to this case.”</a:t>
            </a:r>
          </a:p>
        </p:txBody>
      </p:sp>
    </p:spTree>
    <p:extLst>
      <p:ext uri="{BB962C8B-B14F-4D97-AF65-F5344CB8AC3E}">
        <p14:creationId xmlns:p14="http://schemas.microsoft.com/office/powerpoint/2010/main" val="196866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BB_Interior_Blue">
  <a:themeElements>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B_Interior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B_Interior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B_Interior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B_Interior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B_Interior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B_Interior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B_Interior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B_Interior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B_Interior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B_Interior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B_Interior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B_Interior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B_Interior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684</Words>
  <Application>Microsoft Office PowerPoint</Application>
  <PresentationFormat>On-screen Show (4:3)</PresentationFormat>
  <Paragraphs>96</Paragraphs>
  <Slides>15</Slides>
  <Notes>5</Notes>
  <HiddenSlides>0</HiddenSlides>
  <MMClips>0</MMClips>
  <ScaleCrop>false</ScaleCrop>
  <HeadingPairs>
    <vt:vector size="4" baseType="variant">
      <vt:variant>
        <vt:lpstr>Theme</vt:lpstr>
      </vt:variant>
      <vt:variant>
        <vt:i4>8</vt:i4>
      </vt:variant>
      <vt:variant>
        <vt:lpstr>Slide Titles</vt:lpstr>
      </vt:variant>
      <vt:variant>
        <vt:i4>15</vt:i4>
      </vt:variant>
    </vt:vector>
  </HeadingPairs>
  <TitlesOfParts>
    <vt:vector size="23" baseType="lpstr">
      <vt:lpstr>BBB_Interior_Blue</vt:lpstr>
      <vt:lpstr>1_BBB_Interior_Blue</vt:lpstr>
      <vt:lpstr>Office Theme</vt:lpstr>
      <vt:lpstr>1_Office Theme</vt:lpstr>
      <vt:lpstr>3_Office Theme</vt:lpstr>
      <vt:lpstr>4_Office Theme</vt:lpstr>
      <vt:lpstr>2_Office Theme</vt:lpstr>
      <vt:lpstr>5_Office Theme</vt:lpstr>
      <vt:lpstr> Advertising Industry Self-Regulation </vt:lpstr>
      <vt:lpstr>U.S. National Advertising Programs</vt:lpstr>
      <vt:lpstr>Four  Characteristics of Effective  Self-Regulation  </vt:lpstr>
      <vt:lpstr> INDEPENDENT: Administered by the Council of Better Business Bureaus</vt:lpstr>
      <vt:lpstr>BBB System</vt:lpstr>
      <vt:lpstr>BBB Business Reviews</vt:lpstr>
      <vt:lpstr>TRANSPARENT: Public Decisions</vt:lpstr>
      <vt:lpstr> ACCOUNTABLE: Non-Compliance?  Non-Participation? FTC Requires Oreck to Stop Making ‘False,’ ‘Unproven’ Claims  </vt:lpstr>
      <vt:lpstr>Maker of Oregano Supplement Agrees  to Pay $2.5 Million to Settle FTC Charges</vt:lpstr>
      <vt:lpstr>CARU</vt:lpstr>
      <vt:lpstr>CARU and COPPA</vt:lpstr>
      <vt:lpstr>PowerPoint Presentation</vt:lpstr>
      <vt:lpstr>PowerPoint Presentation</vt:lpstr>
      <vt:lpstr>New for 2013</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Industry Self-Regulation</dc:title>
  <dc:creator>Bean, Linda</dc:creator>
  <cp:lastModifiedBy>Lee Peeler</cp:lastModifiedBy>
  <cp:revision>28</cp:revision>
  <dcterms:created xsi:type="dcterms:W3CDTF">2012-10-19T16:33:18Z</dcterms:created>
  <dcterms:modified xsi:type="dcterms:W3CDTF">2012-11-18T20:25:02Z</dcterms:modified>
</cp:coreProperties>
</file>