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62" r:id="rId3"/>
    <p:sldId id="275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icksgn" initials="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0090" autoAdjust="0"/>
  </p:normalViewPr>
  <p:slideViewPr>
    <p:cSldViewPr>
      <p:cViewPr varScale="1">
        <p:scale>
          <a:sx n="87" d="100"/>
          <a:sy n="87" d="100"/>
        </p:scale>
        <p:origin x="-65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6416C9-45C3-460E-9B22-DF0EB7DE7250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ABF28-961D-4C77-9325-5ED3BB7E4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ABF28-961D-4C77-9325-5ED3BB7E4D6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ABF28-961D-4C77-9325-5ED3BB7E4D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ABF28-961D-4C77-9325-5ED3BB7E4D6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800" baseline="0" dirty="0" smtClean="0"/>
              <a:t>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ABF28-961D-4C77-9325-5ED3BB7E4D6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8CF76B6-5207-489F-A85D-7DD02CAE654B}" type="datetimeFigureOut">
              <a:rPr lang="en-US" smtClean="0"/>
              <a:pPr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D751F06-B563-44BC-80DA-746C219D4E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Alan K. Yu, U.S. National contact point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Enforceable codes of conduct: Protecting consumers across borders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November 29, 2012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OECD GUIDELINES AND THE </a:t>
            </a:r>
            <a:r>
              <a:rPr lang="en-US" sz="4400" dirty="0" smtClean="0"/>
              <a:t>U.S. </a:t>
            </a:r>
            <a:r>
              <a:rPr lang="en-US" sz="4400" dirty="0" smtClean="0"/>
              <a:t>NATIONAL CONTACT POINT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are the OECD Guidelines?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/>
          </a:bodyPr>
          <a:lstStyle/>
          <a:p>
            <a:pPr>
              <a:spcBef>
                <a:spcPts val="960"/>
              </a:spcBef>
              <a:spcAft>
                <a:spcPts val="900"/>
              </a:spcAft>
            </a:pPr>
            <a:r>
              <a:rPr lang="en-US" sz="2400" dirty="0" smtClean="0"/>
              <a:t>Voluntary recommendations from Governments to MNEs</a:t>
            </a:r>
          </a:p>
          <a:p>
            <a:pPr>
              <a:spcBef>
                <a:spcPts val="960"/>
              </a:spcBef>
              <a:spcAft>
                <a:spcPts val="900"/>
              </a:spcAft>
            </a:pPr>
            <a:r>
              <a:rPr lang="en-US" sz="2400" dirty="0" smtClean="0"/>
              <a:t>Established in 1976 – most recently updated in 2011</a:t>
            </a:r>
          </a:p>
          <a:p>
            <a:pPr>
              <a:spcBef>
                <a:spcPts val="960"/>
              </a:spcBef>
              <a:spcAft>
                <a:spcPts val="900"/>
              </a:spcAft>
            </a:pPr>
            <a:r>
              <a:rPr lang="en-US" sz="2400" dirty="0" smtClean="0"/>
              <a:t>Substantive input from stakeholders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Guidelines Focus Areas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900"/>
              </a:spcAft>
            </a:pPr>
            <a:r>
              <a:rPr lang="en-US" sz="4000" dirty="0" smtClean="0"/>
              <a:t>Information Disclosure</a:t>
            </a:r>
            <a:endParaRPr lang="en-US" sz="4000" i="1" dirty="0" smtClean="0"/>
          </a:p>
          <a:p>
            <a:pPr>
              <a:spcAft>
                <a:spcPts val="900"/>
              </a:spcAft>
            </a:pPr>
            <a:r>
              <a:rPr lang="en-US" sz="4000" dirty="0" smtClean="0"/>
              <a:t>Human Rights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Labor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Environment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Combating bribery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Consumer Interests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Science and Technology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Competition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Taxation</a:t>
            </a:r>
          </a:p>
          <a:p>
            <a:pPr>
              <a:spcAft>
                <a:spcPts val="900"/>
              </a:spcAft>
            </a:pPr>
            <a:r>
              <a:rPr lang="en-US" sz="4000" dirty="0" smtClean="0"/>
              <a:t>Due Diligence and Supply Chains</a:t>
            </a:r>
          </a:p>
          <a:p>
            <a:pPr lvl="1"/>
            <a:endParaRPr lang="en-US" sz="36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National Contact Points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960"/>
              </a:spcBef>
              <a:spcAft>
                <a:spcPts val="900"/>
              </a:spcAft>
            </a:pPr>
            <a:r>
              <a:rPr lang="en-US" sz="3600" dirty="0" smtClean="0"/>
              <a:t>Governments create offices to implement Guidelines</a:t>
            </a:r>
          </a:p>
          <a:p>
            <a:pPr lvl="1">
              <a:spcBef>
                <a:spcPts val="960"/>
              </a:spcBef>
              <a:spcAft>
                <a:spcPts val="900"/>
              </a:spcAft>
            </a:pPr>
            <a:r>
              <a:rPr lang="en-US" sz="3100" dirty="0" smtClean="0">
                <a:solidFill>
                  <a:srgbClr val="0070C0"/>
                </a:solidFill>
              </a:rPr>
              <a:t>34 OECD Members</a:t>
            </a:r>
          </a:p>
          <a:p>
            <a:pPr lvl="1">
              <a:spcBef>
                <a:spcPts val="960"/>
              </a:spcBef>
              <a:spcAft>
                <a:spcPts val="900"/>
              </a:spcAft>
            </a:pPr>
            <a:r>
              <a:rPr lang="en-US" sz="3100" dirty="0" smtClean="0">
                <a:solidFill>
                  <a:srgbClr val="0070C0"/>
                </a:solidFill>
              </a:rPr>
              <a:t>10 Non-OECD: </a:t>
            </a:r>
          </a:p>
          <a:p>
            <a:pPr lvl="2">
              <a:spcBef>
                <a:spcPts val="960"/>
              </a:spcBef>
              <a:spcAft>
                <a:spcPts val="900"/>
              </a:spcAft>
            </a:pPr>
            <a:r>
              <a:rPr lang="en-US" sz="2900" dirty="0" smtClean="0">
                <a:solidFill>
                  <a:srgbClr val="FF0000"/>
                </a:solidFill>
              </a:rPr>
              <a:t>Argentina, Brazil, Colombia, Peru</a:t>
            </a:r>
          </a:p>
          <a:p>
            <a:pPr lvl="2">
              <a:spcBef>
                <a:spcPts val="960"/>
              </a:spcBef>
              <a:spcAft>
                <a:spcPts val="900"/>
              </a:spcAft>
            </a:pPr>
            <a:r>
              <a:rPr lang="en-US" sz="2900" dirty="0" smtClean="0">
                <a:solidFill>
                  <a:srgbClr val="FF0000"/>
                </a:solidFill>
              </a:rPr>
              <a:t>Egypt, Morocco, Tunisia</a:t>
            </a:r>
          </a:p>
          <a:p>
            <a:pPr lvl="2">
              <a:spcBef>
                <a:spcPts val="960"/>
              </a:spcBef>
              <a:spcAft>
                <a:spcPts val="900"/>
              </a:spcAft>
            </a:pPr>
            <a:r>
              <a:rPr lang="en-US" sz="2900" dirty="0" smtClean="0">
                <a:solidFill>
                  <a:srgbClr val="FF0000"/>
                </a:solidFill>
              </a:rPr>
              <a:t>Latvia, Lithuania, Romania</a:t>
            </a:r>
          </a:p>
          <a:p>
            <a:pPr>
              <a:spcBef>
                <a:spcPts val="960"/>
              </a:spcBef>
              <a:spcAft>
                <a:spcPts val="900"/>
              </a:spcAft>
            </a:pPr>
            <a:r>
              <a:rPr lang="en-US" sz="3600" dirty="0" smtClean="0"/>
              <a:t>Role of NCPs</a:t>
            </a:r>
          </a:p>
          <a:p>
            <a:pPr marL="548640" lvl="3">
              <a:lnSpc>
                <a:spcPct val="120000"/>
              </a:lnSpc>
              <a:spcBef>
                <a:spcPts val="960"/>
              </a:spcBef>
              <a:spcAft>
                <a:spcPts val="90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3100" dirty="0" smtClean="0">
                <a:solidFill>
                  <a:srgbClr val="0070C0"/>
                </a:solidFill>
              </a:rPr>
              <a:t>Promote awareness/implementation of the Guidelines</a:t>
            </a:r>
          </a:p>
          <a:p>
            <a:pPr marL="548640" lvl="3">
              <a:lnSpc>
                <a:spcPct val="120000"/>
              </a:lnSpc>
              <a:spcBef>
                <a:spcPts val="960"/>
              </a:spcBef>
              <a:spcAft>
                <a:spcPts val="90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3100" dirty="0" smtClean="0">
                <a:solidFill>
                  <a:srgbClr val="0070C0"/>
                </a:solidFill>
              </a:rPr>
              <a:t>Offer good offices to parties to mediate specific instances</a:t>
            </a:r>
          </a:p>
          <a:p>
            <a:pPr marL="548640" lvl="3">
              <a:lnSpc>
                <a:spcPct val="120000"/>
              </a:lnSpc>
              <a:spcBef>
                <a:spcPts val="960"/>
              </a:spcBef>
              <a:spcAft>
                <a:spcPts val="90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</a:pPr>
            <a:r>
              <a:rPr lang="en-US" sz="3100" dirty="0" smtClean="0">
                <a:solidFill>
                  <a:srgbClr val="0070C0"/>
                </a:solidFill>
              </a:rPr>
              <a:t>Proactive agenda</a:t>
            </a:r>
          </a:p>
          <a:p>
            <a:pPr>
              <a:spcBef>
                <a:spcPts val="960"/>
              </a:spcBef>
              <a:spcAft>
                <a:spcPts val="900"/>
              </a:spcAft>
              <a:buNone/>
            </a:pPr>
            <a:endParaRPr lang="en-US" sz="3600" dirty="0" smtClean="0"/>
          </a:p>
          <a:p>
            <a:pPr>
              <a:spcBef>
                <a:spcPts val="960"/>
              </a:spcBef>
              <a:spcAft>
                <a:spcPts val="900"/>
              </a:spcAft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1994</TotalTime>
  <Words>136</Words>
  <Application>Microsoft Office PowerPoint</Application>
  <PresentationFormat>On-screen Show (4:3)</PresentationFormat>
  <Paragraphs>37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OECD GUIDELINES AND THE U.S. NATIONAL CONTACT POINT </vt:lpstr>
      <vt:lpstr>What are the OECD Guidelines?</vt:lpstr>
      <vt:lpstr>Guidelines Focus Areas</vt:lpstr>
      <vt:lpstr>National Contact Points</vt:lpstr>
    </vt:vector>
  </TitlesOfParts>
  <Company>U.S. Department of State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OECD GUIDELINES FOR  MULTINATIONAL ENTERPRISES</dc:title>
  <dc:creator>BeanDR</dc:creator>
  <cp:lastModifiedBy>yuak</cp:lastModifiedBy>
  <cp:revision>286</cp:revision>
  <dcterms:created xsi:type="dcterms:W3CDTF">2010-09-10T19:11:57Z</dcterms:created>
  <dcterms:modified xsi:type="dcterms:W3CDTF">2012-11-16T15:07:37Z</dcterms:modified>
</cp:coreProperties>
</file>