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58" r:id="rId3"/>
    <p:sldId id="259" r:id="rId4"/>
    <p:sldId id="260" r:id="rId5"/>
    <p:sldId id="261" r:id="rId6"/>
    <p:sldId id="265" r:id="rId7"/>
    <p:sldId id="263" r:id="rId8"/>
    <p:sldId id="269" r:id="rId9"/>
    <p:sldId id="276" r:id="rId10"/>
    <p:sldId id="264" r:id="rId11"/>
    <p:sldId id="262" r:id="rId12"/>
    <p:sldId id="275" r:id="rId13"/>
    <p:sldId id="266" r:id="rId14"/>
    <p:sldId id="283" r:id="rId15"/>
    <p:sldId id="277" r:id="rId16"/>
    <p:sldId id="286" r:id="rId17"/>
    <p:sldId id="279" r:id="rId18"/>
    <p:sldId id="281" r:id="rId19"/>
    <p:sldId id="26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4660"/>
  </p:normalViewPr>
  <p:slideViewPr>
    <p:cSldViewPr>
      <p:cViewPr>
        <p:scale>
          <a:sx n="90" d="100"/>
          <a:sy n="90" d="100"/>
        </p:scale>
        <p:origin x="-1014"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66FE583-62B4-4FE3-910C-18E5F6C49FDD}" type="datetimeFigureOut">
              <a:rPr lang="en-US" smtClean="0"/>
              <a:t>9/5/2013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D74681-3FFF-4CBA-8C45-6CD688C5D754}" type="slidenum">
              <a:rPr lang="en-US" smtClean="0"/>
              <a:t>‹#›</a:t>
            </a:fld>
            <a:endParaRPr lang="en-US"/>
          </a:p>
        </p:txBody>
      </p:sp>
    </p:spTree>
    <p:extLst>
      <p:ext uri="{BB962C8B-B14F-4D97-AF65-F5344CB8AC3E}">
        <p14:creationId xmlns:p14="http://schemas.microsoft.com/office/powerpoint/2010/main" val="102677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F0E46-3F17-4364-B61F-5354D57FE4E2}" type="slidenum">
              <a:rPr lang="en-US" smtClean="0"/>
              <a:t>14</a:t>
            </a:fld>
            <a:endParaRPr lang="en-US"/>
          </a:p>
        </p:txBody>
      </p:sp>
    </p:spTree>
    <p:extLst>
      <p:ext uri="{BB962C8B-B14F-4D97-AF65-F5344CB8AC3E}">
        <p14:creationId xmlns:p14="http://schemas.microsoft.com/office/powerpoint/2010/main" val="130601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F0E46-3F17-4364-B61F-5354D57FE4E2}" type="slidenum">
              <a:rPr lang="en-US" smtClean="0"/>
              <a:t>15</a:t>
            </a:fld>
            <a:endParaRPr lang="en-US"/>
          </a:p>
        </p:txBody>
      </p:sp>
    </p:spTree>
    <p:extLst>
      <p:ext uri="{BB962C8B-B14F-4D97-AF65-F5344CB8AC3E}">
        <p14:creationId xmlns:p14="http://schemas.microsoft.com/office/powerpoint/2010/main" val="35776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p:cNvSpPr>
            <a:spLocks noGrp="1" noRot="1" noChangeAspect="1" noTextEdit="1"/>
          </p:cNvSpPr>
          <p:nvPr>
            <p:ph type="sldImg"/>
          </p:nvPr>
        </p:nvSpPr>
        <p:spPr>
          <a:xfrm>
            <a:off x="1180063" y="696276"/>
            <a:ext cx="4650274" cy="3486151"/>
          </a:xfrm>
          <a:ln/>
        </p:spPr>
      </p:sp>
      <p:sp>
        <p:nvSpPr>
          <p:cNvPr id="25603" name="Tijdelijke aanduiding voor notities 2"/>
          <p:cNvSpPr>
            <a:spLocks noGrp="1"/>
          </p:cNvSpPr>
          <p:nvPr>
            <p:ph type="body" idx="1"/>
          </p:nvPr>
        </p:nvSpPr>
        <p:spPr>
          <a:noFill/>
        </p:spPr>
        <p:txBody>
          <a:bodyPr/>
          <a:lstStyle/>
          <a:p>
            <a:endParaRPr lang="en-US" smtClean="0"/>
          </a:p>
        </p:txBody>
      </p:sp>
      <p:sp>
        <p:nvSpPr>
          <p:cNvPr id="25604" name="Tijdelijke aanduiding voor dianummer 3"/>
          <p:cNvSpPr>
            <a:spLocks noGrp="1"/>
          </p:cNvSpPr>
          <p:nvPr>
            <p:ph type="sldNum" sz="quarter" idx="5"/>
          </p:nvPr>
        </p:nvSpPr>
        <p:spPr>
          <a:noFill/>
        </p:spPr>
        <p:txBody>
          <a:bodyPr/>
          <a:lstStyle>
            <a:lvl1pPr eaLnBrk="0" hangingPunct="0">
              <a:defRPr>
                <a:solidFill>
                  <a:schemeClr val="tx1"/>
                </a:solidFill>
                <a:latin typeface="Arial" charset="0"/>
              </a:defRPr>
            </a:lvl1pPr>
            <a:lvl2pPr marL="756912" indent="-291119" eaLnBrk="0" hangingPunct="0">
              <a:defRPr>
                <a:solidFill>
                  <a:schemeClr val="tx1"/>
                </a:solidFill>
                <a:latin typeface="Arial" charset="0"/>
              </a:defRPr>
            </a:lvl2pPr>
            <a:lvl3pPr marL="1164478" indent="-232895" eaLnBrk="0" hangingPunct="0">
              <a:defRPr>
                <a:solidFill>
                  <a:schemeClr val="tx1"/>
                </a:solidFill>
                <a:latin typeface="Arial" charset="0"/>
              </a:defRPr>
            </a:lvl3pPr>
            <a:lvl4pPr marL="1630270" indent="-232895" eaLnBrk="0" hangingPunct="0">
              <a:defRPr>
                <a:solidFill>
                  <a:schemeClr val="tx1"/>
                </a:solidFill>
                <a:latin typeface="Arial" charset="0"/>
              </a:defRPr>
            </a:lvl4pPr>
            <a:lvl5pPr marL="2096062" indent="-232895" eaLnBrk="0" hangingPunct="0">
              <a:defRPr>
                <a:solidFill>
                  <a:schemeClr val="tx1"/>
                </a:solidFill>
                <a:latin typeface="Arial" charset="0"/>
              </a:defRPr>
            </a:lvl5pPr>
            <a:lvl6pPr marL="2561852" indent="-232895" eaLnBrk="0" fontAlgn="base" hangingPunct="0">
              <a:spcBef>
                <a:spcPct val="0"/>
              </a:spcBef>
              <a:spcAft>
                <a:spcPct val="0"/>
              </a:spcAft>
              <a:defRPr>
                <a:solidFill>
                  <a:schemeClr val="tx1"/>
                </a:solidFill>
                <a:latin typeface="Arial" charset="0"/>
              </a:defRPr>
            </a:lvl6pPr>
            <a:lvl7pPr marL="3027644" indent="-232895" eaLnBrk="0" fontAlgn="base" hangingPunct="0">
              <a:spcBef>
                <a:spcPct val="0"/>
              </a:spcBef>
              <a:spcAft>
                <a:spcPct val="0"/>
              </a:spcAft>
              <a:defRPr>
                <a:solidFill>
                  <a:schemeClr val="tx1"/>
                </a:solidFill>
                <a:latin typeface="Arial" charset="0"/>
              </a:defRPr>
            </a:lvl7pPr>
            <a:lvl8pPr marL="3493435" indent="-232895" eaLnBrk="0" fontAlgn="base" hangingPunct="0">
              <a:spcBef>
                <a:spcPct val="0"/>
              </a:spcBef>
              <a:spcAft>
                <a:spcPct val="0"/>
              </a:spcAft>
              <a:defRPr>
                <a:solidFill>
                  <a:schemeClr val="tx1"/>
                </a:solidFill>
                <a:latin typeface="Arial" charset="0"/>
              </a:defRPr>
            </a:lvl8pPr>
            <a:lvl9pPr marL="3959228" indent="-232895" eaLnBrk="0" fontAlgn="base" hangingPunct="0">
              <a:spcBef>
                <a:spcPct val="0"/>
              </a:spcBef>
              <a:spcAft>
                <a:spcPct val="0"/>
              </a:spcAft>
              <a:defRPr>
                <a:solidFill>
                  <a:schemeClr val="tx1"/>
                </a:solidFill>
                <a:latin typeface="Arial" charset="0"/>
              </a:defRPr>
            </a:lvl9pPr>
          </a:lstStyle>
          <a:p>
            <a:pPr eaLnBrk="1" hangingPunct="1"/>
            <a:fld id="{CFECCD07-EEC7-456E-A6AC-64F1A6EF2DA3}" type="slidenum">
              <a:rPr lang="fr-FR" smtClean="0"/>
              <a:pPr eaLnBrk="1" hangingPunct="1"/>
              <a:t>16</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8F0E46-3F17-4364-B61F-5354D57FE4E2}" type="slidenum">
              <a:rPr lang="en-US" smtClean="0"/>
              <a:t>17</a:t>
            </a:fld>
            <a:endParaRPr lang="en-US"/>
          </a:p>
        </p:txBody>
      </p:sp>
    </p:spTree>
    <p:extLst>
      <p:ext uri="{BB962C8B-B14F-4D97-AF65-F5344CB8AC3E}">
        <p14:creationId xmlns:p14="http://schemas.microsoft.com/office/powerpoint/2010/main" val="140708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92431-5C00-4470-9A8D-FF8E4815D728}"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347776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92431-5C00-4470-9A8D-FF8E4815D728}"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337718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92431-5C00-4470-9A8D-FF8E4815D728}"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139178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92431-5C00-4470-9A8D-FF8E4815D728}"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157033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92431-5C00-4470-9A8D-FF8E4815D728}"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550738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92431-5C00-4470-9A8D-FF8E4815D728}"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410418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92431-5C00-4470-9A8D-FF8E4815D728}" type="datetimeFigureOut">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117445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92431-5C00-4470-9A8D-FF8E4815D728}" type="datetimeFigureOut">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409470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92431-5C00-4470-9A8D-FF8E4815D728}" type="datetimeFigureOut">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412603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92431-5C00-4470-9A8D-FF8E4815D728}"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424778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92431-5C00-4470-9A8D-FF8E4815D728}"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9A3C4-1A36-4F51-A472-6E70A9B944AA}" type="slidenum">
              <a:rPr lang="en-US" smtClean="0"/>
              <a:t>‹#›</a:t>
            </a:fld>
            <a:endParaRPr lang="en-US"/>
          </a:p>
        </p:txBody>
      </p:sp>
    </p:spTree>
    <p:extLst>
      <p:ext uri="{BB962C8B-B14F-4D97-AF65-F5344CB8AC3E}">
        <p14:creationId xmlns:p14="http://schemas.microsoft.com/office/powerpoint/2010/main" val="332607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92431-5C00-4470-9A8D-FF8E4815D728}" type="datetimeFigureOut">
              <a:rPr lang="en-US" smtClean="0"/>
              <a:t>9/5/2013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9A3C4-1A36-4F51-A472-6E70A9B944AA}" type="slidenum">
              <a:rPr lang="en-US" smtClean="0"/>
              <a:t>‹#›</a:t>
            </a:fld>
            <a:endParaRPr lang="en-US"/>
          </a:p>
        </p:txBody>
      </p:sp>
    </p:spTree>
    <p:extLst>
      <p:ext uri="{BB962C8B-B14F-4D97-AF65-F5344CB8AC3E}">
        <p14:creationId xmlns:p14="http://schemas.microsoft.com/office/powerpoint/2010/main" val="3317607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t.gen.t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4.png"/><Relationship Id="rId7" Type="http://schemas.openxmlformats.org/officeDocument/2006/relationships/hyperlink" Target="http://www.crwflags.com/fotw/images/e/eg.gi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m/aclk?sa=l&amp;ai=CGoJ18zC6UaifB7P36AGXr4C4A8zP7NAD7MDXq0WE_v6fRggGEAEoCFDXxZbtBmDJhqOH1KOAEKABrrKN7APIAQeqBCdP0BwUeZN3bqBvv5D8ulZRrPpDFDWWS3-Zx1qOZW3XtfM5O9jafVvABQWgBiaAB7rN8hPgEv7pg6Xj87GA-QE&amp;sig=AOD64_0oElAmUIoQnElhKF_7ODA7gD-YSQ&amp;ctype=5&amp;ved=0CI8BEPMO&amp;adurl=http://www.todofut.com/ken0047990810.html?CAWELAID=1582031034&amp;catargetid=1390034507&amp;cagpspn=pla" TargetMode="External"/><Relationship Id="rId10" Type="http://schemas.openxmlformats.org/officeDocument/2006/relationships/image" Target="../media/image17.jpeg"/><Relationship Id="rId4" Type="http://schemas.openxmlformats.org/officeDocument/2006/relationships/image" Target="../media/image13.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icpen.org/gfx/user-gfx/icpenSites/photo6_1.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hyperlink" Target="http://icpen.org/gfx/user-gfx/icpenSites/ist1_3051395_global_handshake_10.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icpen.org/gfx/user-gfx/icpenSites/ist1_3051395_global_handshake_10.jpg"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icpen.org/gfx/user-gfx/icpenSites/888077_92439238_6.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cpen.org/gfx/user-gfx/icpenSites/ist1_2055601_world_peace_7.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cpen.org/gfx/user-gfx/icpenSites/ist1_2055601_world_peace_7.jpg"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ederal-trade-commission-ftc-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319362"/>
            <a:ext cx="2244970" cy="190334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1752600"/>
            <a:ext cx="8291896" cy="2246769"/>
          </a:xfrm>
          <a:prstGeom prst="rect">
            <a:avLst/>
          </a:prstGeom>
          <a:noFill/>
        </p:spPr>
        <p:txBody>
          <a:bodyPr wrap="square" rtlCol="0">
            <a:spAutoFit/>
          </a:bodyPr>
          <a:lstStyle/>
          <a:p>
            <a:pPr algn="ctr"/>
            <a:r>
              <a:rPr lang="en-ZA" sz="2800" dirty="0" smtClean="0">
                <a:solidFill>
                  <a:schemeClr val="bg1"/>
                </a:solidFill>
              </a:rPr>
              <a:t>Brief </a:t>
            </a:r>
            <a:r>
              <a:rPr lang="en-ZA" sz="2800" dirty="0" err="1" smtClean="0">
                <a:solidFill>
                  <a:schemeClr val="bg1"/>
                </a:solidFill>
              </a:rPr>
              <a:t>ove</a:t>
            </a:r>
            <a:endParaRPr lang="en-ZA" sz="2800" dirty="0" smtClean="0">
              <a:solidFill>
                <a:schemeClr val="bg1"/>
              </a:solidFill>
            </a:endParaRPr>
          </a:p>
          <a:p>
            <a:pPr algn="ctr"/>
            <a:r>
              <a:rPr lang="en-ZA" sz="2800" dirty="0">
                <a:solidFill>
                  <a:schemeClr val="bg1"/>
                </a:solidFill>
              </a:rPr>
              <a:t> </a:t>
            </a:r>
            <a:r>
              <a:rPr lang="en-ZA" sz="2800" dirty="0" smtClean="0">
                <a:solidFill>
                  <a:schemeClr val="bg1"/>
                </a:solidFill>
              </a:rPr>
              <a:t>                </a:t>
            </a:r>
            <a:r>
              <a:rPr lang="en-US" sz="2800" dirty="0" smtClean="0"/>
              <a:t>Deon </a:t>
            </a:r>
            <a:r>
              <a:rPr lang="en-US" sz="2800" dirty="0"/>
              <a:t>Woods Bell and Brian Lingela </a:t>
            </a:r>
            <a:r>
              <a:rPr lang="en-ZA" sz="2800" dirty="0" smtClean="0">
                <a:solidFill>
                  <a:schemeClr val="bg1"/>
                </a:solidFill>
              </a:rPr>
              <a:t>f </a:t>
            </a:r>
            <a:r>
              <a:rPr lang="en-ZA" sz="2800" dirty="0" smtClean="0">
                <a:solidFill>
                  <a:schemeClr val="bg1"/>
                </a:solidFill>
              </a:rPr>
              <a:t>Consumer protection and Competition highlights in Namibia</a:t>
            </a:r>
            <a:r>
              <a:rPr lang="en-ZA" sz="2800" dirty="0" smtClean="0">
                <a:solidFill>
                  <a:schemeClr val="tx2">
                    <a:lumMod val="20000"/>
                    <a:lumOff val="80000"/>
                  </a:schemeClr>
                </a:solidFill>
              </a:rPr>
              <a:t/>
            </a:r>
            <a:br>
              <a:rPr lang="en-ZA" sz="2800" dirty="0" smtClean="0">
                <a:solidFill>
                  <a:schemeClr val="tx2">
                    <a:lumMod val="20000"/>
                    <a:lumOff val="80000"/>
                  </a:schemeClr>
                </a:solidFill>
              </a:rPr>
            </a:br>
            <a:endParaRPr lang="en-US" sz="2800" b="1" dirty="0">
              <a:solidFill>
                <a:prstClr val="black"/>
              </a:solidFill>
            </a:endParaRPr>
          </a:p>
        </p:txBody>
      </p:sp>
      <p:pic>
        <p:nvPicPr>
          <p:cNvPr id="8" name="Picture 3" descr="photo Titl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439" t="7481" r="1273" b="21782"/>
          <a:stretch/>
        </p:blipFill>
        <p:spPr bwMode="auto">
          <a:xfrm>
            <a:off x="6629401" y="3350808"/>
            <a:ext cx="1873324" cy="16402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 y="609600"/>
            <a:ext cx="8991600" cy="1143000"/>
          </a:xfrm>
        </p:spPr>
        <p:txBody>
          <a:bodyPr>
            <a:noAutofit/>
          </a:bodyPr>
          <a:lstStyle/>
          <a:p>
            <a:pPr marL="182880" indent="0">
              <a:buNone/>
            </a:pPr>
            <a:r>
              <a:rPr lang="en-US" sz="3200" b="1" dirty="0" smtClean="0"/>
              <a:t>The Fifth Annual African Dialogue </a:t>
            </a:r>
            <a:br>
              <a:rPr lang="en-US" sz="3200" b="1" dirty="0" smtClean="0"/>
            </a:br>
            <a:r>
              <a:rPr lang="en-US" sz="3200" b="1" dirty="0" smtClean="0"/>
              <a:t>Consumer Protection Conference</a:t>
            </a:r>
            <a:endParaRPr lang="en-US" sz="3200" dirty="0"/>
          </a:p>
        </p:txBody>
      </p:sp>
      <p:sp>
        <p:nvSpPr>
          <p:cNvPr id="12" name="Subtitle 4"/>
          <p:cNvSpPr txBox="1">
            <a:spLocks/>
          </p:cNvSpPr>
          <p:nvPr/>
        </p:nvSpPr>
        <p:spPr>
          <a:xfrm>
            <a:off x="2743200" y="5410200"/>
            <a:ext cx="3733800" cy="85626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Livingstone, Zambia</a:t>
            </a:r>
          </a:p>
          <a:p>
            <a:pPr marL="0" indent="0" algn="ctr">
              <a:buNone/>
            </a:pPr>
            <a:r>
              <a:rPr lang="en-US" sz="2000" dirty="0" smtClean="0"/>
              <a:t>10-12 September 2013</a:t>
            </a:r>
            <a:endParaRPr lang="en-US" sz="2000" dirty="0"/>
          </a:p>
        </p:txBody>
      </p:sp>
      <p:pic>
        <p:nvPicPr>
          <p:cNvPr id="10" name="Content Placeholder 6" descr="http://icpen.org/gfx/user-gfx/icpenSites/afryka.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76025" y="3971861"/>
            <a:ext cx="2773363" cy="2773363"/>
          </a:xfrm>
          <a:prstGeom prst="rect">
            <a:avLst/>
          </a:prstGeom>
          <a:noFill/>
          <a:ln>
            <a:noFill/>
          </a:ln>
        </p:spPr>
      </p:pic>
    </p:spTree>
    <p:extLst>
      <p:ext uri="{BB962C8B-B14F-4D97-AF65-F5344CB8AC3E}">
        <p14:creationId xmlns:p14="http://schemas.microsoft.com/office/powerpoint/2010/main" val="136368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a:solidFill>
                  <a:schemeClr val="bg2">
                    <a:lumMod val="25000"/>
                  </a:schemeClr>
                </a:solidFill>
              </a:rPr>
              <a:t>African Dialogue &amp; U.S. FTC</a:t>
            </a:r>
            <a:endParaRPr lang="en-US" dirty="0"/>
          </a:p>
        </p:txBody>
      </p:sp>
      <p:sp>
        <p:nvSpPr>
          <p:cNvPr id="3" name="Content Placeholder 2"/>
          <p:cNvSpPr>
            <a:spLocks noGrp="1"/>
          </p:cNvSpPr>
          <p:nvPr>
            <p:ph idx="1"/>
          </p:nvPr>
        </p:nvSpPr>
        <p:spPr>
          <a:xfrm>
            <a:off x="457200" y="1447802"/>
            <a:ext cx="8229600" cy="4678362"/>
          </a:xfrm>
        </p:spPr>
        <p:txBody>
          <a:bodyPr/>
          <a:lstStyle/>
          <a:p>
            <a:r>
              <a:rPr lang="en-US" b="1" dirty="0"/>
              <a:t>Regional </a:t>
            </a:r>
            <a:r>
              <a:rPr lang="en-US" b="1" dirty="0" smtClean="0"/>
              <a:t>Liaisons</a:t>
            </a:r>
            <a:endParaRPr lang="en-US" b="1" dirty="0"/>
          </a:p>
          <a:p>
            <a:pPr marL="1371600" lvl="3" indent="0">
              <a:buNone/>
            </a:pPr>
            <a:r>
              <a:rPr lang="en-US" dirty="0" smtClean="0"/>
              <a:t>* EAST AFRICA - </a:t>
            </a:r>
            <a:r>
              <a:rPr lang="en-US" dirty="0"/>
              <a:t>Kenyan Competition Authority</a:t>
            </a:r>
          </a:p>
          <a:p>
            <a:pPr lvl="3"/>
            <a:endParaRPr lang="en-US" sz="1800" dirty="0"/>
          </a:p>
          <a:p>
            <a:pPr marL="1371600" lvl="3" indent="0">
              <a:buNone/>
            </a:pPr>
            <a:r>
              <a:rPr lang="en-US" dirty="0" smtClean="0"/>
              <a:t>* WEST AFRICA - </a:t>
            </a:r>
            <a:r>
              <a:rPr lang="en-US" dirty="0"/>
              <a:t>Nigerian Consumer Protection Council</a:t>
            </a:r>
          </a:p>
          <a:p>
            <a:pPr lvl="3"/>
            <a:endParaRPr lang="en-US" sz="1800" dirty="0"/>
          </a:p>
          <a:p>
            <a:pPr marL="1371600" lvl="3" indent="0">
              <a:buNone/>
            </a:pPr>
            <a:r>
              <a:rPr lang="en-US" dirty="0" smtClean="0"/>
              <a:t>* NORTH AFRICA - </a:t>
            </a:r>
            <a:r>
              <a:rPr lang="en-US" dirty="0"/>
              <a:t>Egyptian Consumer Protection Agency</a:t>
            </a:r>
          </a:p>
          <a:p>
            <a:pPr marL="914400" lvl="3" indent="0">
              <a:buNone/>
            </a:pPr>
            <a:endParaRPr lang="en-US" sz="1800" dirty="0"/>
          </a:p>
          <a:p>
            <a:pPr marL="1371600" lvl="3" indent="0">
              <a:buNone/>
            </a:pPr>
            <a:r>
              <a:rPr lang="en-US" dirty="0" smtClean="0"/>
              <a:t>* SOUTHERN AFRICA - </a:t>
            </a:r>
            <a:r>
              <a:rPr lang="en-US" dirty="0"/>
              <a:t>Zambian </a:t>
            </a:r>
            <a:r>
              <a:rPr lang="en-US" dirty="0" smtClean="0"/>
              <a:t>Competition and </a:t>
            </a:r>
            <a:r>
              <a:rPr lang="en-US" dirty="0"/>
              <a:t>Consumer </a:t>
            </a:r>
            <a:r>
              <a:rPr lang="en-US" dirty="0" smtClean="0"/>
              <a:t>			 Protection </a:t>
            </a:r>
            <a:r>
              <a:rPr lang="en-US" dirty="0"/>
              <a:t>Commission</a:t>
            </a:r>
            <a:endParaRPr lang="en-US" sz="1800" dirty="0"/>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pic>
        <p:nvPicPr>
          <p:cNvPr id="7" name="Picture 4" descr="http://africananalyst.net/wp-content/uploads/2012/06/nigeria-flag.jpg"/>
          <p:cNvPicPr>
            <a:picLocks noChangeAspect="1" noChangeArrowheads="1"/>
          </p:cNvPicPr>
          <p:nvPr/>
        </p:nvPicPr>
        <p:blipFill>
          <a:blip r:embed="rId4" cstate="print"/>
          <a:srcRect/>
          <a:stretch>
            <a:fillRect/>
          </a:stretch>
        </p:blipFill>
        <p:spPr bwMode="auto">
          <a:xfrm>
            <a:off x="2273559" y="5029200"/>
            <a:ext cx="2286000" cy="1828800"/>
          </a:xfrm>
          <a:prstGeom prst="rect">
            <a:avLst/>
          </a:prstGeom>
          <a:noFill/>
        </p:spPr>
      </p:pic>
      <p:sp>
        <p:nvSpPr>
          <p:cNvPr id="8" name="AutoShape 2" descr="data:image/jpeg;base64,/9j/4AAQSkZJRgABAQAAAQABAAD/4QBgRXhpZgAASUkqAAgAAAACADEBAgAHAAAAJgAAAGmHBAABAAAALgAAAAAAAABQaWNhc2EAAAMAAJAHAAQAAAAwMjIwAqAEAAEAAABkAAAAA6AEAAEAAABkAAAAAAAAAP/bAIQAAwICBwgICAgICAcICAgICAgICAcICAYICAgICQgICAgICAgHCAgICAgHCAgICggICAgJFQkICAsNEAgOCAgJCAEDBAQGBQYKBgYKEA0KDBANCg4NDBAPDAwNDA0ODAgODQ4NDAwMCA4QDA4LDQ0MDQ0NDAwMDA0NDA0MCA0OCA0N/8AAEQgAZABkAwERAAIRAQMRAf/EAB0AAQACAgMBAQAAAAAAAAAAAAAFBgQIAQMHCQr/xABJEAABAwICAQ8HCQUJAAAAAAABAgMEAAUGERIHCBMXGSFRVFVWkpOV09QJGCIxQWFxFCMyNHSBkbPBFSQ1QtEWJTNDU2NyobH/xAAcAQEAAQUBAQAAAAAAAAAAAAAAAwEEBQYHAgj/xABDEQABAgMBCwgHBQkBAAAAAAAAAQIDBBEhBRITMUFRUmGRodEGFBUWYoGSsQcXM1NxcsEiQkOy4SMyNXOCosLw8ST/2gAMAwEAAhEDEQA/APqnQCgFAKAUAoBQCgFAKAUAoBQHFAc0AoBQCgFAKAUAoBQCgFAKA/NxqnavGIE3K4BN5vCQJ0sAJuMtIAD7gAAD4AAG8AABQFa2/cRctXrtKZ39ANv3EXLV67Smd/QDb9xFy1eu0pnf0A2/cRctXrtKZ39ANv3EXLV67Smd/QDb9xFy1eu0pnf0A2/cRctXrtKZ39ANv3EXLV67Smd/QDb9xFy1eu0pnf0A2/cRctXrtKZ39ANv3EXLV67Smd/QEpatXG/qSSbzeidLL+JzR7BwSKAq+qn/ABO4/b5n57lAVegFAKA9U1tepCxfrmLSuQIsmZHkJtzq/wDANwbRszDMg6KilmQltxjSQNMOONqAXoltYFCxRhKVCkvw5TK2JUZ1bD7LgyW262opUg5ZgkKG8QSCMiCQQS1lURVWiY/97zLxHqeT4bbLsmO4y2+lK2lLyyWlSG3U+onRJadbXkrROitJ9tQsjMetGrb/AMX6oZOZuXNSrEiRoatatlcy1VtFotUWrVSi0WqKek63zW8qurNzuUpS49mssN2VOlJ0Qpx4JPyW3xyveMmU9ooz0VJSg6SvSWyhyYxZ4oaAUAoBQE1ZPoH/AJH/AMFAfQ+b5IW4XFa7gm+2xpM5SpiWlsvFbaZRL4bUQsAqQF6JIAGYNUqhIkN6pW9XYdO4qXHnDauoe7ylT1gn6K7BuKlx5w2rqHu8pUYJ+iuwbipcecNq6h7vKVGCforsM+weRyvEV9mTHxJbGn47rb7DqGHtJp5laXGnE5rI0kOJSoZg74pVCmCfkauxSG8oVqdITiCJOkKhG4vWuOZ6ICVBh2WyXGkzvT9JOzMpS2llektIjjNTg0Fr166s4rGpCZjXH8P1Oxej3k8kzGdPx0W9h2MRUpV+OtuimJM6lq17Gp7HTbmG9AaLE9uCkA5fNnDeG1DL3pU0FA7++fec7Ob/APOjIjLFRU2XrTP8m2dKxI8rMpfNjQnPX5uczCX2pUrZSmIs+DdaDNveBrPZrXc7ZAhOuuz7m64hxci4TdmVoodSgpS23EKQ0QpTilLjskbGllOybPBjJGYkRMpxG6Vy40hNRJZ6KqsWlURbUxovelFPONxVuPOG1dQ93lTVMbgn6K7BuKlx5w2rqHu8pUYJ+iuwbipcecNq6h7vKVGCforsG4qXHnDauoe7ylUGCforsMqJ5GW5oGQxBafXnvx3zwf7opVM4wMTRXYpr3ixsfKpW8PrL/sH+quubzNkV/xXzPtW4bUW50tVE9nDXElbWoRWgOCrapnLxuYaA4KVF43MNAcFKi8bmOQgcFKi8bm8ir4SvuyvzEexDo0fgAWzvcGaAfiazc/LJDgwnpmt/Mcx5LXZdO3Rn4LsTX1amRET9jYn9Ne82x1y+qd8th25OitJfW1PWVpUgKP7GsUAltSgA4gSYkxsqTmM0fEDxPRliQ2JTH9r+1qEnJa5aSs1HdfIt4iwkottMNHi2pkWjm9y5TU3Bd82ZcsHf0X8055fQIKAPu2PP76kuhLpBZCVqZKfX6kfJC7C3RmJ5sS29iXzdTVqyndeVLRoDgFYOp068bmGgOClReNzDQHBSovG5hoDgpUYNuYzYLCcjmkHf9oHu91SNtQtojURbDKxZ9alfaX/AM1dSzXtXfF3mY64X8Nlv5UP8qETVqZ4UAoDkVU8qULU+hqTKnZg+isp/FayP+hn94rZrqPRZeFTKldxwzkJLPhXWuhffdVWrrrEcuP4JU3H10GO5Uy3YaZfiMxkQbemOhbStLZlLhWuTnobGnYUpiSIitjClem44P5U1YzsRXw4SKlKJTchtHJeShQZueeyIr1e9Xqip+6iPiw8dbVVzXW5kTLU031MYSkuzMwRktKN/wBpCnM/w3vxq/uvER0OFTNXyNY9Hco+HOTyuSxHIzvq9eG0vprVzuaChUUAoDPg+o/H+lSsxFpFxm5MfWlYRkJD7+Lokd98bM8wp2CFMOu+m4yQqQFAtOKUghQCs0nPI5itjjSUs56qsWlq5vjnPmGT9KyykFksjIf7NqM/f0UvfodnmZ4L56Q+tgeJqHmUp75Nxd+uFdCF4x5meC+ekPrYHiacylPfJuHrhXQheMeZngvnpD62B4mqcylPfJuHrhXQheM5Gs0wXzzh9dA8TVUkZTJGTcVT0wOVaIyF4zXfXD6h1vskpv8AZtxbucaaz8oEhCmjm4hSmVgbEtaS36ACXAci4l5PrbVVpPMvMG1rr5t7YvedB5DcoJW6/Oo0NGtjOckRzWrVFSiQ0cmWllutanumvYgNJgt6GQ0Lu023lvfN/wBmsO55e7NKKvbppSGlNL/BpjOQ73LOLVccFyrVbK85j8fMg9SbWeYZdt8eXcMSxrdKnJMpyKtyInRC1KQgpLr6VKGTeisgZB5LqN4trArzaFEhQ1jRaUSxLDVZv0iy1ypyYhyjGK171crldS+ciI1VRM1W2bS3nWZ4L56Q+tgeJqPmUp75NxGvpgcn3IXjHmZ4L56Q+tgeJpzKU98m4p64V0IXjHmZ4L56Q+tgeJqvMpT3ybh64V0IXjHmZ4L56Q+tgeJpzGUX8ZNw9cK6EPxncxrN8G5b2M4nr9jtv8RXtJGWT8XyPK+l1XW4OH41NPMUj96lfaH/AMxda7Ne2f8AM7zPj+d9vE+Z3mpF1aFiKAUBmWdhlTrSX1raYLiA842jZVttFQ2RbaP51pb0ilJyBUADkCSJoSNV6I9aJlLiAjVeiPWja2rqM7GWIzMfW6UBpshDbDCVFaY0ZpIbjx0KIGkGmkpSV5AqWFuK9JxRMkaMsR99kxImRETIbdcPlRM3Guky6Et937CsxI6HiVq+epbS36quq6u5MQmVBQ+ThC3VKy+cfTbrTbivePq/u0rG9/m+7IXMzOYZrW5rV12In0Oo3V9IsvDlIsK5TXNix2qxyrZgmLEixla3Oq4SiLkpXGpW2L405AVFf0tkjubNAWAVZbMpCZkVe/6LToCJTZyyS8w8BkZriqjSKjoKw3Y0tavmn1OFtjNfAWHExt+01fNv1+JWjViY0VQoKAUKkjbUjRPx/QVI0mZiOzFX1qV9pf8AzF1cTXtn/M7zJ5z28T5neakVVmWIoBQAGgGdCtRnVRVRnVAKqUFUAoBQElbfon4/oKkaTsxH0tn+TCsTjjjhn3cFxa3CAuLkCtRUQP3T1AnezzNb2+48B7lctbbcf6HSIlwpaI9XrfW240y9x07lpYeP3fpxfCVF0LL693A8dXpXtbU4DctLDx+79OL4SnQsvr3cB1ele1tTgNy0sPH7v04vhKdCy+vdwHV6V7W1OA3LSw8fu/Ti+Ep0LL693AdXpXtbU4DctLDx+79OL4SnQsvr3cB1ele1tTgNy0sPH7v04vhKdCy+vdwHV6V7W1OA3LSw8fu/Ti+Ep0LL693AdXpXtbU4DctLDx+79OL4SnQsvr3cB1ele1tTgNy0sPH7v04vhKdCy+vdwHV6V7W1OA3LSw8fu/Ti+Ep0LL693AdXpXtbU4DctbDx+79OL4SnQsvr3cB1dle1tTgSVs8mRh1CSFSrs4Sc8y8wjIZAZZIigezPP17/AMK9dDS+vaek5PyqZ9v6G3tZ82UUAoBQCgFAKAUAoBQCgFAKAUAoBQCgFAKAUAoBQCgFAKAUB//Z">
            <a:hlinkClick r:id="rId5"/>
          </p:cNvPr>
          <p:cNvSpPr>
            <a:spLocks noChangeAspect="1" noChangeArrowheads="1"/>
          </p:cNvSpPr>
          <p:nvPr/>
        </p:nvSpPr>
        <p:spPr bwMode="auto">
          <a:xfrm>
            <a:off x="0" y="-422275"/>
            <a:ext cx="819150" cy="819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4QBgRXhpZgAASUkqAAgAAAACADEBAgAHAAAAJgAAAGmHBAABAAAALgAAAAAAAABQaWNhc2EAAAMAAJAHAAQAAAAwMjIwAqAEAAEAAABkAAAAA6AEAAEAAABkAAAAAAAAAP/bAIQAAwICBwgICAgICAcICAgICAgICAcICAYICAgICQgICAgICAgHCAgICAgHCAgICggICAgJFQkICAsNEAgOCAgJCAEDBAQGBQYKBgYKEA0KDBANCg4NDBAPDAwNDA0ODAgODQ4NDAwMCA4QDA4LDQ0MDQ0NDAwMDA0NDA0MCA0OCA0N/8AAEQgAZABkAwERAAIRAQMRAf/EAB0AAQACAgMBAQAAAAAAAAAAAAAFBgQIAQMHCQr/xABJEAABAwICAQ8HCQUJAAAAAAABAgMEAAUGERIHCBMXGSFRVFVWkpOV09QJGCIxQWFxFCMyNHSBkbPBFSQ1QtEWJTNDU2NyobH/xAAcAQEAAQUBAQAAAAAAAAAAAAAAAwEEBQYHAgj/xABDEQABAgMBCwgHBQkBAAAAAAAAAQIDBBEhBRITMUFRUmGRodEGFBUWYoGSsQcXM1NxcsEiQkOy4SMyNXOCosLw8ST/2gAMAwEAAhEDEQA/APqnQCgFAKAUAoBQCgFAKAUAoBQHFAc0AoBQCgFAKAUAoBQCgFAKA/NxqnavGIE3K4BN5vCQJ0sAJuMtIAD7gAAD4AAG8AABQFa2/cRctXrtKZ39ANv3EXLV67Smd/QDb9xFy1eu0pnf0A2/cRctXrtKZ39ANv3EXLV67Smd/QDb9xFy1eu0pnf0A2/cRctXrtKZ39ANv3EXLV67Smd/QDb9xFy1eu0pnf0A2/cRctXrtKZ39ANv3EXLV67Smd/QEpatXG/qSSbzeidLL+JzR7BwSKAq+qn/ABO4/b5n57lAVegFAKA9U1tepCxfrmLSuQIsmZHkJtzq/wDANwbRszDMg6KilmQltxjSQNMOONqAXoltYFCxRhKVCkvw5TK2JUZ1bD7LgyW262opUg5ZgkKG8QSCMiCQQS1lURVWiY/97zLxHqeT4bbLsmO4y2+lK2lLyyWlSG3U+onRJadbXkrROitJ9tQsjMetGrb/AMX6oZOZuXNSrEiRoatatlcy1VtFotUWrVSi0WqKek63zW8qurNzuUpS49mssN2VOlJ0Qpx4JPyW3xyveMmU9ooz0VJSg6SvSWyhyYxZ4oaAUAoBQE1ZPoH/AJH/AMFAfQ+b5IW4XFa7gm+2xpM5SpiWlsvFbaZRL4bUQsAqQF6JIAGYNUqhIkN6pW9XYdO4qXHnDauoe7ylT1gn6K7BuKlx5w2rqHu8pUYJ+iuwbipcecNq6h7vKVGCforsM+weRyvEV9mTHxJbGn47rb7DqGHtJp5laXGnE5rI0kOJSoZg74pVCmCfkauxSG8oVqdITiCJOkKhG4vWuOZ6ICVBh2WyXGkzvT9JOzMpS2llektIjjNTg0Fr166s4rGpCZjXH8P1Oxej3k8kzGdPx0W9h2MRUpV+OtuimJM6lq17Gp7HTbmG9AaLE9uCkA5fNnDeG1DL3pU0FA7++fec7Ob/APOjIjLFRU2XrTP8m2dKxI8rMpfNjQnPX5uczCX2pUrZSmIs+DdaDNveBrPZrXc7ZAhOuuz7m64hxci4TdmVoodSgpS23EKQ0QpTilLjskbGllOybPBjJGYkRMpxG6Vy40hNRJZ6KqsWlURbUxovelFPONxVuPOG1dQ93lTVMbgn6K7BuKlx5w2rqHu8pUYJ+iuwbipcecNq6h7vKVGCforsG4qXHnDauoe7ylUGCforsMqJ5GW5oGQxBafXnvx3zwf7opVM4wMTRXYpr3ixsfKpW8PrL/sH+quubzNkV/xXzPtW4bUW50tVE9nDXElbWoRWgOCrapnLxuYaA4KVF43MNAcFKi8bmOQgcFKi8bm8ir4SvuyvzEexDo0fgAWzvcGaAfiazc/LJDgwnpmt/Mcx5LXZdO3Rn4LsTX1amRET9jYn9Ne82x1y+qd8th25OitJfW1PWVpUgKP7GsUAltSgA4gSYkxsqTmM0fEDxPRliQ2JTH9r+1qEnJa5aSs1HdfIt4iwkottMNHi2pkWjm9y5TU3Bd82ZcsHf0X8055fQIKAPu2PP76kuhLpBZCVqZKfX6kfJC7C3RmJ5sS29iXzdTVqyndeVLRoDgFYOp068bmGgOClReNzDQHBSovG5hoDgpUYNuYzYLCcjmkHf9oHu91SNtQtojURbDKxZ9alfaX/AM1dSzXtXfF3mY64X8Nlv5UP8qETVqZ4UAoDkVU8qULU+hqTKnZg+isp/FayP+hn94rZrqPRZeFTKldxwzkJLPhXWuhffdVWrrrEcuP4JU3H10GO5Uy3YaZfiMxkQbemOhbStLZlLhWuTnobGnYUpiSIitjClem44P5U1YzsRXw4SKlKJTchtHJeShQZueeyIr1e9Xqip+6iPiw8dbVVzXW5kTLU031MYSkuzMwRktKN/wBpCnM/w3vxq/uvER0OFTNXyNY9Hco+HOTyuSxHIzvq9eG0vprVzuaChUUAoDPg+o/H+lSsxFpFxm5MfWlYRkJD7+Lokd98bM8wp2CFMOu+m4yQqQFAtOKUghQCs0nPI5itjjSUs56qsWlq5vjnPmGT9KyykFksjIf7NqM/f0UvfodnmZ4L56Q+tgeJqHmUp75Nxd+uFdCF4x5meC+ekPrYHiacylPfJuHrhXQheMeZngvnpD62B4mqcylPfJuHrhXQheM5Gs0wXzzh9dA8TVUkZTJGTcVT0wOVaIyF4zXfXD6h1vskpv8AZtxbucaaz8oEhCmjm4hSmVgbEtaS36ACXAci4l5PrbVVpPMvMG1rr5t7YvedB5DcoJW6/Oo0NGtjOckRzWrVFSiQ0cmWllutanumvYgNJgt6GQ0Lu023lvfN/wBmsO55e7NKKvbppSGlNL/BpjOQ73LOLVccFyrVbK85j8fMg9SbWeYZdt8eXcMSxrdKnJMpyKtyInRC1KQgpLr6VKGTeisgZB5LqN4trArzaFEhQ1jRaUSxLDVZv0iy1ypyYhyjGK171crldS+ciI1VRM1W2bS3nWZ4L56Q+tgeJqPmUp75NxGvpgcn3IXjHmZ4L56Q+tgeJpzKU98m4p64V0IXjHmZ4L56Q+tgeJqvMpT3ybh64V0IXjHmZ4L56Q+tgeJpzGUX8ZNw9cK6EPxncxrN8G5b2M4nr9jtv8RXtJGWT8XyPK+l1XW4OH41NPMUj96lfaH/AMxda7Ne2f8AM7zPj+d9vE+Z3mpF1aFiKAUBmWdhlTrSX1raYLiA842jZVttFQ2RbaP51pb0ilJyBUADkCSJoSNV6I9aJlLiAjVeiPWja2rqM7GWIzMfW6UBpshDbDCVFaY0ZpIbjx0KIGkGmkpSV5AqWFuK9JxRMkaMsR99kxImRETIbdcPlRM3Guky6Et937CsxI6HiVq+epbS36quq6u5MQmVBQ+ThC3VKy+cfTbrTbivePq/u0rG9/m+7IXMzOYZrW5rV12In0Oo3V9IsvDlIsK5TXNix2qxyrZgmLEixla3Oq4SiLkpXGpW2L405AVFf0tkjubNAWAVZbMpCZkVe/6LToCJTZyyS8w8BkZriqjSKjoKw3Y0tavmn1OFtjNfAWHExt+01fNv1+JWjViY0VQoKAUKkjbUjRPx/QVI0mZiOzFX1qV9pf8AzF1cTXtn/M7zJ5z28T5neakVVmWIoBQAGgGdCtRnVRVRnVAKqUFUAoBQElbfon4/oKkaTsxH0tn+TCsTjjjhn3cFxa3CAuLkCtRUQP3T1AnezzNb2+48B7lctbbcf6HSIlwpaI9XrfW240y9x07lpYeP3fpxfCVF0LL693A8dXpXtbU4DctLDx+79OL4SnQsvr3cB1ele1tTgNy0sPH7v04vhKdCy+vdwHV6V7W1OA3LSw8fu/Ti+Ep0LL693AdXpXtbU4DctLDx+79OL4SnQsvr3cB1ele1tTgNy0sPH7v04vhKdCy+vdwHV6V7W1OA3LSw8fu/Ti+Ep0LL693AdXpXtbU4DctLDx+79OL4SnQsvr3cB1ele1tTgNy0sPH7v04vhKdCy+vdwHV6V7W1OA3LSw8fu/Ti+Ep0LL693AdXpXtbU4DctbDx+79OL4SnQsvr3cB1dle1tTgSVs8mRh1CSFSrs4Sc8y8wjIZAZZIigezPP17/AMK9dDS+vaek5PyqZ9v6G3tZ82UUAoBQCgFAKAUAoBQCgFAKAUAoBQCgFAKAUAoBQCgFAKAUB//Z">
            <a:hlinkClick r:id="rId5"/>
          </p:cNvPr>
          <p:cNvSpPr>
            <a:spLocks noChangeAspect="1" noChangeArrowheads="1"/>
          </p:cNvSpPr>
          <p:nvPr/>
        </p:nvSpPr>
        <p:spPr bwMode="auto">
          <a:xfrm>
            <a:off x="152400" y="-269875"/>
            <a:ext cx="819150" cy="819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t1.gstatic.com/images?q=tbn:ANd9GcQq1mQlZuNRkb8qgQ6x_LpqkH1gCafr3XGST37_qPd3P_hQyRH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0" y="5021424"/>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lag of Egyp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559" y="5036976"/>
            <a:ext cx="2286000" cy="18210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3.gstatic.com/images?q=tbn:ANd9GcSudwSJjVg6bBG65FKjqQ1C-Kwc1GT54JlAHioJq8Z131dDxQJ8z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0" y="5036976"/>
            <a:ext cx="2286000" cy="18210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0.gstatic.com/images?q=tbn:ANd9GcSjZSbHPUpPSOR_PjvCLZXOP-LTOdUmqSrtPp4-vq2dquqA5e34P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5036976"/>
            <a:ext cx="2286000" cy="182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9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a:solidFill>
                  <a:schemeClr val="bg2">
                    <a:lumMod val="25000"/>
                  </a:schemeClr>
                </a:solidFill>
              </a:rPr>
              <a:t>African Dialogue &amp; U.S. FTC</a:t>
            </a:r>
            <a:endParaRPr lang="en-US" dirty="0"/>
          </a:p>
        </p:txBody>
      </p:sp>
      <p:sp>
        <p:nvSpPr>
          <p:cNvPr id="3" name="Content Placeholder 2"/>
          <p:cNvSpPr>
            <a:spLocks noGrp="1"/>
          </p:cNvSpPr>
          <p:nvPr>
            <p:ph idx="1"/>
          </p:nvPr>
        </p:nvSpPr>
        <p:spPr/>
        <p:txBody>
          <a:bodyPr>
            <a:normAutofit/>
          </a:bodyPr>
          <a:lstStyle/>
          <a:p>
            <a:pPr lvl="0"/>
            <a:r>
              <a:rPr lang="en-US" sz="4400" b="1" dirty="0"/>
              <a:t>Annual </a:t>
            </a:r>
            <a:r>
              <a:rPr lang="en-US" sz="4400" b="1" dirty="0" smtClean="0"/>
              <a:t>Conferences</a:t>
            </a:r>
            <a:endParaRPr lang="en-US" sz="3600" dirty="0"/>
          </a:p>
          <a:p>
            <a:pPr marL="1371600" lvl="3" indent="0">
              <a:buNone/>
            </a:pPr>
            <a:r>
              <a:rPr lang="en-US" dirty="0" smtClean="0"/>
              <a:t>* August </a:t>
            </a:r>
            <a:r>
              <a:rPr lang="en-US" dirty="0"/>
              <a:t>2009 - Johannesburg, South Africa</a:t>
            </a:r>
          </a:p>
          <a:p>
            <a:pPr lvl="3"/>
            <a:endParaRPr lang="en-US" dirty="0"/>
          </a:p>
          <a:p>
            <a:pPr marL="1371600" lvl="3" indent="0">
              <a:buNone/>
            </a:pPr>
            <a:r>
              <a:rPr lang="en-US" dirty="0" smtClean="0"/>
              <a:t>* July </a:t>
            </a:r>
            <a:r>
              <a:rPr lang="en-US" dirty="0"/>
              <a:t>2010 – Arusha, Tanzania</a:t>
            </a:r>
          </a:p>
          <a:p>
            <a:pPr marL="1371600" lvl="3" indent="0">
              <a:buNone/>
            </a:pPr>
            <a:endParaRPr lang="en-US" dirty="0"/>
          </a:p>
          <a:p>
            <a:pPr marL="1371600" lvl="3" indent="0">
              <a:buNone/>
            </a:pPr>
            <a:r>
              <a:rPr lang="en-US" dirty="0" smtClean="0"/>
              <a:t>* September </a:t>
            </a:r>
            <a:r>
              <a:rPr lang="en-US" dirty="0"/>
              <a:t>2011 – Abuja, Nigeria</a:t>
            </a:r>
          </a:p>
          <a:p>
            <a:pPr marL="914400" lvl="3" indent="0">
              <a:buNone/>
            </a:pPr>
            <a:endParaRPr lang="en-US" dirty="0"/>
          </a:p>
          <a:p>
            <a:pPr marL="1371600" lvl="3" indent="0">
              <a:buNone/>
            </a:pPr>
            <a:r>
              <a:rPr lang="en-US" dirty="0" smtClean="0"/>
              <a:t>* August </a:t>
            </a:r>
            <a:r>
              <a:rPr lang="en-US" dirty="0"/>
              <a:t>2012 – Rabat, </a:t>
            </a:r>
            <a:r>
              <a:rPr lang="en-US" dirty="0" smtClean="0"/>
              <a:t>Morocco</a:t>
            </a:r>
          </a:p>
          <a:p>
            <a:pPr lvl="3"/>
            <a:endParaRPr lang="en-US" dirty="0" smtClean="0"/>
          </a:p>
          <a:p>
            <a:pPr marL="1371600" lvl="3" indent="0">
              <a:buNone/>
            </a:pPr>
            <a:r>
              <a:rPr lang="en-US" b="1" dirty="0" smtClean="0"/>
              <a:t>* September 2013 – Livingstone, Zambia</a:t>
            </a:r>
            <a:endParaRPr lang="en-US"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pic>
        <p:nvPicPr>
          <p:cNvPr id="6" name="Picture 5" descr="http://icpen.org/gfx/user-gfx/98x98/icpenSites/photo6_1.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91000"/>
            <a:ext cx="2794518" cy="2514600"/>
          </a:xfrm>
          <a:prstGeom prst="rect">
            <a:avLst/>
          </a:prstGeom>
          <a:noFill/>
          <a:ln>
            <a:noFill/>
          </a:ln>
        </p:spPr>
      </p:pic>
    </p:spTree>
    <p:extLst>
      <p:ext uri="{BB962C8B-B14F-4D97-AF65-F5344CB8AC3E}">
        <p14:creationId xmlns:p14="http://schemas.microsoft.com/office/powerpoint/2010/main" val="70199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1524000" cy="1520112"/>
          </a:xfrm>
          <a:prstGeom prst="rect">
            <a:avLst/>
          </a:prstGeom>
          <a:ln>
            <a:noFill/>
          </a:ln>
          <a:effectLst>
            <a:outerShdw blurRad="292100" dist="139700" dir="2700000" algn="tl" rotWithShape="0">
              <a:srgbClr val="333333">
                <a:alpha val="65000"/>
              </a:srgbClr>
            </a:outerShdw>
          </a:effectLst>
        </p:spPr>
      </p:pic>
      <p:pic>
        <p:nvPicPr>
          <p:cNvPr id="6" name="Picture 17" descr="usafla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8328" y="5486400"/>
            <a:ext cx="1867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7086600" y="76200"/>
            <a:ext cx="1981200" cy="1596312"/>
          </a:xfrm>
          <a:prstGeom prst="rect">
            <a:avLst/>
          </a:prstGeom>
          <a:noFill/>
          <a:ln>
            <a:noFill/>
          </a:ln>
          <a:extLst/>
        </p:spPr>
      </p:pic>
      <p:pic>
        <p:nvPicPr>
          <p:cNvPr id="9" name="Picture 2" descr="http://t0.gstatic.com/images?q=tbn:ANd9GcSjZSbHPUpPSOR_PjvCLZXOP-LTOdUmqSrtPp4-vq2dquqA5e34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334000"/>
            <a:ext cx="1905000" cy="13311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04800" y="1520113"/>
            <a:ext cx="8610600" cy="4062651"/>
          </a:xfrm>
          <a:prstGeom prst="rect">
            <a:avLst/>
          </a:prstGeom>
        </p:spPr>
        <p:txBody>
          <a:bodyPr wrap="square">
            <a:spAutoFit/>
          </a:bodyPr>
          <a:lstStyle/>
          <a:p>
            <a:r>
              <a:rPr lang="en-US" sz="5400" dirty="0"/>
              <a:t>The African Consumer Protection </a:t>
            </a:r>
            <a:r>
              <a:rPr lang="en-US" sz="5400" dirty="0" smtClean="0"/>
              <a:t>Dialogue </a:t>
            </a:r>
          </a:p>
          <a:p>
            <a:r>
              <a:rPr lang="en-US" sz="2400" dirty="0" smtClean="0"/>
              <a:t>The </a:t>
            </a:r>
            <a:r>
              <a:rPr lang="en-US" sz="2400" dirty="0"/>
              <a:t>Fifth Annual </a:t>
            </a:r>
            <a:r>
              <a:rPr lang="en-US" sz="2400" dirty="0" smtClean="0"/>
              <a:t>Conference, </a:t>
            </a:r>
            <a:r>
              <a:rPr lang="en-US" sz="2400" dirty="0"/>
              <a:t>September 10-12, </a:t>
            </a:r>
            <a:r>
              <a:rPr lang="en-US" sz="2400" dirty="0" smtClean="0"/>
              <a:t>2013 </a:t>
            </a:r>
          </a:p>
          <a:p>
            <a:r>
              <a:rPr lang="en-US" sz="2400" dirty="0" smtClean="0"/>
              <a:t>Livingstone</a:t>
            </a:r>
            <a:r>
              <a:rPr lang="en-US" sz="2400" dirty="0"/>
              <a:t>, </a:t>
            </a:r>
            <a:r>
              <a:rPr lang="en-US" sz="2400" dirty="0" smtClean="0"/>
              <a:t>Zambia </a:t>
            </a:r>
          </a:p>
          <a:p>
            <a:r>
              <a:rPr lang="en-US" sz="2400" dirty="0"/>
              <a:t>Theme: Moving Cross Border Enforcement Collaboration Forward</a:t>
            </a:r>
          </a:p>
          <a:p>
            <a:endParaRPr lang="en-US" sz="2400" dirty="0" smtClean="0"/>
          </a:p>
          <a:p>
            <a:endParaRPr lang="en-GB" dirty="0" smtClean="0"/>
          </a:p>
          <a:p>
            <a:endParaRPr lang="en-GB" dirty="0"/>
          </a:p>
          <a:p>
            <a:endParaRPr 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0" y="4419601"/>
            <a:ext cx="2057400" cy="2245572"/>
          </a:xfrm>
          <a:prstGeom prst="rect">
            <a:avLst/>
          </a:prstGeom>
        </p:spPr>
      </p:pic>
    </p:spTree>
    <p:extLst>
      <p:ext uri="{BB962C8B-B14F-4D97-AF65-F5344CB8AC3E}">
        <p14:creationId xmlns:p14="http://schemas.microsoft.com/office/powerpoint/2010/main" val="144887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endParaRPr lang="en-US" dirty="0"/>
          </a:p>
        </p:txBody>
      </p:sp>
      <p:sp>
        <p:nvSpPr>
          <p:cNvPr id="3" name="Content Placeholder 2"/>
          <p:cNvSpPr>
            <a:spLocks noGrp="1"/>
          </p:cNvSpPr>
          <p:nvPr>
            <p:ph idx="1"/>
          </p:nvPr>
        </p:nvSpPr>
        <p:spPr/>
        <p:txBody>
          <a:bodyPr/>
          <a:lstStyle/>
          <a:p>
            <a:pPr lvl="0"/>
            <a:r>
              <a:rPr lang="en-US" b="1" dirty="0" smtClean="0"/>
              <a:t>Conference Partners</a:t>
            </a:r>
            <a:endParaRPr lang="en-US" dirty="0" smtClean="0"/>
          </a:p>
          <a:p>
            <a:pPr lvl="3"/>
            <a:r>
              <a:rPr lang="en-US" b="1" dirty="0" smtClean="0"/>
              <a:t>World Bank</a:t>
            </a:r>
            <a:endParaRPr lang="en-US" sz="1800" dirty="0" smtClean="0"/>
          </a:p>
          <a:p>
            <a:pPr lvl="3"/>
            <a:r>
              <a:rPr lang="en-US" b="1" dirty="0" smtClean="0"/>
              <a:t>Washington &amp; Lee University</a:t>
            </a:r>
            <a:endParaRPr lang="en-US" sz="1800" dirty="0" smtClean="0"/>
          </a:p>
          <a:p>
            <a:pPr lvl="3"/>
            <a:r>
              <a:rPr lang="en-US" b="1" dirty="0" smtClean="0"/>
              <a:t>Organization for Economic Cooperation and Development</a:t>
            </a:r>
          </a:p>
          <a:p>
            <a:pPr lvl="3"/>
            <a:endParaRPr lang="en-US" sz="1800" dirty="0" smtClean="0"/>
          </a:p>
          <a:p>
            <a:r>
              <a:rPr lang="en-US" dirty="0" smtClean="0"/>
              <a:t>And, more collaboration with regional entities and International bodies</a:t>
            </a:r>
          </a:p>
          <a:p>
            <a:pPr lvl="3"/>
            <a:r>
              <a:rPr lang="en-US" dirty="0" smtClean="0"/>
              <a:t>	</a:t>
            </a:r>
            <a:r>
              <a:rPr lang="en-US" b="1" dirty="0" smtClean="0"/>
              <a:t>COMESA, SADC, EAC, ECOWAS and (hopefully) AU</a:t>
            </a:r>
          </a:p>
          <a:p>
            <a:pPr lvl="3"/>
            <a:r>
              <a:rPr lang="en-US" b="1" dirty="0"/>
              <a:t> </a:t>
            </a:r>
            <a:r>
              <a:rPr lang="en-US" b="1" dirty="0" smtClean="0"/>
              <a:t>   INTERPOL and UNCTAD</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156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686800" cy="1143000"/>
          </a:xfrm>
        </p:spPr>
        <p:txBody>
          <a:bodyPr>
            <a:normAutofit fontScale="90000"/>
          </a:bodyPr>
          <a:lstStyle/>
          <a:p>
            <a:r>
              <a:rPr lang="en-US" dirty="0" smtClean="0"/>
              <a:t>International Consumer Protection and Enforcement Network (ICPEN)</a:t>
            </a:r>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00200"/>
            <a:ext cx="829491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7009"/>
      </p:ext>
    </p:extLst>
  </p:cSld>
  <p:clrMapOvr>
    <a:masterClrMapping/>
  </p:clrMapOvr>
  <mc:AlternateContent xmlns:mc="http://schemas.openxmlformats.org/markup-compatibility/2006" xmlns:p14="http://schemas.microsoft.com/office/powerpoint/2010/main">
    <mc:Choice Requires="p14">
      <p:transition spd="slow" p14:dur="2000" advTm="21318"/>
    </mc:Choice>
    <mc:Fallback xmlns="">
      <p:transition spd="slow" advTm="2131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rmAutofit fontScale="25000" lnSpcReduction="20000"/>
          </a:bodyPr>
          <a:lstStyle/>
          <a:p>
            <a:r>
              <a:rPr lang="en-US" sz="8000" b="1" dirty="0" smtClean="0"/>
              <a:t>48 </a:t>
            </a:r>
            <a:r>
              <a:rPr lang="en-US" sz="8000" b="1" dirty="0"/>
              <a:t>Member Organizations: </a:t>
            </a:r>
            <a:r>
              <a:rPr lang="en-US" sz="8000" dirty="0"/>
              <a:t>Australia, Austria, Azerbaijan, Barbados, Belgium, Canada, Chile, China, Costa Rica, Cyprus, Czech Republic, Denmark, </a:t>
            </a:r>
            <a:r>
              <a:rPr lang="en-US" sz="8000" b="1" dirty="0" smtClean="0"/>
              <a:t>Egypt</a:t>
            </a:r>
            <a:r>
              <a:rPr lang="en-US" sz="8000" dirty="0" smtClean="0"/>
              <a:t>, </a:t>
            </a:r>
            <a:r>
              <a:rPr lang="en-US" sz="8000" dirty="0"/>
              <a:t>El Salvador, Estonia, the </a:t>
            </a:r>
            <a:r>
              <a:rPr lang="en-US" sz="8000" dirty="0" smtClean="0"/>
              <a:t>EC, </a:t>
            </a:r>
            <a:r>
              <a:rPr lang="en-US" sz="8000" dirty="0"/>
              <a:t>France, Finland, Germany, Greece, Hungary, Ireland, Israel, </a:t>
            </a:r>
            <a:r>
              <a:rPr lang="en-US" sz="8000" dirty="0" smtClean="0"/>
              <a:t>Italy</a:t>
            </a:r>
            <a:r>
              <a:rPr lang="en-US" sz="8000" dirty="0"/>
              <a:t>, Japan, Korea, Latvia, Lithuania, Luxembourg, Malta, Mexico, </a:t>
            </a:r>
            <a:r>
              <a:rPr lang="en-US" sz="8000" dirty="0" smtClean="0"/>
              <a:t>Mongolia, Netherlands</a:t>
            </a:r>
            <a:r>
              <a:rPr lang="en-US" sz="8000" dirty="0"/>
              <a:t>, New Zealand, </a:t>
            </a:r>
            <a:r>
              <a:rPr lang="en-US" sz="8000" b="1" dirty="0"/>
              <a:t>Nigeria</a:t>
            </a:r>
            <a:r>
              <a:rPr lang="en-US" sz="8000" dirty="0"/>
              <a:t>, </a:t>
            </a:r>
            <a:r>
              <a:rPr lang="en-US" sz="8000" dirty="0" smtClean="0"/>
              <a:t>Norway</a:t>
            </a:r>
            <a:r>
              <a:rPr lang="en-US" sz="8000" dirty="0"/>
              <a:t>, Panama, Papua New Guinea, </a:t>
            </a:r>
            <a:r>
              <a:rPr lang="en-US" sz="8000" dirty="0" smtClean="0"/>
              <a:t>Poland</a:t>
            </a:r>
            <a:r>
              <a:rPr lang="en-US" sz="8000" dirty="0"/>
              <a:t>, Portugal, Slovakia, Spain, Sweden, Switzerland, Turkey, United </a:t>
            </a:r>
            <a:r>
              <a:rPr lang="en-US" sz="8000" dirty="0" smtClean="0"/>
              <a:t>Kingdom, </a:t>
            </a:r>
            <a:r>
              <a:rPr lang="en-US" sz="8000" dirty="0"/>
              <a:t>United </a:t>
            </a:r>
            <a:r>
              <a:rPr lang="en-US" sz="8000" dirty="0" smtClean="0"/>
              <a:t>States, and </a:t>
            </a:r>
            <a:r>
              <a:rPr lang="en-US" sz="8000" dirty="0"/>
              <a:t>Vietnam</a:t>
            </a:r>
          </a:p>
          <a:p>
            <a:r>
              <a:rPr lang="en-US" sz="8000" b="1" dirty="0"/>
              <a:t>7</a:t>
            </a:r>
            <a:r>
              <a:rPr lang="en-US" sz="8000" b="1" dirty="0" smtClean="0"/>
              <a:t> </a:t>
            </a:r>
            <a:r>
              <a:rPr lang="en-US" sz="8000" b="1" dirty="0"/>
              <a:t>Partner Organizations: Angola</a:t>
            </a:r>
            <a:r>
              <a:rPr lang="en-US" sz="8000" dirty="0"/>
              <a:t>,</a:t>
            </a:r>
            <a:r>
              <a:rPr lang="en-US" sz="8000" i="1" dirty="0"/>
              <a:t> </a:t>
            </a:r>
            <a:r>
              <a:rPr lang="en-US" sz="8000" dirty="0"/>
              <a:t>Bulgaria, Colombia, Dominican Republic, </a:t>
            </a:r>
            <a:r>
              <a:rPr lang="en-US" sz="8000" dirty="0" smtClean="0"/>
              <a:t>Philippines</a:t>
            </a:r>
            <a:r>
              <a:rPr lang="en-US" sz="8000" dirty="0"/>
              <a:t>, </a:t>
            </a:r>
            <a:r>
              <a:rPr lang="en-US" sz="8000" b="1" dirty="0"/>
              <a:t>Seychelles</a:t>
            </a:r>
            <a:r>
              <a:rPr lang="en-US" sz="8000" dirty="0"/>
              <a:t>, </a:t>
            </a:r>
            <a:r>
              <a:rPr lang="en-US" sz="8000" dirty="0" smtClean="0"/>
              <a:t>and </a:t>
            </a:r>
            <a:r>
              <a:rPr lang="en-US" sz="8000" b="1" dirty="0"/>
              <a:t>Zambia</a:t>
            </a:r>
            <a:r>
              <a:rPr lang="en-US" sz="8000" dirty="0"/>
              <a:t>.</a:t>
            </a:r>
          </a:p>
          <a:p>
            <a:r>
              <a:rPr lang="en-US" sz="8000" b="1" dirty="0"/>
              <a:t>3 Observers:</a:t>
            </a:r>
            <a:r>
              <a:rPr lang="en-US" sz="8000" dirty="0"/>
              <a:t>  The European Commission (EC), Organization of Economic Cooperation and Development (OECD) and the United Nations Conference on Trade and Development </a:t>
            </a:r>
            <a:r>
              <a:rPr lang="en-US" sz="8000" dirty="0" smtClean="0"/>
              <a:t>(UNCTAD).</a:t>
            </a:r>
          </a:p>
          <a:p>
            <a:r>
              <a:rPr lang="en-US" sz="8000" b="1" dirty="0" smtClean="0"/>
              <a:t>Guests: </a:t>
            </a:r>
            <a:r>
              <a:rPr lang="en-US" sz="8000" dirty="0" smtClean="0"/>
              <a:t>India, Malaysia, </a:t>
            </a:r>
            <a:r>
              <a:rPr lang="en-US" sz="8000" b="1" dirty="0" smtClean="0"/>
              <a:t>Morocco</a:t>
            </a:r>
            <a:r>
              <a:rPr lang="en-US" sz="8000" dirty="0" smtClean="0"/>
              <a:t>, Suriname </a:t>
            </a:r>
          </a:p>
          <a:p>
            <a:r>
              <a:rPr lang="en-US" sz="8000" b="1" dirty="0" smtClean="0"/>
              <a:t>Regional Collaborations</a:t>
            </a:r>
            <a:r>
              <a:rPr lang="en-US" sz="8000" dirty="0" smtClean="0"/>
              <a:t>: Latin America (FIAGC), Asia/Pacific (APEC), Africa (African Consumer Protection Dialogue), Europe (European Commission). </a:t>
            </a:r>
          </a:p>
          <a:p>
            <a:endParaRPr lang="en-US" dirty="0"/>
          </a:p>
        </p:txBody>
      </p:sp>
      <p:sp>
        <p:nvSpPr>
          <p:cNvPr id="3" name="Title 2"/>
          <p:cNvSpPr>
            <a:spLocks noGrp="1"/>
          </p:cNvSpPr>
          <p:nvPr>
            <p:ph type="title"/>
          </p:nvPr>
        </p:nvSpPr>
        <p:spPr/>
        <p:txBody>
          <a:bodyPr/>
          <a:lstStyle/>
          <a:p>
            <a:r>
              <a:rPr lang="en-US" dirty="0" smtClean="0"/>
              <a:t>APRIL 2013 ICPEN Updates</a:t>
            </a:r>
            <a:endParaRPr lang="en-US" dirty="0"/>
          </a:p>
        </p:txBody>
      </p:sp>
    </p:spTree>
    <p:extLst>
      <p:ext uri="{BB962C8B-B14F-4D97-AF65-F5344CB8AC3E}">
        <p14:creationId xmlns:p14="http://schemas.microsoft.com/office/powerpoint/2010/main" val="2529794681"/>
      </p:ext>
    </p:extLst>
  </p:cSld>
  <p:clrMapOvr>
    <a:masterClrMapping/>
  </p:clrMapOvr>
  <mc:AlternateContent xmlns:mc="http://schemas.openxmlformats.org/markup-compatibility/2006" xmlns:p14="http://schemas.microsoft.com/office/powerpoint/2010/main">
    <mc:Choice Requires="p14">
      <p:transition spd="slow" p14:dur="2000" advTm="75142"/>
    </mc:Choice>
    <mc:Fallback xmlns="">
      <p:transition spd="slow" advTm="7514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nl-BE" smtClean="0"/>
              <a:t>Mission</a:t>
            </a:r>
            <a:endParaRPr lang="en-US" smtClean="0"/>
          </a:p>
        </p:txBody>
      </p:sp>
      <p:sp>
        <p:nvSpPr>
          <p:cNvPr id="5" name="Rechthoek 4"/>
          <p:cNvSpPr/>
          <p:nvPr/>
        </p:nvSpPr>
        <p:spPr>
          <a:xfrm>
            <a:off x="685800" y="1295400"/>
            <a:ext cx="7543800" cy="4906164"/>
          </a:xfrm>
          <a:prstGeom prst="rect">
            <a:avLst/>
          </a:prstGeom>
        </p:spPr>
        <p:txBody>
          <a:bodyPr wrap="square" lIns="79452" tIns="39726" rIns="79452" bIns="39726">
            <a:spAutoFit/>
          </a:bodyPr>
          <a:lstStyle/>
          <a:p>
            <a:pPr marL="722794" lvl="1" indent="-248288" defTabSz="411055" eaLnBrk="0" hangingPunct="0">
              <a:lnSpc>
                <a:spcPct val="80000"/>
              </a:lnSpc>
              <a:spcBef>
                <a:spcPct val="20000"/>
              </a:spcBef>
              <a:buClr>
                <a:srgbClr val="424242"/>
              </a:buClr>
              <a:defRPr/>
            </a:pPr>
            <a:r>
              <a:rPr lang="en-GB" sz="2800" kern="0" dirty="0">
                <a:solidFill>
                  <a:srgbClr val="424242"/>
                </a:solidFill>
                <a:latin typeface="Arial"/>
              </a:rPr>
              <a:t>	</a:t>
            </a:r>
            <a:r>
              <a:rPr lang="en-GB" sz="2800" kern="0" dirty="0">
                <a:latin typeface="Arial"/>
              </a:rPr>
              <a:t>ICPEN’s mission is to protect consumers by </a:t>
            </a:r>
            <a:r>
              <a:rPr lang="en-GB" sz="2800" b="1" kern="0" dirty="0">
                <a:latin typeface="Arial"/>
              </a:rPr>
              <a:t>encouraging and </a:t>
            </a:r>
            <a:r>
              <a:rPr lang="en-GB" sz="2800" b="1" kern="0" dirty="0" smtClean="0">
                <a:latin typeface="Arial"/>
              </a:rPr>
              <a:t>facilitating practical </a:t>
            </a:r>
            <a:r>
              <a:rPr lang="en-GB" sz="2800" b="1" kern="0" dirty="0">
                <a:latin typeface="Arial"/>
              </a:rPr>
              <a:t>action </a:t>
            </a:r>
            <a:r>
              <a:rPr lang="en-GB" sz="2800" kern="0" dirty="0">
                <a:latin typeface="Arial"/>
              </a:rPr>
              <a:t>to prevent cross border marketing malpractice. </a:t>
            </a:r>
          </a:p>
          <a:p>
            <a:pPr marL="722794" lvl="1" indent="-248288" defTabSz="411055" eaLnBrk="0" hangingPunct="0">
              <a:lnSpc>
                <a:spcPct val="80000"/>
              </a:lnSpc>
              <a:spcBef>
                <a:spcPct val="20000"/>
              </a:spcBef>
              <a:buClr>
                <a:srgbClr val="424242"/>
              </a:buClr>
              <a:defRPr/>
            </a:pPr>
            <a:r>
              <a:rPr lang="en-GB" sz="2800" kern="0" dirty="0">
                <a:latin typeface="Arial"/>
              </a:rPr>
              <a:t>  These actions </a:t>
            </a:r>
            <a:r>
              <a:rPr lang="en-GB" sz="2800" kern="0" dirty="0" smtClean="0">
                <a:latin typeface="Arial"/>
              </a:rPr>
              <a:t>include - </a:t>
            </a:r>
            <a:endParaRPr lang="en-GB" sz="2800" kern="0" dirty="0">
              <a:latin typeface="Arial"/>
            </a:endParaRPr>
          </a:p>
          <a:p>
            <a:pPr marL="931706" lvl="1" indent="-457200" defTabSz="411055" eaLnBrk="0" hangingPunct="0">
              <a:lnSpc>
                <a:spcPct val="80000"/>
              </a:lnSpc>
              <a:spcBef>
                <a:spcPct val="20000"/>
              </a:spcBef>
              <a:buClr>
                <a:srgbClr val="424242"/>
              </a:buClr>
              <a:buFont typeface="Arial" pitchFamily="34" charset="0"/>
              <a:buChar char="•"/>
              <a:defRPr/>
            </a:pPr>
            <a:r>
              <a:rPr lang="en-GB" sz="2800" b="1" kern="0" dirty="0">
                <a:latin typeface="Arial"/>
              </a:rPr>
              <a:t>information sharing </a:t>
            </a:r>
            <a:r>
              <a:rPr lang="en-GB" sz="2800" kern="0" dirty="0">
                <a:latin typeface="Arial"/>
              </a:rPr>
              <a:t>on market developments and regulatory best practice, </a:t>
            </a:r>
          </a:p>
          <a:p>
            <a:pPr marL="931706" lvl="1" indent="-457200" defTabSz="411055" eaLnBrk="0" hangingPunct="0">
              <a:lnSpc>
                <a:spcPct val="80000"/>
              </a:lnSpc>
              <a:spcBef>
                <a:spcPct val="20000"/>
              </a:spcBef>
              <a:buClr>
                <a:srgbClr val="424242"/>
              </a:buClr>
              <a:buFont typeface="Arial" pitchFamily="34" charset="0"/>
              <a:buChar char="•"/>
              <a:defRPr/>
            </a:pPr>
            <a:r>
              <a:rPr lang="en-GB" sz="2800" kern="0" dirty="0">
                <a:latin typeface="Arial"/>
              </a:rPr>
              <a:t>as well as </a:t>
            </a:r>
            <a:r>
              <a:rPr lang="en-GB" sz="2800" b="1" kern="0" dirty="0">
                <a:latin typeface="Arial"/>
              </a:rPr>
              <a:t>coordination and cooperation </a:t>
            </a:r>
            <a:r>
              <a:rPr lang="en-GB" sz="2800" kern="0" dirty="0">
                <a:latin typeface="Arial"/>
              </a:rPr>
              <a:t>to tackle market problems</a:t>
            </a:r>
            <a:r>
              <a:rPr lang="en-GB" sz="2800" kern="0" dirty="0" smtClean="0">
                <a:latin typeface="Arial"/>
              </a:rPr>
              <a:t>.</a:t>
            </a:r>
          </a:p>
          <a:p>
            <a:pPr marL="931706" lvl="1" indent="-457200" defTabSz="411055" eaLnBrk="0" hangingPunct="0">
              <a:lnSpc>
                <a:spcPct val="80000"/>
              </a:lnSpc>
              <a:spcBef>
                <a:spcPct val="20000"/>
              </a:spcBef>
              <a:buClr>
                <a:srgbClr val="424242"/>
              </a:buClr>
              <a:buFont typeface="Arial" pitchFamily="34" charset="0"/>
              <a:buChar char="•"/>
              <a:defRPr/>
            </a:pPr>
            <a:r>
              <a:rPr lang="en-GB" sz="2800" kern="0" dirty="0" smtClean="0">
                <a:latin typeface="Arial"/>
              </a:rPr>
              <a:t>a new project includes stakeholders – including regional organizations and businesses </a:t>
            </a:r>
            <a:endParaRPr lang="en-GB" sz="2800" kern="0" dirty="0">
              <a:latin typeface="Arial"/>
            </a:endParaRPr>
          </a:p>
        </p:txBody>
      </p:sp>
    </p:spTree>
    <p:extLst>
      <p:ext uri="{BB962C8B-B14F-4D97-AF65-F5344CB8AC3E}">
        <p14:creationId xmlns:p14="http://schemas.microsoft.com/office/powerpoint/2010/main" val="308975024"/>
      </p:ext>
    </p:extLst>
  </p:cSld>
  <p:clrMapOvr>
    <a:masterClrMapping/>
  </p:clrMapOvr>
  <p:transition spd="slow" advTm="3245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fontAlgn="auto" hangingPunct="1">
              <a:spcAft>
                <a:spcPts val="0"/>
              </a:spcAft>
              <a:defRPr/>
            </a:pPr>
            <a:endParaRPr lang="en-US" dirty="0"/>
          </a:p>
        </p:txBody>
      </p:sp>
      <p:pic>
        <p:nvPicPr>
          <p:cNvPr id="3891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26498" y="-6178"/>
            <a:ext cx="9270498" cy="6858000"/>
          </a:xfrm>
        </p:spPr>
      </p:pic>
      <p:sp>
        <p:nvSpPr>
          <p:cNvPr id="5" name="AutoShape 4"/>
          <p:cNvSpPr>
            <a:spLocks noChangeArrowheads="1"/>
          </p:cNvSpPr>
          <p:nvPr/>
        </p:nvSpPr>
        <p:spPr bwMode="auto">
          <a:xfrm>
            <a:off x="7125730" y="1866900"/>
            <a:ext cx="1524000" cy="381000"/>
          </a:xfrm>
          <a:prstGeom prst="leftArrow">
            <a:avLst>
              <a:gd name="adj1" fmla="val 50000"/>
              <a:gd name="adj2" fmla="val 10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4294967295"/>
          </p:nvPr>
        </p:nvSpPr>
        <p:spPr>
          <a:xfrm>
            <a:off x="234950" y="6448425"/>
            <a:ext cx="457200" cy="304800"/>
          </a:xfrm>
          <a:prstGeom prst="rect">
            <a:avLst/>
          </a:prstGeom>
        </p:spPr>
        <p:txBody>
          <a:bodyPr/>
          <a:lstStyle/>
          <a:p>
            <a:fld id="{491DB056-F8D2-4633-AD9A-69D151EFA4E8}" type="slidenum">
              <a:rPr lang="en-US" smtClean="0">
                <a:solidFill>
                  <a:srgbClr val="EAE4D1"/>
                </a:solidFill>
              </a:rPr>
              <a:pPr/>
              <a:t>17</a:t>
            </a:fld>
            <a:endParaRPr lang="en-US">
              <a:solidFill>
                <a:srgbClr val="EAE4D1"/>
              </a:solidFill>
            </a:endParaRPr>
          </a:p>
        </p:txBody>
      </p:sp>
    </p:spTree>
    <p:custDataLst>
      <p:tags r:id="rId1"/>
    </p:custDataLst>
    <p:extLst>
      <p:ext uri="{BB962C8B-B14F-4D97-AF65-F5344CB8AC3E}">
        <p14:creationId xmlns:p14="http://schemas.microsoft.com/office/powerpoint/2010/main" val="1077119600"/>
      </p:ext>
    </p:extLst>
  </p:cSld>
  <p:clrMapOvr>
    <a:masterClrMapping/>
  </p:clrMapOvr>
  <mc:AlternateContent xmlns:mc="http://schemas.openxmlformats.org/markup-compatibility/2006" xmlns:p14="http://schemas.microsoft.com/office/powerpoint/2010/main">
    <mc:Choice Requires="p14">
      <p:transition spd="slow" p14:dur="2000" advTm="27174"/>
    </mc:Choice>
    <mc:Fallback xmlns="">
      <p:transition spd="slow" advTm="271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38400" y="0"/>
            <a:ext cx="5943600" cy="3754874"/>
          </a:xfrm>
          <a:prstGeom prst="rect">
            <a:avLst/>
          </a:prstGeom>
        </p:spPr>
        <p:txBody>
          <a:bodyPr wrap="square" rtlCol="0">
            <a:spAutoFit/>
          </a:bodyPr>
          <a:lstStyle/>
          <a:p>
            <a:pPr algn="l"/>
            <a:endParaRPr lang="en-US" sz="2800" b="1" dirty="0" smtClean="0"/>
          </a:p>
          <a:p>
            <a:pPr algn="ctr"/>
            <a:r>
              <a:rPr lang="en-US" sz="2800" b="1" dirty="0" smtClean="0"/>
              <a:t>African Complaint Categories</a:t>
            </a:r>
          </a:p>
          <a:p>
            <a:pPr algn="l"/>
            <a:endParaRPr lang="en-US" sz="2800" dirty="0"/>
          </a:p>
          <a:p>
            <a:pPr algn="l"/>
            <a:endParaRPr lang="en-US" sz="1400" dirty="0"/>
          </a:p>
          <a:p>
            <a:pPr algn="l"/>
            <a:endParaRPr lang="en-US" sz="1400" dirty="0" smtClean="0"/>
          </a:p>
          <a:p>
            <a:pPr algn="l"/>
            <a:endParaRPr lang="en-US" sz="1400" dirty="0"/>
          </a:p>
          <a:p>
            <a:pPr algn="l"/>
            <a:endParaRPr lang="en-US" sz="1400" dirty="0" smtClean="0"/>
          </a:p>
          <a:p>
            <a:pPr algn="l"/>
            <a:endParaRPr lang="en-US" sz="1400" dirty="0"/>
          </a:p>
          <a:p>
            <a:pPr algn="l"/>
            <a:endParaRPr lang="en-US" sz="1400" dirty="0" smtClean="0"/>
          </a:p>
          <a:p>
            <a:pPr algn="l"/>
            <a:endParaRPr lang="en-US" sz="1400" dirty="0"/>
          </a:p>
          <a:p>
            <a:pPr algn="l"/>
            <a:endParaRPr lang="en-US" sz="1400" dirty="0" smtClean="0"/>
          </a:p>
          <a:p>
            <a:pPr algn="l"/>
            <a:endParaRPr lang="en-US" sz="1400" dirty="0"/>
          </a:p>
          <a:p>
            <a:pPr algn="l"/>
            <a:endParaRPr lang="en-US" sz="1400" dirty="0" smtClean="0"/>
          </a:p>
          <a:p>
            <a:pPr algn="l"/>
            <a:r>
              <a:rPr lang="en-US" sz="1400" dirty="0" smtClean="0"/>
              <a:t> </a:t>
            </a:r>
          </a:p>
        </p:txBody>
      </p:sp>
      <p:sp>
        <p:nvSpPr>
          <p:cNvPr id="6" name="TextBox 5"/>
          <p:cNvSpPr txBox="1"/>
          <p:nvPr/>
        </p:nvSpPr>
        <p:spPr>
          <a:xfrm>
            <a:off x="-12441" y="609600"/>
            <a:ext cx="9448800" cy="6617196"/>
          </a:xfrm>
          <a:prstGeom prst="rect">
            <a:avLst/>
          </a:prstGeom>
        </p:spPr>
        <p:txBody>
          <a:bodyPr wrap="square" rtlCol="0">
            <a:spAutoFit/>
          </a:bodyPr>
          <a:lstStyle/>
          <a:p>
            <a:endParaRPr lang="en-US" sz="2800" dirty="0" smtClean="0"/>
          </a:p>
          <a:p>
            <a:pPr marL="514350" indent="-514350">
              <a:buFontTx/>
              <a:buAutoNum type="arabicPeriod"/>
            </a:pPr>
            <a:r>
              <a:rPr lang="en-US" sz="2800" dirty="0" smtClean="0"/>
              <a:t>Shop-at-home/Catalog </a:t>
            </a:r>
            <a:r>
              <a:rPr lang="en-US" sz="2800" dirty="0"/>
              <a:t>Sales</a:t>
            </a:r>
          </a:p>
          <a:p>
            <a:pPr marL="514350" indent="-514350">
              <a:buFontTx/>
              <a:buAutoNum type="arabicPeriod"/>
            </a:pPr>
            <a:r>
              <a:rPr lang="en-US" sz="2800" dirty="0"/>
              <a:t>Romance Scams</a:t>
            </a:r>
          </a:p>
          <a:p>
            <a:pPr marL="514350" indent="-514350">
              <a:buFontTx/>
              <a:buAutoNum type="arabicPeriod"/>
            </a:pPr>
            <a:r>
              <a:rPr lang="en-US" sz="2800" dirty="0" smtClean="0"/>
              <a:t>Imposter: Government Scams/Family-Friend</a:t>
            </a:r>
          </a:p>
          <a:p>
            <a:pPr marL="514350" indent="-514350" algn="l">
              <a:buAutoNum type="arabicPeriod"/>
            </a:pPr>
            <a:r>
              <a:rPr lang="en-US" sz="2800" dirty="0" smtClean="0"/>
              <a:t>Advance Fee Loans</a:t>
            </a:r>
          </a:p>
          <a:p>
            <a:pPr marL="514350" indent="-514350" algn="l">
              <a:buAutoNum type="arabicPeriod"/>
            </a:pPr>
            <a:r>
              <a:rPr lang="en-US" sz="2800" dirty="0" smtClean="0"/>
              <a:t>Internet auction scams</a:t>
            </a:r>
          </a:p>
          <a:p>
            <a:pPr marL="514350" indent="-514350" algn="l">
              <a:buAutoNum type="arabicPeriod"/>
            </a:pPr>
            <a:r>
              <a:rPr lang="en-US" sz="2800" dirty="0" smtClean="0"/>
              <a:t>Housing/Real estate</a:t>
            </a:r>
          </a:p>
          <a:p>
            <a:pPr marL="514350" indent="-514350" algn="l">
              <a:buAutoNum type="arabicPeriod"/>
            </a:pPr>
            <a:r>
              <a:rPr lang="en-US" sz="2800" dirty="0" smtClean="0"/>
              <a:t>Prizes/sweepstakes/lotteries</a:t>
            </a:r>
          </a:p>
          <a:p>
            <a:pPr marL="514350" indent="-514350" algn="l">
              <a:buAutoNum type="arabicPeriod"/>
            </a:pPr>
            <a:r>
              <a:rPr lang="en-US" sz="2800" dirty="0" smtClean="0"/>
              <a:t>Employment Agencies</a:t>
            </a:r>
          </a:p>
          <a:p>
            <a:pPr marL="514350" indent="-514350" algn="l">
              <a:buAutoNum type="arabicPeriod"/>
            </a:pPr>
            <a:r>
              <a:rPr lang="en-US" sz="2800" dirty="0" smtClean="0"/>
              <a:t>Spyware/Adware/Malware</a:t>
            </a:r>
          </a:p>
          <a:p>
            <a:pPr marL="514350" indent="-514350" algn="l">
              <a:buAutoNum type="arabicPeriod"/>
            </a:pPr>
            <a:r>
              <a:rPr lang="en-US" sz="2800" dirty="0" smtClean="0"/>
              <a:t>Business Opportunities/Investment</a:t>
            </a:r>
          </a:p>
          <a:p>
            <a:pPr marL="514350" indent="-514350" algn="l">
              <a:buAutoNum type="arabicPeriod"/>
            </a:pPr>
            <a:r>
              <a:rPr lang="en-US" sz="2800" dirty="0" smtClean="0"/>
              <a:t>Investment Scams</a:t>
            </a:r>
          </a:p>
          <a:p>
            <a:pPr marL="514350" indent="-514350" algn="l">
              <a:buAutoNum type="arabicPeriod"/>
            </a:pPr>
            <a:r>
              <a:rPr lang="en-US" sz="2800" dirty="0" smtClean="0"/>
              <a:t>Credit Card/Banking </a:t>
            </a:r>
          </a:p>
          <a:p>
            <a:pPr marL="514350" indent="-514350" algn="l">
              <a:buAutoNum type="arabicPeriod"/>
            </a:pPr>
            <a:r>
              <a:rPr lang="en-US" sz="2800" dirty="0" smtClean="0"/>
              <a:t>Multi-level marketing </a:t>
            </a:r>
          </a:p>
          <a:p>
            <a:pPr marL="514350" indent="-514350" algn="l">
              <a:buAutoNum type="arabicPeriod"/>
            </a:pPr>
            <a:endParaRPr lang="en-US" sz="3200" dirty="0" smtClean="0"/>
          </a:p>
        </p:txBody>
      </p:sp>
    </p:spTree>
    <p:extLst>
      <p:ext uri="{BB962C8B-B14F-4D97-AF65-F5344CB8AC3E}">
        <p14:creationId xmlns:p14="http://schemas.microsoft.com/office/powerpoint/2010/main" val="3635241053"/>
      </p:ext>
    </p:extLst>
  </p:cSld>
  <p:clrMapOvr>
    <a:masterClrMapping/>
  </p:clrMapOvr>
  <mc:AlternateContent xmlns:mc="http://schemas.openxmlformats.org/markup-compatibility/2006" xmlns:p14="http://schemas.microsoft.com/office/powerpoint/2010/main">
    <mc:Choice Requires="p14">
      <p:transition spd="slow" p14:dur="2000" advTm="50774"/>
    </mc:Choice>
    <mc:Fallback xmlns="">
      <p:transition spd="slow" advTm="5077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a:solidFill>
                  <a:schemeClr val="bg2">
                    <a:lumMod val="25000"/>
                  </a:schemeClr>
                </a:solidFill>
              </a:rPr>
              <a:t>African </a:t>
            </a:r>
            <a:r>
              <a:rPr lang="en-US" dirty="0" smtClean="0">
                <a:solidFill>
                  <a:schemeClr val="bg2">
                    <a:lumMod val="25000"/>
                  </a:schemeClr>
                </a:solidFill>
              </a:rPr>
              <a:t>Dialogue, Zambia CCPC </a:t>
            </a:r>
            <a:br>
              <a:rPr lang="en-US" dirty="0" smtClean="0">
                <a:solidFill>
                  <a:schemeClr val="bg2">
                    <a:lumMod val="25000"/>
                  </a:schemeClr>
                </a:solidFill>
              </a:rPr>
            </a:br>
            <a:r>
              <a:rPr lang="en-US" dirty="0" smtClean="0">
                <a:solidFill>
                  <a:schemeClr val="bg2">
                    <a:lumMod val="25000"/>
                  </a:schemeClr>
                </a:solidFill>
              </a:rPr>
              <a:t>&amp; U.S</a:t>
            </a:r>
            <a:r>
              <a:rPr lang="en-US" dirty="0">
                <a:solidFill>
                  <a:schemeClr val="bg2">
                    <a:lumMod val="25000"/>
                  </a:schemeClr>
                </a:solidFill>
              </a:rPr>
              <a:t>. FTC</a:t>
            </a:r>
            <a:endParaRPr lang="en-US" dirty="0"/>
          </a:p>
        </p:txBody>
      </p:sp>
      <p:sp>
        <p:nvSpPr>
          <p:cNvPr id="3" name="Content Placeholder 2"/>
          <p:cNvSpPr>
            <a:spLocks noGrp="1"/>
          </p:cNvSpPr>
          <p:nvPr>
            <p:ph idx="1"/>
          </p:nvPr>
        </p:nvSpPr>
        <p:spPr>
          <a:xfrm>
            <a:off x="457200" y="1219200"/>
            <a:ext cx="8229600" cy="4906963"/>
          </a:xfrm>
        </p:spPr>
        <p:txBody>
          <a:bodyPr/>
          <a:lstStyle/>
          <a:p>
            <a:pPr marL="0" indent="0" algn="ctr">
              <a:buNone/>
            </a:pPr>
            <a:endParaRPr lang="en-US" sz="4000" dirty="0" smtClean="0"/>
          </a:p>
          <a:p>
            <a:pPr marL="0" indent="0" algn="ctr">
              <a:buNone/>
            </a:pPr>
            <a:r>
              <a:rPr lang="en-US" sz="4000" dirty="0" smtClean="0"/>
              <a:t>Thank </a:t>
            </a:r>
            <a:r>
              <a:rPr lang="en-US" sz="4000" dirty="0"/>
              <a:t>you!</a:t>
            </a:r>
          </a:p>
          <a:p>
            <a:pPr marL="0" indent="0" algn="ct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pic>
        <p:nvPicPr>
          <p:cNvPr id="7" name="Picture 6" descr="http://icpen.org/gfx/user-gfx/98x98/icpenSites/ist1_3051395_global_handshake_10.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5910" y="4038601"/>
            <a:ext cx="2666999" cy="2819399"/>
          </a:xfrm>
          <a:prstGeom prst="rect">
            <a:avLst/>
          </a:prstGeom>
          <a:noFill/>
          <a:ln>
            <a:noFill/>
          </a:ln>
        </p:spPr>
      </p:pic>
      <p:pic>
        <p:nvPicPr>
          <p:cNvPr id="1026" name="Picture 2" descr="http://t2.gstatic.com/images?q=tbn:ANd9GcQDol8IDB7J9YuUh5QEtOF0tsijPzyJRvKtQ9ALUAxDwZmjj3g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28494"/>
            <a:ext cx="3429000" cy="282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fontScale="90000"/>
          </a:bodyPr>
          <a:lstStyle/>
          <a:p>
            <a:pPr algn="l"/>
            <a:r>
              <a:rPr lang="en-US" dirty="0" smtClean="0"/>
              <a:t>The FTC’s International Cooperation</a:t>
            </a:r>
            <a:r>
              <a:rPr lang="en-US" sz="2400" dirty="0" smtClean="0"/>
              <a:t/>
            </a:r>
            <a:br>
              <a:rPr lang="en-US" sz="2400" dirty="0" smtClean="0"/>
            </a:br>
            <a:r>
              <a:rPr lang="en-US" sz="4000" dirty="0" smtClean="0"/>
              <a:t>The Office of International Affairs  </a:t>
            </a:r>
            <a:r>
              <a:rPr lang="en-US" sz="3100" dirty="0" smtClean="0"/>
              <a:t/>
            </a:r>
            <a:br>
              <a:rPr lang="en-US" sz="3100" dirty="0" smtClean="0"/>
            </a:br>
            <a:r>
              <a:rPr lang="en-US" sz="3600" dirty="0" smtClean="0"/>
              <a:t>(Consumer Protection)</a:t>
            </a:r>
            <a:r>
              <a:rPr lang="en-US" sz="2400" dirty="0" smtClean="0"/>
              <a:t/>
            </a:r>
            <a:br>
              <a:rPr lang="en-US" sz="2400" dirty="0" smtClean="0"/>
            </a:br>
            <a:r>
              <a:rPr lang="en-US" sz="2400" dirty="0" smtClean="0"/>
              <a:t>* </a:t>
            </a:r>
            <a:r>
              <a:rPr lang="en-US" sz="2800" dirty="0" smtClean="0"/>
              <a:t>Provide litigation support</a:t>
            </a:r>
            <a:br>
              <a:rPr lang="en-US" sz="2800" dirty="0" smtClean="0"/>
            </a:br>
            <a:r>
              <a:rPr lang="en-US" sz="2800" dirty="0" smtClean="0"/>
              <a:t>* Expand cooperation and information sharing</a:t>
            </a:r>
            <a:br>
              <a:rPr lang="en-US" sz="2800" dirty="0" smtClean="0"/>
            </a:br>
            <a:r>
              <a:rPr lang="en-US" sz="2800" dirty="0" smtClean="0"/>
              <a:t>*Develop international e-commerce policies</a:t>
            </a:r>
            <a:br>
              <a:rPr lang="en-US" sz="2800" dirty="0" smtClean="0"/>
            </a:br>
            <a:r>
              <a:rPr lang="en-US" sz="2800" dirty="0" smtClean="0"/>
              <a:t>*Provide international technical assistance/collaborations</a:t>
            </a:r>
            <a:endParaRPr lang="en-US" sz="2800"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52400" y="3581400"/>
            <a:ext cx="2511489" cy="2895600"/>
          </a:xfrm>
          <a:prstGeom prst="rect">
            <a:avLst/>
          </a:prstGeom>
          <a:ln>
            <a:noFill/>
          </a:ln>
          <a:effectLst>
            <a:outerShdw blurRad="292100" dist="139700" dir="2700000" algn="tl" rotWithShape="0">
              <a:srgbClr val="333333">
                <a:alpha val="65000"/>
              </a:srgbClr>
            </a:outerShdw>
          </a:effectLst>
        </p:spPr>
      </p:pic>
      <p:pic>
        <p:nvPicPr>
          <p:cNvPr id="6" name="Picture 5" descr="http://icpen.org/gfx/user-gfx/98x98/icpenSites/ist1_3051395_global_handshake_10.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182112" y="3619500"/>
            <a:ext cx="2666999" cy="2819399"/>
          </a:xfrm>
          <a:prstGeom prst="rect">
            <a:avLst/>
          </a:prstGeom>
          <a:noFill/>
          <a:ln>
            <a:noFill/>
          </a:ln>
        </p:spPr>
      </p:pic>
      <p:pic>
        <p:nvPicPr>
          <p:cNvPr id="9" name="Picture 2" descr="C:\Documents and Settings\hgoh\Local Settings\Temporary Internet Files\Content.IE5\367T6BPW\MP900438475[1].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430385"/>
            <a:ext cx="2826327" cy="30466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2.gstatic.com/images?q=tbn:ANd9GcQDol8IDB7J9YuUh5QEtOF0tsijPzyJRvKtQ9ALUAxDwZmjj3g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2112" y="3657602"/>
            <a:ext cx="2666999" cy="281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19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pPr algn="l"/>
            <a:r>
              <a:rPr lang="en-US" sz="3600" dirty="0"/>
              <a:t>INCREASED FTC CROSS BORDER COLLABORATION</a:t>
            </a:r>
          </a:p>
        </p:txBody>
      </p:sp>
      <p:sp>
        <p:nvSpPr>
          <p:cNvPr id="5" name="Content Placeholder 4"/>
          <p:cNvSpPr>
            <a:spLocks noGrp="1"/>
          </p:cNvSpPr>
          <p:nvPr>
            <p:ph idx="1"/>
          </p:nvPr>
        </p:nvSpPr>
        <p:spPr>
          <a:xfrm>
            <a:off x="457200" y="2057400"/>
            <a:ext cx="8229600" cy="4648200"/>
          </a:xfrm>
        </p:spPr>
        <p:txBody>
          <a:bodyPr>
            <a:normAutofit fontScale="55000" lnSpcReduction="20000"/>
          </a:bodyPr>
          <a:lstStyle/>
          <a:p>
            <a:r>
              <a:rPr lang="en-US" sz="3300" dirty="0"/>
              <a:t>The </a:t>
            </a:r>
            <a:r>
              <a:rPr lang="en-US" sz="3300" dirty="0" smtClean="0"/>
              <a:t>Federal Trade Commission (FTC) </a:t>
            </a:r>
            <a:r>
              <a:rPr lang="en-US" sz="3300" dirty="0"/>
              <a:t>has conducted more than 100 investigations with international components, such as foreign targets, evidence, or assets, and has filed more than 50 cases involving cross-border components, since January 2007. The FTC has used the Act’s authority in many of these matters, and in related actions brought by other U.S. and foreign enforcement agencies.</a:t>
            </a:r>
          </a:p>
          <a:p>
            <a:pPr marL="109728" indent="0">
              <a:buNone/>
            </a:pPr>
            <a:endParaRPr lang="en-US" sz="3300" dirty="0"/>
          </a:p>
          <a:p>
            <a:r>
              <a:rPr lang="en-US" sz="3300" dirty="0"/>
              <a:t>The FTC has provided evidence in response to 63 information-sharing requests from 17 foreign law enforcement agencies as of mid-2012. </a:t>
            </a:r>
          </a:p>
          <a:p>
            <a:endParaRPr lang="en-US" sz="3300" dirty="0"/>
          </a:p>
          <a:p>
            <a:r>
              <a:rPr lang="en-US" sz="3300" dirty="0"/>
              <a:t>The FTC has issued 52 civil investigative demands (equivalent to administrative subpoenas) in 21 investigations on behalf of nine agencies in five countries.</a:t>
            </a:r>
          </a:p>
          <a:p>
            <a:endParaRPr lang="en-US" sz="3300" dirty="0"/>
          </a:p>
          <a:p>
            <a:r>
              <a:rPr lang="en-US" sz="3300" dirty="0"/>
              <a:t>In cases relying on the SAFE WEB Act, the FTC has to date collected more than $10 million in restitution for injured consumers, despite the challenges of collecting money from defendants in foreign jurisdictions, and has stopped frauds costing consumers hundreds of millions of dollars.</a:t>
            </a:r>
          </a:p>
          <a:p>
            <a:pPr marL="0" indent="0">
              <a:buNone/>
            </a:pP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848856" y="152400"/>
            <a:ext cx="1968944" cy="182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18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a:bodyPr>
          <a:lstStyle/>
          <a:p>
            <a:pPr algn="l"/>
            <a:r>
              <a:rPr lang="en-US" dirty="0" smtClean="0">
                <a:solidFill>
                  <a:schemeClr val="bg2">
                    <a:lumMod val="25000"/>
                  </a:schemeClr>
                </a:solidFill>
              </a:rPr>
              <a:t>THE AFRICAN CONSUMER </a:t>
            </a:r>
            <a:br>
              <a:rPr lang="en-US" dirty="0" smtClean="0">
                <a:solidFill>
                  <a:schemeClr val="bg2">
                    <a:lumMod val="25000"/>
                  </a:schemeClr>
                </a:solidFill>
              </a:rPr>
            </a:br>
            <a:r>
              <a:rPr lang="en-US" dirty="0" smtClean="0">
                <a:solidFill>
                  <a:schemeClr val="bg2">
                    <a:lumMod val="25000"/>
                  </a:schemeClr>
                </a:solidFill>
              </a:rPr>
              <a:t>PROTECTION DIALOGUE </a:t>
            </a:r>
            <a:r>
              <a:rPr lang="en-US" sz="3200" dirty="0">
                <a:solidFill>
                  <a:schemeClr val="bg2">
                    <a:lumMod val="25000"/>
                  </a:schemeClr>
                </a:solidFill>
              </a:rPr>
              <a:t/>
            </a:r>
            <a:br>
              <a:rPr lang="en-US" sz="3200" dirty="0">
                <a:solidFill>
                  <a:schemeClr val="bg2">
                    <a:lumMod val="25000"/>
                  </a:schemeClr>
                </a:solidFill>
              </a:rPr>
            </a:br>
            <a:r>
              <a:rPr lang="en-US" sz="3200" dirty="0" smtClean="0">
                <a:solidFill>
                  <a:schemeClr val="bg2">
                    <a:lumMod val="25000"/>
                  </a:schemeClr>
                </a:solidFill>
              </a:rPr>
              <a:t>* Sharing Information</a:t>
            </a:r>
            <a:br>
              <a:rPr lang="en-US" sz="3200" dirty="0" smtClean="0">
                <a:solidFill>
                  <a:schemeClr val="bg2">
                    <a:lumMod val="25000"/>
                  </a:schemeClr>
                </a:solidFill>
              </a:rPr>
            </a:br>
            <a:r>
              <a:rPr lang="en-US" sz="3200" dirty="0" smtClean="0">
                <a:solidFill>
                  <a:schemeClr val="bg2">
                    <a:lumMod val="25000"/>
                  </a:schemeClr>
                </a:solidFill>
              </a:rPr>
              <a:t>* Best Practices</a:t>
            </a:r>
            <a:br>
              <a:rPr lang="en-US" sz="3200" dirty="0" smtClean="0">
                <a:solidFill>
                  <a:schemeClr val="bg2">
                    <a:lumMod val="25000"/>
                  </a:schemeClr>
                </a:solidFill>
              </a:rPr>
            </a:br>
            <a:r>
              <a:rPr lang="en-US" sz="3200" dirty="0" smtClean="0">
                <a:solidFill>
                  <a:schemeClr val="bg2">
                    <a:lumMod val="25000"/>
                  </a:schemeClr>
                </a:solidFill>
              </a:rPr>
              <a:t>* Cross Border Enforcement Collaboration . . . </a:t>
            </a:r>
            <a:endParaRPr lang="en-US" sz="32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28600"/>
            <a:ext cx="2286000" cy="2590800"/>
          </a:xfrm>
          <a:prstGeom prst="rect">
            <a:avLst/>
          </a:prstGeom>
          <a:ln>
            <a:noFill/>
          </a:ln>
          <a:effectLst>
            <a:outerShdw blurRad="292100" dist="139700" dir="2700000" algn="tl" rotWithShape="0">
              <a:srgbClr val="333333">
                <a:alpha val="65000"/>
              </a:srgbClr>
            </a:outerShdw>
          </a:effectLst>
        </p:spPr>
      </p:pic>
      <p:pic>
        <p:nvPicPr>
          <p:cNvPr id="5" name="Content Placeholder 6" descr="http://icpen.org/gfx/user-gfx/icpenSites/afryka.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2773363" cy="2773363"/>
          </a:xfrm>
          <a:prstGeom prst="rect">
            <a:avLst/>
          </a:prstGeom>
          <a:noFill/>
          <a:ln>
            <a:noFill/>
          </a:ln>
        </p:spPr>
      </p:pic>
    </p:spTree>
    <p:extLst>
      <p:ext uri="{BB962C8B-B14F-4D97-AF65-F5344CB8AC3E}">
        <p14:creationId xmlns:p14="http://schemas.microsoft.com/office/powerpoint/2010/main" val="311432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4000" dirty="0">
                <a:solidFill>
                  <a:schemeClr val="bg2">
                    <a:lumMod val="25000"/>
                  </a:schemeClr>
                </a:solidFill>
              </a:rPr>
              <a:t>African Dialogue &amp; U.S. FTC</a:t>
            </a:r>
            <a:endParaRPr lang="en-US" sz="4000" dirty="0"/>
          </a:p>
        </p:txBody>
      </p:sp>
      <p:sp>
        <p:nvSpPr>
          <p:cNvPr id="3" name="Content Placeholder 2"/>
          <p:cNvSpPr>
            <a:spLocks noGrp="1"/>
          </p:cNvSpPr>
          <p:nvPr>
            <p:ph idx="1"/>
          </p:nvPr>
        </p:nvSpPr>
        <p:spPr>
          <a:xfrm>
            <a:off x="457200" y="1752600"/>
            <a:ext cx="8229600" cy="3657600"/>
          </a:xfrm>
        </p:spPr>
        <p:txBody>
          <a:bodyPr/>
          <a:lstStyle/>
          <a:p>
            <a:pPr lvl="3"/>
            <a:r>
              <a:rPr lang="en-US" dirty="0">
                <a:latin typeface="Lucida Bright" pitchFamily="18" charset="0"/>
              </a:rPr>
              <a:t>The African Consumer Protection Dialogue (“African Dialogue”) is an initiative of the U. S. Federal Trade Commission aimed</a:t>
            </a:r>
            <a:r>
              <a:rPr lang="en-US" b="1" dirty="0">
                <a:latin typeface="Lucida Bright" pitchFamily="18" charset="0"/>
              </a:rPr>
              <a:t> </a:t>
            </a:r>
            <a:r>
              <a:rPr lang="en-US" dirty="0">
                <a:latin typeface="Lucida Bright" pitchFamily="18" charset="0"/>
              </a:rPr>
              <a:t>at encouraging regional cooperation and sharing of best practices among consumer protection agencies within Africa, the United States and the rest of the world. </a:t>
            </a:r>
          </a:p>
          <a:p>
            <a:pPr marL="914400" lvl="3" indent="0">
              <a:buNone/>
            </a:pPr>
            <a:endParaRPr lang="en-US" dirty="0">
              <a:latin typeface="Lucida Bright" pitchFamily="18" charset="0"/>
            </a:endParaRPr>
          </a:p>
          <a:p>
            <a:pPr lvl="3"/>
            <a:r>
              <a:rPr lang="en-US" dirty="0">
                <a:latin typeface="Lucida Bright" pitchFamily="18" charset="0"/>
              </a:rPr>
              <a:t>It also seeks to create informal opportunities to interface with each other, the U.S. and rest of world on consumer protection and competition issues.</a:t>
            </a:r>
          </a:p>
          <a:p>
            <a:pPr marL="1371600" lvl="3"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295400" cy="127909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1249680" cy="1202891"/>
          </a:xfrm>
          <a:prstGeom prst="rect">
            <a:avLst/>
          </a:prstGeom>
        </p:spPr>
      </p:pic>
      <p:pic>
        <p:nvPicPr>
          <p:cNvPr id="6" name="Picture 5" descr="http://icpen.org/gfx/user-gfx/98x98/icpenSites/888077_92439238_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43" y="5334000"/>
            <a:ext cx="9145555" cy="1905000"/>
          </a:xfrm>
          <a:prstGeom prst="rect">
            <a:avLst/>
          </a:prstGeom>
          <a:noFill/>
          <a:ln>
            <a:noFill/>
          </a:ln>
        </p:spPr>
      </p:pic>
    </p:spTree>
    <p:extLst>
      <p:ext uri="{BB962C8B-B14F-4D97-AF65-F5344CB8AC3E}">
        <p14:creationId xmlns:p14="http://schemas.microsoft.com/office/powerpoint/2010/main" val="216381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a:solidFill>
                  <a:schemeClr val="bg2">
                    <a:lumMod val="25000"/>
                  </a:schemeClr>
                </a:solidFill>
              </a:rPr>
              <a:t>African Dialogue &amp; U.S. FTC</a:t>
            </a:r>
            <a:endParaRPr lang="en-US" dirty="0"/>
          </a:p>
        </p:txBody>
      </p:sp>
      <p:sp>
        <p:nvSpPr>
          <p:cNvPr id="3" name="Content Placeholder 2"/>
          <p:cNvSpPr>
            <a:spLocks noGrp="1"/>
          </p:cNvSpPr>
          <p:nvPr>
            <p:ph idx="1"/>
          </p:nvPr>
        </p:nvSpPr>
        <p:spPr/>
        <p:txBody>
          <a:bodyPr>
            <a:normAutofit fontScale="55000" lnSpcReduction="20000"/>
          </a:bodyPr>
          <a:lstStyle/>
          <a:p>
            <a:pPr marL="109728" indent="0">
              <a:buNone/>
            </a:pPr>
            <a:r>
              <a:rPr lang="en-US" b="1" dirty="0"/>
              <a:t>Priority Initiatives and Target Projects</a:t>
            </a:r>
          </a:p>
          <a:p>
            <a:pPr marL="109728" indent="0">
              <a:buNone/>
            </a:pPr>
            <a:endParaRPr lang="en-US" b="1" dirty="0"/>
          </a:p>
          <a:p>
            <a:pPr lvl="0"/>
            <a:r>
              <a:rPr lang="en-US" dirty="0"/>
              <a:t>Hosting monthly teleconferences/videoconferences to share best practices; </a:t>
            </a:r>
          </a:p>
          <a:p>
            <a:pPr lvl="0"/>
            <a:r>
              <a:rPr lang="en-US" dirty="0"/>
              <a:t>Facilitating information sharing between African consumer protection authorities and U.S. Government and other authorities; </a:t>
            </a:r>
          </a:p>
          <a:p>
            <a:r>
              <a:rPr lang="en-US" dirty="0"/>
              <a:t>Publishing a Newsletter; </a:t>
            </a:r>
          </a:p>
          <a:p>
            <a:r>
              <a:rPr lang="en-US" dirty="0"/>
              <a:t>Organizing and participating in consumer education initiatives - including initiatives regarding children's online safety and mobile issues;</a:t>
            </a:r>
          </a:p>
          <a:p>
            <a:pPr lvl="0"/>
            <a:r>
              <a:rPr lang="en-US" dirty="0"/>
              <a:t>Disseminating competition and consumer protection policy information;</a:t>
            </a:r>
          </a:p>
          <a:p>
            <a:pPr lvl="0"/>
            <a:r>
              <a:rPr lang="en-US" dirty="0"/>
              <a:t>Creating or participating in a rapid alert system for cross-border consumer  protection issues in Africa and America;</a:t>
            </a:r>
          </a:p>
          <a:p>
            <a:r>
              <a:rPr lang="en-US" dirty="0"/>
              <a:t>Engaging African regional and economic organizations regarding consumer issues; </a:t>
            </a:r>
          </a:p>
          <a:p>
            <a:pPr lvl="0"/>
            <a:r>
              <a:rPr lang="en-US" dirty="0"/>
              <a:t>Gathering African consumer laws and creating a legal framework </a:t>
            </a:r>
            <a:r>
              <a:rPr lang="en-US" dirty="0" smtClean="0"/>
              <a:t>toolkit; and </a:t>
            </a:r>
          </a:p>
          <a:p>
            <a:pPr lvl="0"/>
            <a:r>
              <a:rPr lang="en-US" b="1" dirty="0" smtClean="0"/>
              <a:t>THE PROPOSED AFRICAN DIALOGUE PRINCIPLES ON COOPERATION </a:t>
            </a:r>
            <a:endParaRPr lang="en-US" b="1"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026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a:solidFill>
                  <a:schemeClr val="bg2">
                    <a:lumMod val="25000"/>
                  </a:schemeClr>
                </a:solidFill>
              </a:rPr>
              <a:t>African Dialogue &amp; U.S. FTC</a:t>
            </a:r>
            <a:endParaRPr lang="en-US" dirty="0"/>
          </a:p>
        </p:txBody>
      </p:sp>
      <p:sp>
        <p:nvSpPr>
          <p:cNvPr id="3" name="Content Placeholder 2"/>
          <p:cNvSpPr>
            <a:spLocks noGrp="1"/>
          </p:cNvSpPr>
          <p:nvPr>
            <p:ph idx="1"/>
          </p:nvPr>
        </p:nvSpPr>
        <p:spPr>
          <a:xfrm>
            <a:off x="457200" y="1447800"/>
            <a:ext cx="8229600" cy="4678363"/>
          </a:xfrm>
        </p:spPr>
        <p:txBody>
          <a:bodyPr>
            <a:normAutofit fontScale="25000" lnSpcReduction="20000"/>
          </a:bodyPr>
          <a:lstStyle/>
          <a:p>
            <a:pPr lvl="0"/>
            <a:r>
              <a:rPr lang="en-US" sz="8000" b="1" dirty="0" smtClean="0"/>
              <a:t>Topics for 2013 AD Monthly Teleconferences</a:t>
            </a:r>
          </a:p>
          <a:p>
            <a:pPr marL="0" lvl="0" indent="0">
              <a:buNone/>
            </a:pPr>
            <a:endParaRPr lang="en-US" dirty="0"/>
          </a:p>
          <a:p>
            <a:pPr lvl="0"/>
            <a:r>
              <a:rPr lang="en-US" sz="4200" dirty="0" smtClean="0"/>
              <a:t>January </a:t>
            </a:r>
            <a:r>
              <a:rPr lang="en-US" sz="4200" dirty="0"/>
              <a:t>– African Dialogue Planning Call and </a:t>
            </a:r>
            <a:r>
              <a:rPr lang="en-US" sz="4200" b="1" dirty="0"/>
              <a:t>Highlights from 2012</a:t>
            </a:r>
            <a:r>
              <a:rPr lang="en-US" sz="4200" dirty="0"/>
              <a:t>  </a:t>
            </a:r>
            <a:endParaRPr lang="en-US" sz="4200" dirty="0" smtClean="0"/>
          </a:p>
          <a:p>
            <a:pPr lvl="0"/>
            <a:endParaRPr lang="en-US" sz="4200" dirty="0"/>
          </a:p>
          <a:p>
            <a:pPr lvl="0"/>
            <a:r>
              <a:rPr lang="en-US" sz="4200" dirty="0"/>
              <a:t>February - </a:t>
            </a:r>
            <a:r>
              <a:rPr lang="en-US" sz="4200" b="1" dirty="0"/>
              <a:t>Online and Mobile fraud</a:t>
            </a:r>
            <a:r>
              <a:rPr lang="en-US" sz="4200" dirty="0"/>
              <a:t> (including with regard to children - privacy and </a:t>
            </a:r>
            <a:r>
              <a:rPr lang="en-US" sz="4200" dirty="0" smtClean="0"/>
              <a:t>disclosures) Kenya </a:t>
            </a:r>
            <a:r>
              <a:rPr lang="en-US" sz="4200" dirty="0"/>
              <a:t>and Nigeria </a:t>
            </a:r>
            <a:endParaRPr lang="en-US" sz="4200" dirty="0" smtClean="0"/>
          </a:p>
          <a:p>
            <a:pPr marL="0" lvl="0" indent="0">
              <a:buNone/>
            </a:pPr>
            <a:endParaRPr lang="en-US" sz="4200" dirty="0"/>
          </a:p>
          <a:p>
            <a:pPr lvl="0"/>
            <a:r>
              <a:rPr lang="en-US" sz="4200" dirty="0" smtClean="0"/>
              <a:t>March </a:t>
            </a:r>
            <a:r>
              <a:rPr lang="en-US" sz="4200" dirty="0"/>
              <a:t>- </a:t>
            </a:r>
            <a:r>
              <a:rPr lang="en-US" sz="4200" b="1" dirty="0"/>
              <a:t>Travel Scams</a:t>
            </a:r>
            <a:r>
              <a:rPr lang="en-US" sz="4200" dirty="0"/>
              <a:t> - Thursday, March 28.   </a:t>
            </a:r>
            <a:r>
              <a:rPr lang="en-US" sz="4200" dirty="0" smtClean="0"/>
              <a:t>U.S. FTC </a:t>
            </a:r>
            <a:r>
              <a:rPr lang="en-US" sz="4200" dirty="0"/>
              <a:t>leads and announces  </a:t>
            </a:r>
            <a:r>
              <a:rPr lang="en-US" sz="4200" dirty="0" smtClean="0"/>
              <a:t>FTC </a:t>
            </a:r>
            <a:r>
              <a:rPr lang="en-US" sz="4200" dirty="0"/>
              <a:t>Travel Scam </a:t>
            </a:r>
            <a:r>
              <a:rPr lang="en-US" sz="4200" dirty="0" smtClean="0"/>
              <a:t>Sweep </a:t>
            </a:r>
            <a:endParaRPr lang="en-US" sz="4200" dirty="0"/>
          </a:p>
          <a:p>
            <a:pPr marL="0" indent="0">
              <a:buNone/>
            </a:pPr>
            <a:r>
              <a:rPr lang="en-US" sz="4200" dirty="0"/>
              <a:t> </a:t>
            </a:r>
          </a:p>
          <a:p>
            <a:pPr lvl="0"/>
            <a:r>
              <a:rPr lang="en-US" sz="4200" dirty="0"/>
              <a:t>April - </a:t>
            </a:r>
            <a:r>
              <a:rPr lang="en-US" sz="4200" b="1" dirty="0"/>
              <a:t>Cross Border Collaboration - Complaints and Cases</a:t>
            </a:r>
            <a:r>
              <a:rPr lang="en-US" sz="4200" dirty="0"/>
              <a:t>, Thursday, April 25.   Zimbabwe, Zambia and </a:t>
            </a:r>
            <a:r>
              <a:rPr lang="en-US" sz="4200" dirty="0" smtClean="0"/>
              <a:t>U.S. FTC</a:t>
            </a:r>
            <a:endParaRPr lang="en-US" sz="4200" dirty="0"/>
          </a:p>
          <a:p>
            <a:pPr marL="0" indent="0">
              <a:buNone/>
            </a:pPr>
            <a:r>
              <a:rPr lang="en-US" sz="4200" dirty="0"/>
              <a:t> </a:t>
            </a:r>
          </a:p>
          <a:p>
            <a:pPr lvl="0"/>
            <a:r>
              <a:rPr lang="en-US" sz="4200" dirty="0"/>
              <a:t>May - </a:t>
            </a:r>
            <a:r>
              <a:rPr lang="en-US" sz="4200" b="1" dirty="0"/>
              <a:t>Health-related issues</a:t>
            </a:r>
            <a:r>
              <a:rPr lang="en-US" sz="4200" dirty="0"/>
              <a:t> (including patients' rights issues) - Thursday, May 30.   </a:t>
            </a:r>
            <a:r>
              <a:rPr lang="en-US" sz="4200" dirty="0" smtClean="0"/>
              <a:t>Swaziland, Zambia, </a:t>
            </a:r>
            <a:r>
              <a:rPr lang="en-US" sz="4200" dirty="0"/>
              <a:t>A</a:t>
            </a:r>
            <a:r>
              <a:rPr lang="en-US" sz="4200" dirty="0" smtClean="0"/>
              <a:t>ngola and U.S. FTC</a:t>
            </a:r>
          </a:p>
          <a:p>
            <a:pPr marL="0" lvl="0" indent="0">
              <a:buNone/>
            </a:pPr>
            <a:endParaRPr lang="en-US" sz="4200" dirty="0"/>
          </a:p>
          <a:p>
            <a:pPr lvl="0"/>
            <a:r>
              <a:rPr lang="en-US" sz="4200" dirty="0" smtClean="0"/>
              <a:t>June  </a:t>
            </a:r>
            <a:r>
              <a:rPr lang="en-US" sz="4200" dirty="0"/>
              <a:t>- </a:t>
            </a:r>
            <a:r>
              <a:rPr lang="en-US" sz="4200" b="1" dirty="0"/>
              <a:t>Privacy and Children's issues</a:t>
            </a:r>
            <a:r>
              <a:rPr lang="en-US" sz="4200" dirty="0"/>
              <a:t> - Thursday, June </a:t>
            </a:r>
            <a:r>
              <a:rPr lang="en-US" sz="4200" dirty="0" smtClean="0"/>
              <a:t>27.</a:t>
            </a:r>
            <a:r>
              <a:rPr lang="en-US" sz="4200" dirty="0"/>
              <a:t>  </a:t>
            </a:r>
            <a:r>
              <a:rPr lang="en-US" sz="4200" dirty="0" smtClean="0"/>
              <a:t>U.S. FTC, Kenya and  Egypt</a:t>
            </a:r>
            <a:endParaRPr lang="en-US" sz="4200" dirty="0"/>
          </a:p>
          <a:p>
            <a:r>
              <a:rPr lang="en-US" sz="4200" dirty="0"/>
              <a:t> </a:t>
            </a:r>
          </a:p>
          <a:p>
            <a:pPr lvl="0"/>
            <a:r>
              <a:rPr lang="en-US" sz="4200" dirty="0"/>
              <a:t>July </a:t>
            </a:r>
            <a:r>
              <a:rPr lang="en-US" sz="4200" dirty="0" smtClean="0"/>
              <a:t> - </a:t>
            </a:r>
            <a:r>
              <a:rPr lang="en-US" sz="4200" b="1" dirty="0"/>
              <a:t>Financial Issues</a:t>
            </a:r>
            <a:r>
              <a:rPr lang="en-US" sz="4200" dirty="0"/>
              <a:t> - Thursday, July </a:t>
            </a:r>
            <a:r>
              <a:rPr lang="en-US" sz="4200" dirty="0" smtClean="0"/>
              <a:t>25.  South Africa, Tanzania</a:t>
            </a:r>
            <a:r>
              <a:rPr lang="en-US" sz="4200" dirty="0"/>
              <a:t>, U.S</a:t>
            </a:r>
            <a:r>
              <a:rPr lang="en-US" sz="4200" dirty="0" smtClean="0"/>
              <a:t>. FTC</a:t>
            </a:r>
            <a:endParaRPr lang="en-US" sz="4200" dirty="0"/>
          </a:p>
          <a:p>
            <a:pPr marL="0" indent="0">
              <a:buNone/>
            </a:pPr>
            <a:r>
              <a:rPr lang="en-US" sz="4200" dirty="0"/>
              <a:t> </a:t>
            </a:r>
          </a:p>
          <a:p>
            <a:pPr lvl="0"/>
            <a:r>
              <a:rPr lang="en-US" sz="4200" dirty="0"/>
              <a:t>August </a:t>
            </a:r>
            <a:r>
              <a:rPr lang="en-US" sz="4200" dirty="0" smtClean="0"/>
              <a:t> - </a:t>
            </a:r>
            <a:r>
              <a:rPr lang="en-US" sz="4200" b="1" dirty="0" smtClean="0"/>
              <a:t>5</a:t>
            </a:r>
            <a:r>
              <a:rPr lang="en-US" sz="4200" b="1" baseline="30000" dirty="0" smtClean="0"/>
              <a:t>th</a:t>
            </a:r>
            <a:r>
              <a:rPr lang="en-US" sz="4200" dirty="0" smtClean="0"/>
              <a:t> </a:t>
            </a:r>
            <a:r>
              <a:rPr lang="en-US" sz="4200" b="1" dirty="0" smtClean="0"/>
              <a:t>Annual  Conference Preparation</a:t>
            </a:r>
            <a:r>
              <a:rPr lang="en-US" sz="4200" dirty="0" smtClean="0"/>
              <a:t> </a:t>
            </a:r>
            <a:r>
              <a:rPr lang="en-US" sz="4200" dirty="0"/>
              <a:t>- </a:t>
            </a:r>
            <a:r>
              <a:rPr lang="en-US" sz="4200" dirty="0" smtClean="0"/>
              <a:t>Friday</a:t>
            </a:r>
            <a:r>
              <a:rPr lang="en-US" sz="4200" dirty="0"/>
              <a:t>, August </a:t>
            </a:r>
            <a:r>
              <a:rPr lang="en-US" sz="4200" dirty="0" smtClean="0"/>
              <a:t>30.</a:t>
            </a:r>
            <a:r>
              <a:rPr lang="en-US" sz="4200" dirty="0"/>
              <a:t>  </a:t>
            </a:r>
            <a:r>
              <a:rPr lang="en-US" sz="4200" dirty="0" smtClean="0"/>
              <a:t>Zambia and U.S. FTC</a:t>
            </a:r>
            <a:endParaRPr lang="en-US" sz="4200" dirty="0"/>
          </a:p>
          <a:p>
            <a:pPr marL="0" indent="0">
              <a:buNone/>
            </a:pPr>
            <a:endParaRPr lang="en-US" sz="4200" dirty="0"/>
          </a:p>
          <a:p>
            <a:pPr lvl="0"/>
            <a:r>
              <a:rPr lang="en-US" sz="4200" dirty="0"/>
              <a:t>September </a:t>
            </a:r>
            <a:r>
              <a:rPr lang="en-US" sz="4200" dirty="0" smtClean="0"/>
              <a:t> – </a:t>
            </a:r>
            <a:r>
              <a:rPr lang="en-US" sz="4200" b="1" dirty="0"/>
              <a:t>Competition and Trade Issues impacting consumers </a:t>
            </a:r>
            <a:r>
              <a:rPr lang="en-US" sz="4200" dirty="0"/>
              <a:t>- Thursday, September 26 </a:t>
            </a:r>
            <a:r>
              <a:rPr lang="en-US" sz="4200" dirty="0" smtClean="0"/>
              <a:t>. Uganda, Tanzania and Swaziland</a:t>
            </a:r>
            <a:endParaRPr lang="en-US" sz="4200" dirty="0"/>
          </a:p>
          <a:p>
            <a:pPr marL="0" indent="0">
              <a:buNone/>
            </a:pPr>
            <a:endParaRPr lang="en-US" sz="4200" dirty="0"/>
          </a:p>
          <a:p>
            <a:r>
              <a:rPr lang="en-US" sz="4200" dirty="0"/>
              <a:t>October – </a:t>
            </a:r>
            <a:r>
              <a:rPr lang="en-US" sz="4200" b="1" dirty="0"/>
              <a:t>Spam and </a:t>
            </a:r>
            <a:r>
              <a:rPr lang="en-US" sz="4200" b="1" dirty="0" smtClean="0"/>
              <a:t>Cyber security</a:t>
            </a:r>
            <a:r>
              <a:rPr lang="en-US" sz="4200" dirty="0" smtClean="0"/>
              <a:t>  </a:t>
            </a:r>
            <a:r>
              <a:rPr lang="en-US" sz="4200" dirty="0"/>
              <a:t>- Thursday, October </a:t>
            </a:r>
            <a:r>
              <a:rPr lang="en-US" sz="4200" dirty="0" smtClean="0"/>
              <a:t>31. London </a:t>
            </a:r>
            <a:r>
              <a:rPr lang="en-US" sz="4200" dirty="0"/>
              <a:t>Action Plan expert – </a:t>
            </a:r>
            <a:r>
              <a:rPr lang="en-US" sz="4200" dirty="0" smtClean="0"/>
              <a:t>Betsy Broder, Nigeria and  </a:t>
            </a:r>
            <a:r>
              <a:rPr lang="en-US" sz="4200" dirty="0"/>
              <a:t>South </a:t>
            </a:r>
            <a:r>
              <a:rPr lang="en-US" sz="4200" dirty="0" smtClean="0"/>
              <a:t>Africa</a:t>
            </a:r>
            <a:endParaRPr lang="en-US" sz="4200" dirty="0"/>
          </a:p>
          <a:p>
            <a:pPr marL="0" indent="0">
              <a:buNone/>
            </a:pPr>
            <a:r>
              <a:rPr lang="en-US" sz="4200" dirty="0"/>
              <a:t> </a:t>
            </a:r>
          </a:p>
          <a:p>
            <a:pPr lvl="0"/>
            <a:r>
              <a:rPr lang="en-US" sz="4200" dirty="0"/>
              <a:t>November </a:t>
            </a:r>
            <a:r>
              <a:rPr lang="en-US" sz="4200" dirty="0" smtClean="0"/>
              <a:t> - </a:t>
            </a:r>
            <a:r>
              <a:rPr lang="en-US" sz="4200" b="1" dirty="0"/>
              <a:t>Negative Options and recurring billing issues</a:t>
            </a:r>
            <a:r>
              <a:rPr lang="en-US" sz="4200" dirty="0"/>
              <a:t> - Thursday, November 28, </a:t>
            </a:r>
            <a:r>
              <a:rPr lang="en-US" sz="4200" dirty="0" smtClean="0"/>
              <a:t>U.S. FTC</a:t>
            </a:r>
            <a:r>
              <a:rPr lang="en-US" sz="4200" dirty="0"/>
              <a:t>, </a:t>
            </a:r>
            <a:r>
              <a:rPr lang="en-US" sz="4200" dirty="0" smtClean="0"/>
              <a:t> </a:t>
            </a:r>
            <a:r>
              <a:rPr lang="en-US" sz="4200" dirty="0"/>
              <a:t>Seychelles and ICPEN experts </a:t>
            </a:r>
          </a:p>
          <a:p>
            <a:pPr marL="0" indent="0">
              <a:buNone/>
            </a:pPr>
            <a:r>
              <a:rPr lang="en-US" sz="4200" dirty="0"/>
              <a:t> </a:t>
            </a:r>
          </a:p>
          <a:p>
            <a:pPr lvl="0"/>
            <a:r>
              <a:rPr lang="en-US" sz="4200" dirty="0" smtClean="0"/>
              <a:t>December  </a:t>
            </a:r>
            <a:r>
              <a:rPr lang="en-US" sz="4200" dirty="0"/>
              <a:t>– </a:t>
            </a:r>
            <a:r>
              <a:rPr lang="en-US" sz="4200" b="1" dirty="0"/>
              <a:t>2013 Highlights and major cases</a:t>
            </a:r>
            <a:r>
              <a:rPr lang="en-US" sz="4200" dirty="0"/>
              <a:t> – </a:t>
            </a:r>
            <a:r>
              <a:rPr lang="en-US" sz="4200" dirty="0" smtClean="0"/>
              <a:t>All </a:t>
            </a:r>
            <a:r>
              <a:rPr lang="en-US" sz="4200" dirty="0"/>
              <a:t>countries</a:t>
            </a:r>
          </a:p>
          <a:p>
            <a:pPr marL="0" lvl="0" indent="0">
              <a:buNone/>
            </a:pPr>
            <a:endParaRPr lang="en-US" dirty="0">
              <a:latin typeface="Lucida Bright" pitchFamily="18" charset="0"/>
            </a:endParaRPr>
          </a:p>
          <a:p>
            <a:pPr marL="0" indent="0">
              <a:buNone/>
            </a:pPr>
            <a:endParaRPr lang="en-US" dirty="0">
              <a:latin typeface="Lucida Bright" pitchFamily="18" charset="0"/>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pic>
        <p:nvPicPr>
          <p:cNvPr id="6" name="Picture 5" descr="http://icpen.org/gfx/user-gfx/98x98/icpenSites/ist1_2055601_world_peace_7.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486400"/>
            <a:ext cx="2895600" cy="1524000"/>
          </a:xfrm>
          <a:prstGeom prst="rect">
            <a:avLst/>
          </a:prstGeom>
          <a:noFill/>
          <a:ln>
            <a:noFill/>
          </a:ln>
        </p:spPr>
      </p:pic>
    </p:spTree>
    <p:extLst>
      <p:ext uri="{BB962C8B-B14F-4D97-AF65-F5344CB8AC3E}">
        <p14:creationId xmlns:p14="http://schemas.microsoft.com/office/powerpoint/2010/main" val="101125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dirty="0">
                <a:solidFill>
                  <a:schemeClr val="bg2">
                    <a:lumMod val="25000"/>
                  </a:schemeClr>
                </a:solidFill>
              </a:rPr>
              <a:t>African Dialogue &amp; U.S. FTC</a:t>
            </a:r>
            <a:endParaRPr lang="en-US" dirty="0"/>
          </a:p>
        </p:txBody>
      </p:sp>
      <p:sp>
        <p:nvSpPr>
          <p:cNvPr id="3" name="Content Placeholder 2"/>
          <p:cNvSpPr>
            <a:spLocks noGrp="1"/>
          </p:cNvSpPr>
          <p:nvPr>
            <p:ph idx="1"/>
          </p:nvPr>
        </p:nvSpPr>
        <p:spPr/>
        <p:txBody>
          <a:bodyPr>
            <a:normAutofit fontScale="85000" lnSpcReduction="10000"/>
          </a:bodyPr>
          <a:lstStyle/>
          <a:p>
            <a:pPr lvl="0"/>
            <a:r>
              <a:rPr lang="en-US" b="1" dirty="0"/>
              <a:t>Members (Government </a:t>
            </a:r>
            <a:r>
              <a:rPr lang="en-US" b="1" dirty="0" smtClean="0"/>
              <a:t>Consumer Agencies </a:t>
            </a:r>
            <a:r>
              <a:rPr lang="en-US" b="1" dirty="0"/>
              <a:t>and NGOs from 30 African countries</a:t>
            </a:r>
            <a:r>
              <a:rPr lang="en-US" b="1" dirty="0" smtClean="0"/>
              <a:t>)</a:t>
            </a:r>
          </a:p>
          <a:p>
            <a:pPr marL="0" lvl="0" indent="0">
              <a:buNone/>
            </a:pPr>
            <a:endParaRPr lang="en-US" dirty="0">
              <a:latin typeface="Lucida Bright" pitchFamily="18" charset="0"/>
            </a:endParaRPr>
          </a:p>
          <a:p>
            <a:r>
              <a:rPr lang="en-US" dirty="0"/>
              <a:t>Angola, Benin, Botswana, Cameroon, Cote d’Ivoire, Egypt, Ethiopia, Gambia, Ghana, Ivory Coast, Kenya, Lesotho, Liberia, Malawi, Mauritius, Morocco, Mozambique, Namibia, Nigeria, Rwanda, Senegal, Seychelles, South Africa, Swaziland, Tanzania, Tunisia, Uganda, United States, Zambia and Zimbabwe </a:t>
            </a:r>
            <a:endParaRPr lang="en-US" dirty="0" smtClean="0"/>
          </a:p>
          <a:p>
            <a:pPr marL="0" indent="0">
              <a:buNone/>
            </a:pPr>
            <a:endParaRPr lang="en-US" dirty="0">
              <a:latin typeface="Lucida Bright" pitchFamily="18" charset="0"/>
            </a:endParaRPr>
          </a:p>
          <a:p>
            <a:r>
              <a:rPr lang="en-US" dirty="0"/>
              <a:t>Conference Observer - Oman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66172"/>
            <a:ext cx="1097280" cy="118162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2400"/>
            <a:ext cx="1314839" cy="1295401"/>
          </a:xfrm>
          <a:prstGeom prst="rect">
            <a:avLst/>
          </a:prstGeom>
          <a:ln>
            <a:noFill/>
          </a:ln>
          <a:effectLst>
            <a:outerShdw blurRad="292100" dist="139700" dir="2700000" algn="tl" rotWithShape="0">
              <a:srgbClr val="333333">
                <a:alpha val="65000"/>
              </a:srgbClr>
            </a:outerShdw>
          </a:effectLst>
        </p:spPr>
      </p:pic>
      <p:pic>
        <p:nvPicPr>
          <p:cNvPr id="6" name="Picture 5" descr="http://icpen.org/gfx/user-gfx/98x98/icpenSites/ist1_2055601_world_peace_7.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181600"/>
            <a:ext cx="2895600" cy="1676400"/>
          </a:xfrm>
          <a:prstGeom prst="rect">
            <a:avLst/>
          </a:prstGeom>
          <a:noFill/>
          <a:ln>
            <a:noFill/>
          </a:ln>
        </p:spPr>
      </p:pic>
    </p:spTree>
    <p:extLst>
      <p:ext uri="{BB962C8B-B14F-4D97-AF65-F5344CB8AC3E}">
        <p14:creationId xmlns:p14="http://schemas.microsoft.com/office/powerpoint/2010/main" val="175536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95400"/>
            <a:ext cx="7162800" cy="4648200"/>
          </a:xfrm>
          <a:prstGeom prst="rect">
            <a:avLst/>
          </a:prstGeom>
        </p:spPr>
      </p:pic>
    </p:spTree>
    <p:extLst>
      <p:ext uri="{BB962C8B-B14F-4D97-AF65-F5344CB8AC3E}">
        <p14:creationId xmlns:p14="http://schemas.microsoft.com/office/powerpoint/2010/main" val="3570617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847</Words>
  <Application>Microsoft Office PowerPoint</Application>
  <PresentationFormat>On-screen Show (4:3)</PresentationFormat>
  <Paragraphs>147</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The Fifth Annual African Dialogue  Consumer Protection Conference</vt:lpstr>
      <vt:lpstr>The FTC’s International Cooperation The Office of International Affairs   (Consumer Protection) * Provide litigation support * Expand cooperation and information sharing *Develop international e-commerce policies *Provide international technical assistance/collaborations</vt:lpstr>
      <vt:lpstr>INCREASED FTC CROSS BORDER COLLABORATION</vt:lpstr>
      <vt:lpstr>THE AFRICAN CONSUMER  PROTECTION DIALOGUE  * Sharing Information * Best Practices * Cross Border Enforcement Collaboration . . . </vt:lpstr>
      <vt:lpstr>African Dialogue &amp; U.S. FTC</vt:lpstr>
      <vt:lpstr>African Dialogue &amp; U.S. FTC</vt:lpstr>
      <vt:lpstr>African Dialogue &amp; U.S. FTC</vt:lpstr>
      <vt:lpstr>African Dialogue &amp; U.S. FTC</vt:lpstr>
      <vt:lpstr>PowerPoint Presentation</vt:lpstr>
      <vt:lpstr>African Dialogue &amp; U.S. FTC</vt:lpstr>
      <vt:lpstr>African Dialogue &amp; U.S. FTC</vt:lpstr>
      <vt:lpstr>PowerPoint Presentation</vt:lpstr>
      <vt:lpstr>PowerPoint Presentation</vt:lpstr>
      <vt:lpstr>International Consumer Protection and Enforcement Network (ICPEN)</vt:lpstr>
      <vt:lpstr>APRIL 2013 ICPEN Updates</vt:lpstr>
      <vt:lpstr>Mission</vt:lpstr>
      <vt:lpstr>PowerPoint Presentation</vt:lpstr>
      <vt:lpstr>PowerPoint Presentation</vt:lpstr>
      <vt:lpstr>African Dialogue, Zambia CCPC  &amp; U.S. FTC</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FTC’s African Consumer Protection Dialogue</dc:title>
  <dc:creator>Federal Trade Commission</dc:creator>
  <cp:lastModifiedBy>Federal Trade Commission</cp:lastModifiedBy>
  <cp:revision>37</cp:revision>
  <cp:lastPrinted>2013-08-28T00:30:27Z</cp:lastPrinted>
  <dcterms:created xsi:type="dcterms:W3CDTF">2013-06-13T14:39:29Z</dcterms:created>
  <dcterms:modified xsi:type="dcterms:W3CDTF">2013-09-05T17:36:53Z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