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  <p:sldMasterId id="2147483686" r:id="rId2"/>
    <p:sldMasterId id="2147483660" r:id="rId3"/>
    <p:sldMasterId id="2147483699" r:id="rId4"/>
    <p:sldMasterId id="2147483712" r:id="rId5"/>
  </p:sldMasterIdLst>
  <p:notesMasterIdLst>
    <p:notesMasterId r:id="rId24"/>
  </p:notesMasterIdLst>
  <p:sldIdLst>
    <p:sldId id="257" r:id="rId6"/>
    <p:sldId id="308" r:id="rId7"/>
    <p:sldId id="259" r:id="rId8"/>
    <p:sldId id="320" r:id="rId9"/>
    <p:sldId id="319" r:id="rId10"/>
    <p:sldId id="314" r:id="rId11"/>
    <p:sldId id="318" r:id="rId12"/>
    <p:sldId id="322" r:id="rId13"/>
    <p:sldId id="316" r:id="rId14"/>
    <p:sldId id="324" r:id="rId15"/>
    <p:sldId id="313" r:id="rId16"/>
    <p:sldId id="321" r:id="rId17"/>
    <p:sldId id="303" r:id="rId18"/>
    <p:sldId id="311" r:id="rId19"/>
    <p:sldId id="315" r:id="rId20"/>
    <p:sldId id="325" r:id="rId21"/>
    <p:sldId id="302" r:id="rId22"/>
    <p:sldId id="317" r:id="rId2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0192FF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0" autoAdjust="0"/>
  </p:normalViewPr>
  <p:slideViewPr>
    <p:cSldViewPr>
      <p:cViewPr>
        <p:scale>
          <a:sx n="70" d="100"/>
          <a:sy n="70" d="100"/>
        </p:scale>
        <p:origin x="-1572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33E69AD-B661-4A1F-9ACA-B84B2D862EDE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69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F8F49668-DEBE-480D-A838-5B9AFC3F1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4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 Master - Stat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52400" y="0"/>
            <a:ext cx="3257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TCGoldSeal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16" y="4877060"/>
            <a:ext cx="2023382" cy="183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1400" y="2317750"/>
            <a:ext cx="5334000" cy="1219200"/>
          </a:xfrm>
        </p:spPr>
        <p:txBody>
          <a:bodyPr anchor="b"/>
          <a:lstStyle>
            <a:lvl1pPr algn="r">
              <a:defRPr sz="3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3460750"/>
            <a:ext cx="5334000" cy="5334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E3DECB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3581400" y="6096000"/>
            <a:ext cx="1905000" cy="381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400">
                <a:solidFill>
                  <a:srgbClr val="E3DECB"/>
                </a:solidFill>
                <a:ea typeface="ＭＳ Ｐゴシック" pitchFamily="1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374CCB0-4E14-4290-BA18-BC27D6432AC4}" type="datetime1">
              <a:rPr lang="en-US" smtClean="0"/>
              <a:t>8/15/2013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581400" y="5486400"/>
            <a:ext cx="4572000" cy="381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400">
                <a:solidFill>
                  <a:srgbClr val="E3DECB"/>
                </a:solidFill>
                <a:ea typeface="ＭＳ Ｐゴシック" pitchFamily="1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32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DA5D9-2C2F-4B73-9DB1-4C3A84F15412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10747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19621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7340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5E5E7-7CB8-4F96-8936-661E6B33F9DF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724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848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2FD73-590F-4CC0-B657-967126754EF2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33271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9960-49F0-45E6-AB9D-C3C569F91C4F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4866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5" descr="federal-trade-commission-ftc-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8" y="5975444"/>
            <a:ext cx="858672" cy="85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21581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402C-F931-42E1-90DD-0BDD6000A756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9395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8A8D-1118-40B8-9E24-B09C88526C6F}" type="datetime1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5436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6BEE-0DDE-437C-ABC3-796E02E3708E}" type="datetime1">
              <a:rPr lang="en-US" smtClean="0"/>
              <a:t>8/15/2013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1748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786-CDD5-465B-911A-BDF1F9A545CD}" type="datetime1">
              <a:rPr lang="en-US" smtClean="0"/>
              <a:t>8/15/2013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5458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8157-6C57-43B8-8765-A3FC5F034B78}" type="datetime1">
              <a:rPr lang="en-US" smtClean="0"/>
              <a:t>8/15/2013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3081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8A35A-ACF5-4A2C-B7F3-C105CF3FE8F9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250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ADAA5-C39A-45E8-BC08-8657ECC6133E}" type="datetime1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2406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ED78B-024E-4427-8AF3-ED2E5BEC69AE}" type="datetime1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9991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039C-F59A-40ED-88C6-C64B0E3EEAAE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6383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F665-40A2-4620-8C68-20DC7F331F80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7837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C18C-E0BC-4D4C-AC55-123AAB2ADC4F}" type="datetime1">
              <a:rPr lang="en-US" smtClean="0"/>
              <a:t>8/15/2013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9026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 Master - Stat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52400" y="0"/>
            <a:ext cx="3257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TCGoldSeal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16" y="4877060"/>
            <a:ext cx="2023382" cy="183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1400" y="2317750"/>
            <a:ext cx="5334000" cy="1219200"/>
          </a:xfrm>
        </p:spPr>
        <p:txBody>
          <a:bodyPr anchor="b"/>
          <a:lstStyle>
            <a:lvl1pPr algn="r">
              <a:defRPr sz="3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3460750"/>
            <a:ext cx="5334000" cy="5334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E3DECB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3581400" y="6096000"/>
            <a:ext cx="1905000" cy="381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400">
                <a:solidFill>
                  <a:srgbClr val="E3DECB"/>
                </a:solidFill>
                <a:ea typeface="ＭＳ Ｐゴシック" pitchFamily="1" charset="-128"/>
              </a:defRPr>
            </a:lvl1pPr>
          </a:lstStyle>
          <a:p>
            <a:pPr>
              <a:defRPr/>
            </a:pPr>
            <a:fld id="{FC5C87C9-F727-426A-955E-398A56EBEC7A}" type="datetime1">
              <a:rPr lang="en-US" smtClean="0"/>
              <a:t>8/15/2013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581400" y="5486400"/>
            <a:ext cx="4572000" cy="381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400">
                <a:solidFill>
                  <a:srgbClr val="E3DECB"/>
                </a:solidFill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32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8A35A-ACF5-4A2C-B7F3-C105CF3FE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5097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1D8D2-376B-4885-8ABD-851F8FA26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6987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BFC33-669D-48F5-B8D8-0CC587A3D0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9979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431E0-6CD4-4A66-BE1F-EDC4D256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988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1D8D2-376B-4885-8ABD-851F8FA26C55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069879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FDB3-D66F-4A12-8C3B-3B9D85F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093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A0B22-54BD-45E7-B4D6-9CA2002E6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597300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70729-B6A2-4DAE-B01A-D865C0743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440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A9EA0-D069-40FB-9657-FD38B2A4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3429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DA5D9-2C2F-4B73-9DB1-4C3A84F15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0747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19621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7340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5E5E7-7CB8-4F96-8936-661E6B33F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724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848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2FD73-590F-4CC0-B657-967126754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3271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4CBC-3A16-4204-A408-1768731947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881274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A56ED-EA4C-43B8-8C43-9ABF07D609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1092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47C5B-EA81-4FE7-817B-18A3A6D0334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41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BFC33-669D-48F5-B8D8-0CC587A3D0B8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9979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A097-A89A-499B-B0CE-D60D546C9B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247853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8BA5-90BF-400F-AAC4-D2F72823AC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014350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F593-3DED-4E2B-8871-3653640758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38745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9DE8-1C3A-4322-8D2F-95AFF6A8957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68616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1A22-02CE-48F4-A70A-7F13513691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19038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855-FA99-4E4E-9337-937938E70C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869185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49C7A-4D17-4785-AA29-C0AD6AC887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503740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38E3A-EC7C-4396-8F2C-9AD9FEC847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150543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D5E-0D4E-4AC1-9CFA-4D1E1E2B4C7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62327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D9960-49F0-45E6-AB9D-C3C569F91C4F}" type="datetime1">
              <a:rPr lang="en-US" smtClean="0"/>
              <a:t>8/15/2013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431E0-6CD4-4A66-BE1F-EDC4D25630D8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39889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8" name="Picture 5" descr="federal-trade-commission-ftc-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8" y="5975444"/>
            <a:ext cx="858672" cy="85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4C402C-F931-42E1-90DD-0BDD6000A756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D78A8D-1118-40B8-9E24-B09C88526C6F}" type="datetime1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D76BEE-0DDE-437C-ABC3-796E02E3708E}" type="datetime1">
              <a:rPr lang="en-US" smtClean="0"/>
              <a:t>8/15/2013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B3786-CDD5-465B-911A-BDF1F9A545CD}" type="datetime1">
              <a:rPr lang="en-US" smtClean="0"/>
              <a:t>8/15/2013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738157-6C57-43B8-8765-A3FC5F034B78}" type="datetime1">
              <a:rPr lang="en-US" smtClean="0"/>
              <a:t>8/15/2013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EADAA5-C39A-45E8-BC08-8657ECC6133E}" type="datetime1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9ED78B-024E-4427-8AF3-ED2E5BEC69AE}" type="datetime1">
              <a:rPr lang="en-US" smtClean="0"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F039C-F59A-40ED-88C6-C64B0E3EEAAE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6F665-40A2-4620-8C68-20DC7F331F80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FDB3-D66F-4A12-8C3B-3B9D85F89089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09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A0B22-54BD-45E7-B4D6-9CA2002E611A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59730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70729-B6A2-4DAE-B01A-D865C07439E1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44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A9EA0-D069-40FB-9657-FD38B2A4DC6B}" type="slidenum">
              <a:rPr lang="en-US">
                <a:solidFill>
                  <a:srgbClr val="EAE4D1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93429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848600" cy="685800"/>
          </a:xfrm>
          <a:prstGeom prst="rect">
            <a:avLst/>
          </a:prstGeom>
          <a:noFill/>
          <a:ln>
            <a:noFill/>
          </a:ln>
          <a:effectLst>
            <a:outerShdw blurRad="50800" dist="25399" dir="2700000" algn="ctr" rotWithShape="0">
              <a:srgbClr val="808080">
                <a:alpha val="82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4876800"/>
          </a:xfrm>
          <a:prstGeom prst="rect">
            <a:avLst/>
          </a:prstGeom>
          <a:noFill/>
          <a:ln>
            <a:noFill/>
          </a:ln>
          <a:effectLst>
            <a:outerShdw blurRad="50800" dist="25399" dir="2700000" algn="ctr" rotWithShape="0">
              <a:srgbClr val="808080">
                <a:alpha val="82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4950" y="6448425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ea typeface="ＭＳ Ｐゴシック" pitchFamily="1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C286269-924E-4360-8B63-EF38D6EC0E49}" type="slidenum">
              <a:rPr lang="en-US">
                <a:solidFill>
                  <a:srgbClr val="EAE4D1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762000" y="990600"/>
            <a:ext cx="7848600" cy="0"/>
          </a:xfrm>
          <a:prstGeom prst="line">
            <a:avLst/>
          </a:prstGeom>
          <a:noFill/>
          <a:ln w="19050">
            <a:solidFill>
              <a:schemeClr val="tx2">
                <a:alpha val="34901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>
              <a:solidFill>
                <a:srgbClr val="FFFFFF"/>
              </a:solidFill>
            </a:endParaRPr>
          </a:p>
        </p:txBody>
      </p:sp>
      <p:pic>
        <p:nvPicPr>
          <p:cNvPr id="1030" name="Picture 8" descr="Powerpoint-Inner-Slide-Bar-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2714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9"/>
          <p:cNvSpPr txBox="1">
            <a:spLocks noChangeArrowheads="1"/>
          </p:cNvSpPr>
          <p:nvPr/>
        </p:nvSpPr>
        <p:spPr bwMode="auto">
          <a:xfrm>
            <a:off x="5106390" y="6474743"/>
            <a:ext cx="403761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91440" bIns="91440"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9pPr>
          </a:lstStyle>
          <a:p>
            <a:pPr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800" b="1" dirty="0" smtClean="0">
                <a:solidFill>
                  <a:srgbClr val="CEC375"/>
                </a:solidFill>
              </a:rPr>
              <a:t>U.S. Federal Trade Commission</a:t>
            </a:r>
          </a:p>
        </p:txBody>
      </p:sp>
      <p:pic>
        <p:nvPicPr>
          <p:cNvPr id="1032" name="Picture 10" descr="FTCGoldSeal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076" y="6209730"/>
            <a:ext cx="715798" cy="648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5675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AD24-DA58-485C-A98E-D4E24778A549}" type="datetime1">
              <a:rPr lang="en-US" smtClean="0"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61DE-86A6-4B7D-BE0B-A2D1473FF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8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848600" cy="685800"/>
          </a:xfrm>
          <a:prstGeom prst="rect">
            <a:avLst/>
          </a:prstGeom>
          <a:noFill/>
          <a:ln>
            <a:noFill/>
          </a:ln>
          <a:effectLst>
            <a:outerShdw blurRad="50800" dist="25399" dir="2700000" algn="ctr" rotWithShape="0">
              <a:srgbClr val="808080">
                <a:alpha val="82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4876800"/>
          </a:xfrm>
          <a:prstGeom prst="rect">
            <a:avLst/>
          </a:prstGeom>
          <a:noFill/>
          <a:ln>
            <a:noFill/>
          </a:ln>
          <a:effectLst>
            <a:outerShdw blurRad="50800" dist="25399" dir="2700000" algn="ctr" rotWithShape="0">
              <a:srgbClr val="808080">
                <a:alpha val="82001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4950" y="6448425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ea typeface="ＭＳ Ｐゴシック" pitchFamily="1" charset="-128"/>
              </a:defRPr>
            </a:lvl1pPr>
          </a:lstStyle>
          <a:p>
            <a:pPr>
              <a:defRPr/>
            </a:pPr>
            <a:fld id="{DC286269-924E-4360-8B63-EF38D6EC0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762000" y="990600"/>
            <a:ext cx="7848600" cy="0"/>
          </a:xfrm>
          <a:prstGeom prst="line">
            <a:avLst/>
          </a:prstGeom>
          <a:noFill/>
          <a:ln w="19050">
            <a:solidFill>
              <a:schemeClr val="tx2">
                <a:alpha val="34901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0" name="Picture 8" descr="Powerpoint-Inner-Slide-Bar-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2714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9"/>
          <p:cNvSpPr txBox="1">
            <a:spLocks noChangeArrowheads="1"/>
          </p:cNvSpPr>
          <p:nvPr/>
        </p:nvSpPr>
        <p:spPr bwMode="auto">
          <a:xfrm>
            <a:off x="5106390" y="6474743"/>
            <a:ext cx="403761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91440" bIns="91440"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Times New Roman" pitchFamily="18" charset="0"/>
                <a:ea typeface="ＭＳ Ｐゴシック" pitchFamily="1" charset="-128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  <a:defRPr/>
            </a:pPr>
            <a:r>
              <a:rPr lang="en-US" sz="1800" b="1" dirty="0" smtClean="0">
                <a:solidFill>
                  <a:srgbClr val="CEC375"/>
                </a:solidFill>
              </a:rPr>
              <a:t>U.S. Federal Trade Commission</a:t>
            </a:r>
          </a:p>
        </p:txBody>
      </p:sp>
      <p:pic>
        <p:nvPicPr>
          <p:cNvPr id="1032" name="Picture 10" descr="FTCGoldSeal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076" y="6209730"/>
            <a:ext cx="715798" cy="648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5675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FFFFF"/>
          </a:solidFill>
          <a:latin typeface="Times New Roman" pitchFamily="18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FF550-ACBC-4077-BEF6-B5769BBF1C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61DE-86A6-4B7D-BE0B-A2D1473FF3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8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8/15/2013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Aft>
                <a:spcPct val="0"/>
              </a:spcAft>
              <a:defRPr/>
            </a:pPr>
            <a:fld id="{DC286269-924E-4360-8B63-EF38D6EC0E49}" type="slidenum">
              <a:rPr lang="en-US" smtClean="0">
                <a:solidFill>
                  <a:srgbClr val="EAE4D1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EAE4D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153400" cy="3962400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Civil </a:t>
            </a:r>
            <a:r>
              <a:rPr lang="en-US" sz="6000" dirty="0" smtClean="0">
                <a:solidFill>
                  <a:schemeClr val="tx2">
                    <a:lumMod val="75000"/>
                  </a:schemeClr>
                </a:solidFill>
              </a:rPr>
              <a:t>Enforcement </a:t>
            </a:r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Remedies</a:t>
            </a:r>
            <a:r>
              <a:rPr lang="en-US" sz="5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en-US" sz="1300" b="1" dirty="0"/>
              <a:t/>
            </a:r>
            <a:br>
              <a:rPr lang="en-US" sz="1300" b="1" dirty="0"/>
            </a:br>
            <a:r>
              <a:rPr lang="en-US" sz="2700" dirty="0">
                <a:effectLst/>
              </a:rPr>
              <a:t>Charles Harwood</a:t>
            </a:r>
            <a:br>
              <a:rPr lang="en-US" sz="2700" dirty="0">
                <a:effectLst/>
              </a:rPr>
            </a:br>
            <a:r>
              <a:rPr lang="en-US" sz="2700" dirty="0">
                <a:effectLst/>
              </a:rPr>
              <a:t>Deputy Director</a:t>
            </a:r>
            <a:br>
              <a:rPr lang="en-US" sz="2700" dirty="0">
                <a:effectLst/>
              </a:rPr>
            </a:br>
            <a:r>
              <a:rPr lang="en-US" sz="2700" dirty="0">
                <a:effectLst/>
              </a:rPr>
              <a:t>Bureau of Consumer Protection</a:t>
            </a:r>
            <a:br>
              <a:rPr lang="en-US" sz="2700" dirty="0">
                <a:effectLst/>
              </a:rPr>
            </a:br>
            <a:r>
              <a:rPr lang="en-US" sz="2700" dirty="0">
                <a:effectLst/>
              </a:rPr>
              <a:t>U.S. Federal Trade Commission  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3886200"/>
            <a:ext cx="8229600" cy="12192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Fifth Annual African Consumer Protection Dialogue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federal-trade-commission-ftc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21954"/>
            <a:ext cx="1340894" cy="1374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4"/>
          <p:cNvSpPr txBox="1">
            <a:spLocks/>
          </p:cNvSpPr>
          <p:nvPr/>
        </p:nvSpPr>
        <p:spPr>
          <a:xfrm>
            <a:off x="2743200" y="5728730"/>
            <a:ext cx="3733800" cy="105306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Livingstone, Zambia</a:t>
            </a:r>
          </a:p>
          <a:p>
            <a:pPr marL="0" indent="0" algn="ctr">
              <a:buNone/>
            </a:pPr>
            <a:r>
              <a:rPr lang="en-US" sz="2800" dirty="0" smtClean="0"/>
              <a:t>12 September 2013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578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Restitution</a:t>
            </a:r>
          </a:p>
          <a:p>
            <a:r>
              <a:rPr lang="en-US" dirty="0" smtClean="0"/>
              <a:t>Disgorgement</a:t>
            </a:r>
          </a:p>
          <a:p>
            <a:r>
              <a:rPr lang="en-US" dirty="0" smtClean="0"/>
              <a:t>Damages</a:t>
            </a:r>
          </a:p>
          <a:p>
            <a:r>
              <a:rPr lang="en-US" dirty="0" smtClean="0"/>
              <a:t>Fines and </a:t>
            </a:r>
            <a:r>
              <a:rPr lang="en-US" dirty="0"/>
              <a:t>P</a:t>
            </a:r>
            <a:r>
              <a:rPr lang="en-US" dirty="0" smtClean="0"/>
              <a:t>enalties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Monetary Remedies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00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800" dirty="0" smtClean="0"/>
              <a:t>For injunctive relief and informational remedies, the main issue is the “fit” between the remedy and the wrong</a:t>
            </a:r>
          </a:p>
          <a:p>
            <a:pPr marL="457200" indent="-457200"/>
            <a:r>
              <a:rPr lang="en-US" sz="2800" dirty="0" smtClean="0"/>
              <a:t>Monetary relief raises more questions:</a:t>
            </a:r>
          </a:p>
          <a:p>
            <a:pPr lvl="1"/>
            <a:r>
              <a:rPr lang="en-US" dirty="0" smtClean="0"/>
              <a:t>How much money?</a:t>
            </a:r>
          </a:p>
          <a:p>
            <a:pPr lvl="1"/>
            <a:r>
              <a:rPr lang="en-US" dirty="0" smtClean="0"/>
              <a:t>Who pays it?</a:t>
            </a:r>
          </a:p>
          <a:p>
            <a:pPr lvl="1"/>
            <a:r>
              <a:rPr lang="en-US" dirty="0" smtClean="0"/>
              <a:t>Who receives it?</a:t>
            </a:r>
          </a:p>
          <a:p>
            <a:pPr lvl="1"/>
            <a:r>
              <a:rPr lang="en-US" dirty="0" smtClean="0"/>
              <a:t>When?</a:t>
            </a:r>
          </a:p>
          <a:p>
            <a:pPr lvl="1"/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And, other more advanced questions. 	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Which Monetary </a:t>
            </a:r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Remedy?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9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/>
              <a:t>C</a:t>
            </a:r>
            <a:r>
              <a:rPr lang="en-US" sz="2800" u="sng" dirty="0" smtClean="0"/>
              <a:t>alculated as</a:t>
            </a:r>
            <a:r>
              <a:rPr lang="en-US" sz="2800" dirty="0" smtClean="0"/>
              <a:t>:				</a:t>
            </a:r>
            <a:r>
              <a:rPr lang="en-US" sz="2800" u="sng" dirty="0" smtClean="0"/>
              <a:t>Legal basis</a:t>
            </a:r>
            <a:r>
              <a:rPr lang="en-US" sz="2800" dirty="0" smtClean="0"/>
              <a:t>:</a:t>
            </a:r>
          </a:p>
          <a:p>
            <a:r>
              <a:rPr lang="en-US" dirty="0" smtClean="0"/>
              <a:t>Profits plus				-&gt; disgorgement </a:t>
            </a:r>
            <a:endParaRPr lang="en-US" sz="3200" dirty="0"/>
          </a:p>
          <a:p>
            <a:r>
              <a:rPr lang="en-US" dirty="0" smtClean="0"/>
              <a:t>Revenue </a:t>
            </a:r>
            <a:r>
              <a:rPr lang="en-US" sz="2800" dirty="0" smtClean="0"/>
              <a:t>(sales less refunds)</a:t>
            </a:r>
            <a:r>
              <a:rPr lang="en-US" dirty="0" smtClean="0"/>
              <a:t> 	-&gt; restitution</a:t>
            </a:r>
          </a:p>
          <a:p>
            <a:r>
              <a:rPr lang="en-US" dirty="0" smtClean="0"/>
              <a:t>Injury caused			</a:t>
            </a:r>
            <a:r>
              <a:rPr lang="en-US" dirty="0"/>
              <a:t>	</a:t>
            </a:r>
            <a:r>
              <a:rPr lang="en-US" dirty="0" smtClean="0"/>
              <a:t>-&gt; damages</a:t>
            </a:r>
          </a:p>
          <a:p>
            <a:pPr marL="3657600" lvl="8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sz="2400" dirty="0" smtClean="0"/>
              <a:t>trebled</a:t>
            </a:r>
          </a:p>
          <a:p>
            <a:pPr marL="3657600" lvl="8" indent="0">
              <a:buNone/>
            </a:pPr>
            <a:r>
              <a:rPr lang="en-US" sz="2400" dirty="0" smtClean="0"/>
              <a:t>			exemplary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Fine					-&gt; civil or    							     criminal</a:t>
            </a:r>
          </a:p>
          <a:p>
            <a:pPr lvl="8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1219200"/>
          </a:xfrm>
        </p:spPr>
        <p:txBody>
          <a:bodyPr>
            <a:normAutofit/>
          </a:bodyPr>
          <a:lstStyle/>
          <a:p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Equitable (Injunctions) </a:t>
            </a: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How Much?</a:t>
            </a:r>
            <a:endParaRPr lang="en-US" sz="3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6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S</a:t>
            </a:r>
            <a:r>
              <a:rPr lang="en-US" u="sng" dirty="0" smtClean="0"/>
              <a:t>et by law</a:t>
            </a:r>
            <a:endParaRPr lang="en-US" dirty="0" smtClean="0"/>
          </a:p>
          <a:p>
            <a:r>
              <a:rPr lang="en-US" dirty="0" smtClean="0"/>
              <a:t>Fixed or by formula</a:t>
            </a: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  <a:p>
            <a:pPr marL="0" indent="0">
              <a:buNone/>
            </a:pPr>
            <a:r>
              <a:rPr lang="en-US" u="sng" dirty="0" smtClean="0"/>
              <a:t>Factors may be variable</a:t>
            </a:r>
            <a:endParaRPr lang="en-US" dirty="0" smtClean="0"/>
          </a:p>
          <a:p>
            <a:r>
              <a:rPr lang="en-US" dirty="0" smtClean="0"/>
              <a:t>Justice requires:  </a:t>
            </a:r>
          </a:p>
          <a:p>
            <a:pPr lvl="1"/>
            <a:r>
              <a:rPr lang="en-US" dirty="0" smtClean="0"/>
              <a:t>deterrence</a:t>
            </a:r>
          </a:p>
          <a:p>
            <a:pPr lvl="1"/>
            <a:r>
              <a:rPr lang="en-US" dirty="0" smtClean="0"/>
              <a:t>punishment based on culpability</a:t>
            </a:r>
          </a:p>
          <a:p>
            <a:r>
              <a:rPr lang="en-US" dirty="0" smtClean="0"/>
              <a:t>Recompense of non-consumer injury:</a:t>
            </a:r>
          </a:p>
          <a:p>
            <a:pPr lvl="1"/>
            <a:r>
              <a:rPr lang="en-US" dirty="0" smtClean="0"/>
              <a:t>harm </a:t>
            </a:r>
            <a:r>
              <a:rPr lang="en-US" dirty="0"/>
              <a:t>was to markets or </a:t>
            </a:r>
            <a:r>
              <a:rPr lang="en-US" dirty="0" smtClean="0"/>
              <a:t>public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epay costs </a:t>
            </a:r>
            <a:r>
              <a:rPr lang="en-US" dirty="0"/>
              <a:t>to </a:t>
            </a:r>
            <a:r>
              <a:rPr lang="en-US" dirty="0" smtClean="0"/>
              <a:t>society</a:t>
            </a:r>
          </a:p>
          <a:p>
            <a:r>
              <a:rPr lang="en-US" dirty="0" smtClean="0"/>
              <a:t>Many other factors possible… 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Statutory Fines and Penalties</a:t>
            </a:r>
            <a:r>
              <a:rPr lang="en-US" sz="3800" dirty="0">
                <a:solidFill>
                  <a:schemeClr val="bg2">
                    <a:lumMod val="25000"/>
                  </a:schemeClr>
                </a:solidFill>
              </a:rPr>
              <a:t> – </a:t>
            </a:r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How Much?</a:t>
            </a:r>
            <a:endParaRPr lang="en-US" sz="3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51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used?</a:t>
            </a:r>
          </a:p>
          <a:p>
            <a:pPr lvl="1"/>
            <a:r>
              <a:rPr lang="en-US" dirty="0" smtClean="0"/>
              <a:t>Temporary relief: Ex. Asset Freeze preserves funds</a:t>
            </a:r>
          </a:p>
          <a:p>
            <a:pPr lvl="1"/>
            <a:r>
              <a:rPr lang="en-US" dirty="0" smtClean="0"/>
              <a:t>Final </a:t>
            </a:r>
            <a:r>
              <a:rPr lang="en-US" dirty="0"/>
              <a:t>r</a:t>
            </a:r>
            <a:r>
              <a:rPr lang="en-US" dirty="0" smtClean="0"/>
              <a:t>elief: Ex. Judgment amount due now</a:t>
            </a:r>
          </a:p>
          <a:p>
            <a:r>
              <a:rPr lang="en-US" dirty="0" smtClean="0"/>
              <a:t>How collected?</a:t>
            </a:r>
            <a:endParaRPr lang="en-US" dirty="0"/>
          </a:p>
          <a:p>
            <a:pPr lvl="1"/>
            <a:r>
              <a:rPr lang="en-US" dirty="0" smtClean="0"/>
              <a:t>Rescission </a:t>
            </a:r>
            <a:r>
              <a:rPr lang="en-US" dirty="0"/>
              <a:t>of contract – forbid fraudster </a:t>
            </a:r>
            <a:r>
              <a:rPr lang="en-US" dirty="0" smtClean="0"/>
              <a:t>collecting </a:t>
            </a:r>
            <a:r>
              <a:rPr lang="en-US" dirty="0"/>
              <a:t>on </a:t>
            </a:r>
            <a:r>
              <a:rPr lang="en-US" dirty="0" smtClean="0"/>
              <a:t>consumers</a:t>
            </a:r>
            <a:r>
              <a:rPr lang="en-US" dirty="0"/>
              <a:t>’ </a:t>
            </a:r>
            <a:r>
              <a:rPr lang="en-US" dirty="0" smtClean="0"/>
              <a:t>alleged debts </a:t>
            </a:r>
            <a:endParaRPr lang="en-US" dirty="0"/>
          </a:p>
          <a:p>
            <a:pPr lvl="1"/>
            <a:r>
              <a:rPr lang="en-US" dirty="0"/>
              <a:t>Order turnover </a:t>
            </a:r>
            <a:r>
              <a:rPr lang="en-US" dirty="0" smtClean="0"/>
              <a:t>or disposal of a </a:t>
            </a:r>
            <a:r>
              <a:rPr lang="en-US" dirty="0"/>
              <a:t>specific </a:t>
            </a:r>
            <a:r>
              <a:rPr lang="en-US" dirty="0" smtClean="0"/>
              <a:t>asset</a:t>
            </a:r>
            <a:endParaRPr lang="en-US" dirty="0"/>
          </a:p>
          <a:p>
            <a:pPr lvl="1"/>
            <a:r>
              <a:rPr lang="en-US" dirty="0"/>
              <a:t>Judgment</a:t>
            </a:r>
          </a:p>
          <a:p>
            <a:pPr lvl="1"/>
            <a:r>
              <a:rPr lang="en-US" dirty="0"/>
              <a:t>Collections action, such as garnishment</a:t>
            </a:r>
          </a:p>
          <a:p>
            <a:pPr lvl="1"/>
            <a:r>
              <a:rPr lang="en-US" dirty="0" smtClean="0"/>
              <a:t>Seizure of funds or assets by government</a:t>
            </a:r>
          </a:p>
          <a:p>
            <a:r>
              <a:rPr lang="en-US" dirty="0" smtClean="0"/>
              <a:t>Who gets the money?</a:t>
            </a:r>
          </a:p>
          <a:p>
            <a:pPr lvl="1"/>
            <a:r>
              <a:rPr lang="en-US" dirty="0" smtClean="0"/>
              <a:t>Refunded directly to consumers</a:t>
            </a:r>
          </a:p>
          <a:p>
            <a:pPr lvl="1"/>
            <a:r>
              <a:rPr lang="en-US" dirty="0" smtClean="0"/>
              <a:t>Paid to government on behalf of consumers generally</a:t>
            </a:r>
          </a:p>
          <a:p>
            <a:pPr lvl="1"/>
            <a:r>
              <a:rPr lang="en-US" dirty="0" smtClean="0"/>
              <a:t>Paid </a:t>
            </a:r>
            <a:r>
              <a:rPr lang="en-US" dirty="0"/>
              <a:t>to government </a:t>
            </a:r>
            <a:r>
              <a:rPr lang="en-US" dirty="0" smtClean="0"/>
              <a:t>for return </a:t>
            </a:r>
            <a:r>
              <a:rPr lang="en-US" dirty="0"/>
              <a:t>to specific </a:t>
            </a:r>
            <a:r>
              <a:rPr lang="en-US" dirty="0" smtClean="0"/>
              <a:t>consumers (redress program)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10668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Monetary </a:t>
            </a:r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Relief—Other Issues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76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Does the fraudster owe for actions of others in the fraud?</a:t>
            </a:r>
            <a:endParaRPr lang="en-US" dirty="0"/>
          </a:p>
          <a:p>
            <a:pPr lvl="1"/>
            <a:r>
              <a:rPr lang="en-US" dirty="0"/>
              <a:t>Ex. Joint and s</a:t>
            </a:r>
            <a:r>
              <a:rPr lang="en-US" dirty="0" smtClean="0"/>
              <a:t>everal liability, common enterprise theory</a:t>
            </a:r>
          </a:p>
          <a:p>
            <a:r>
              <a:rPr lang="en-US" dirty="0" smtClean="0"/>
              <a:t>Can funds be recovered from non-fraudsters?</a:t>
            </a:r>
          </a:p>
          <a:p>
            <a:pPr lvl="1"/>
            <a:r>
              <a:rPr lang="en-US" dirty="0" smtClean="0"/>
              <a:t>Ex. Relief </a:t>
            </a:r>
            <a:r>
              <a:rPr lang="en-US" dirty="0"/>
              <a:t>d</a:t>
            </a:r>
            <a:r>
              <a:rPr lang="en-US" dirty="0" smtClean="0"/>
              <a:t>efendant, constructive trust</a:t>
            </a:r>
            <a:endParaRPr lang="en-US" dirty="0"/>
          </a:p>
          <a:p>
            <a:r>
              <a:rPr lang="en-US" dirty="0" smtClean="0"/>
              <a:t>Does the court raise the burden of proof?</a:t>
            </a:r>
          </a:p>
          <a:p>
            <a:pPr lvl="1"/>
            <a:r>
              <a:rPr lang="en-US" dirty="0" smtClean="0"/>
              <a:t>Ex. Tracing requirement</a:t>
            </a:r>
          </a:p>
          <a:p>
            <a:r>
              <a:rPr lang="en-US" dirty="0" smtClean="0"/>
              <a:t>What if fraudster owes more than it has?</a:t>
            </a:r>
          </a:p>
          <a:p>
            <a:pPr lvl="1"/>
            <a:r>
              <a:rPr lang="en-US" dirty="0" smtClean="0"/>
              <a:t>Ex.  Inability to pay reduces amount owed, </a:t>
            </a:r>
            <a:r>
              <a:rPr lang="en-US" dirty="0"/>
              <a:t>u</a:t>
            </a:r>
            <a:r>
              <a:rPr lang="en-US" dirty="0" smtClean="0"/>
              <a:t>npaid amount becomes collectible in future</a:t>
            </a:r>
          </a:p>
          <a:p>
            <a:r>
              <a:rPr lang="en-US" dirty="0" smtClean="0"/>
              <a:t>How do we resolve uncertainty over ability to pay?</a:t>
            </a:r>
          </a:p>
          <a:p>
            <a:pPr lvl="1"/>
            <a:r>
              <a:rPr lang="en-US" dirty="0" smtClean="0"/>
              <a:t>Ex. Shift burden to wrongdoer through financial attestation </a:t>
            </a:r>
          </a:p>
          <a:p>
            <a:pPr lvl="2"/>
            <a:r>
              <a:rPr lang="en-US" dirty="0"/>
              <a:t>B</a:t>
            </a:r>
            <a:r>
              <a:rPr lang="en-US" dirty="0" smtClean="0"/>
              <a:t>acked by avalanche clause</a:t>
            </a:r>
          </a:p>
          <a:p>
            <a:pPr lvl="2"/>
            <a:r>
              <a:rPr lang="en-US" dirty="0" smtClean="0"/>
              <a:t>Criminal prosecution </a:t>
            </a: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</a:rPr>
              <a:t>Monetary Relief – </a:t>
            </a: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</a:rPr>
              <a:t>Advanced Issues</a:t>
            </a:r>
            <a:endParaRPr lang="en-US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28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Reputation</a:t>
            </a:r>
          </a:p>
          <a:p>
            <a:pPr lvl="1"/>
            <a:r>
              <a:rPr lang="en-US" dirty="0" smtClean="0"/>
              <a:t>Corporate ethics</a:t>
            </a:r>
          </a:p>
          <a:p>
            <a:pPr lvl="1"/>
            <a:r>
              <a:rPr lang="en-US" dirty="0" smtClean="0"/>
              <a:t>Voluntary association standards</a:t>
            </a:r>
          </a:p>
          <a:p>
            <a:pPr lvl="1"/>
            <a:r>
              <a:rPr lang="en-US" dirty="0" smtClean="0"/>
              <a:t>NGO publicity</a:t>
            </a:r>
          </a:p>
          <a:p>
            <a:pPr lvl="1"/>
            <a:r>
              <a:rPr lang="en-US" dirty="0" smtClean="0"/>
              <a:t>Government censure</a:t>
            </a:r>
          </a:p>
          <a:p>
            <a:r>
              <a:rPr lang="en-US" dirty="0" smtClean="0"/>
              <a:t>Reputation Effectiveness</a:t>
            </a:r>
          </a:p>
          <a:p>
            <a:pPr lvl="1"/>
            <a:r>
              <a:rPr lang="en-US" dirty="0"/>
              <a:t>Fraud </a:t>
            </a:r>
            <a:r>
              <a:rPr lang="en-US" dirty="0" smtClean="0"/>
              <a:t>vs. </a:t>
            </a:r>
            <a:r>
              <a:rPr lang="en-US" dirty="0"/>
              <a:t>legitimate</a:t>
            </a:r>
          </a:p>
          <a:p>
            <a:pPr lvl="1"/>
            <a:r>
              <a:rPr lang="en-US" dirty="0"/>
              <a:t>Impact of censure on company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Reputation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77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152400" y="1219200"/>
            <a:ext cx="89154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en-US" b="1" dirty="0" smtClean="0"/>
              <a:t>ost of the remedy &gt; fraudster’s gain from continuing?</a:t>
            </a:r>
          </a:p>
          <a:p>
            <a:r>
              <a:rPr lang="en-US" dirty="0"/>
              <a:t>I</a:t>
            </a:r>
            <a:r>
              <a:rPr lang="en-US" dirty="0" smtClean="0"/>
              <a:t>llegal gain includes:</a:t>
            </a:r>
          </a:p>
          <a:p>
            <a:pPr lvl="1"/>
            <a:r>
              <a:rPr lang="en-US" dirty="0" smtClean="0"/>
              <a:t>Fraudster’s profits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voided expenses of compliance</a:t>
            </a:r>
          </a:p>
          <a:p>
            <a:r>
              <a:rPr lang="en-US" dirty="0" smtClean="0"/>
              <a:t>Cost of remedy may be other than monetary relief:</a:t>
            </a:r>
          </a:p>
          <a:p>
            <a:pPr lvl="1"/>
            <a:r>
              <a:rPr lang="en-US" dirty="0" smtClean="0"/>
              <a:t>Reputational interests   </a:t>
            </a:r>
            <a:endParaRPr lang="en-US" dirty="0"/>
          </a:p>
          <a:p>
            <a:pPr lvl="1"/>
            <a:r>
              <a:rPr lang="en-US" dirty="0" smtClean="0"/>
              <a:t>Loss of company’s value in stock market</a:t>
            </a:r>
          </a:p>
          <a:p>
            <a:r>
              <a:rPr lang="en-US" dirty="0"/>
              <a:t>C</a:t>
            </a:r>
            <a:r>
              <a:rPr lang="en-US" dirty="0" smtClean="0"/>
              <a:t>onsider:</a:t>
            </a:r>
          </a:p>
          <a:p>
            <a:pPr lvl="1"/>
            <a:r>
              <a:rPr lang="en-US" dirty="0" smtClean="0"/>
              <a:t>Probability </a:t>
            </a:r>
            <a:r>
              <a:rPr lang="en-US" dirty="0"/>
              <a:t>of </a:t>
            </a:r>
            <a:r>
              <a:rPr lang="en-US" dirty="0" smtClean="0"/>
              <a:t>detection/prosecution</a:t>
            </a:r>
          </a:p>
          <a:p>
            <a:pPr lvl="1"/>
            <a:r>
              <a:rPr lang="en-US" dirty="0" smtClean="0"/>
              <a:t>Rationality of actor</a:t>
            </a:r>
          </a:p>
          <a:p>
            <a:pPr lvl="1"/>
            <a:r>
              <a:rPr lang="en-US" dirty="0" smtClean="0"/>
              <a:t>General deterrence may require even greater publicity to be perceived  </a:t>
            </a:r>
          </a:p>
          <a:p>
            <a:r>
              <a:rPr lang="en-US" dirty="0" smtClean="0"/>
              <a:t>A remedy that does not deter is a </a:t>
            </a:r>
            <a:r>
              <a:rPr lang="en-US" b="1" dirty="0" smtClean="0"/>
              <a:t>“cost of doing business”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Adequate Deterrence?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22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181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Evaluate the remedy against its purpose(s)</a:t>
            </a:r>
          </a:p>
          <a:p>
            <a:pPr lvl="1"/>
            <a:r>
              <a:rPr lang="en-US" dirty="0" smtClean="0"/>
              <a:t>A small redress check helps the consumer victim somewhat but does not deter the fraudster.</a:t>
            </a:r>
          </a:p>
          <a:p>
            <a:pPr lvl="1"/>
            <a:r>
              <a:rPr lang="en-US" dirty="0"/>
              <a:t>A large fine might deter but does not </a:t>
            </a:r>
            <a:r>
              <a:rPr lang="en-US" dirty="0" smtClean="0"/>
              <a:t>redress.</a:t>
            </a:r>
          </a:p>
          <a:p>
            <a:pPr lvl="1"/>
            <a:r>
              <a:rPr lang="en-US" dirty="0"/>
              <a:t>A large </a:t>
            </a:r>
            <a:r>
              <a:rPr lang="en-US" dirty="0" smtClean="0"/>
              <a:t>bond: </a:t>
            </a:r>
            <a:r>
              <a:rPr lang="en-US" dirty="0"/>
              <a:t>1. </a:t>
            </a:r>
            <a:r>
              <a:rPr lang="en-US" dirty="0" smtClean="0"/>
              <a:t>helps deter </a:t>
            </a:r>
            <a:r>
              <a:rPr lang="en-US" dirty="0"/>
              <a:t>the fraudster, but 2. also provide a pool of funds for </a:t>
            </a:r>
            <a:r>
              <a:rPr lang="en-US" dirty="0" smtClean="0"/>
              <a:t>redress if needed. </a:t>
            </a:r>
          </a:p>
          <a:p>
            <a:r>
              <a:rPr lang="en-US" b="1" dirty="0"/>
              <a:t>Evaluate the </a:t>
            </a:r>
            <a:r>
              <a:rPr lang="en-US" b="1" dirty="0" smtClean="0"/>
              <a:t>remedies against each other</a:t>
            </a:r>
          </a:p>
          <a:p>
            <a:pPr lvl="1"/>
            <a:r>
              <a:rPr lang="en-US" dirty="0" smtClean="0"/>
              <a:t>A (telemarketing) ban helps deter the fraudster next time and its violation tends to be easier to prove than a violation of injunctive relief (against misrepresentations).  </a:t>
            </a:r>
          </a:p>
          <a:p>
            <a:r>
              <a:rPr lang="en-US" b="1" dirty="0" smtClean="0"/>
              <a:t>Evaluate the effectiveness of the remedy over time</a:t>
            </a:r>
          </a:p>
          <a:p>
            <a:pPr lvl="1"/>
            <a:r>
              <a:rPr lang="en-US" dirty="0" smtClean="0"/>
              <a:t>Compliance monitoring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Concluding R</a:t>
            </a:r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emarks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6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9" y="838200"/>
            <a:ext cx="7315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b="1" dirty="0">
              <a:solidFill>
                <a:srgbClr val="0192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Purposes of Remedies</a:t>
            </a:r>
          </a:p>
          <a:p>
            <a:pPr lvl="1"/>
            <a:r>
              <a:rPr lang="en-US" dirty="0" smtClean="0"/>
              <a:t>Stop, correct, prevent </a:t>
            </a:r>
          </a:p>
          <a:p>
            <a:pPr lvl="1"/>
            <a:r>
              <a:rPr lang="en-US" dirty="0" smtClean="0"/>
              <a:t>Punish</a:t>
            </a:r>
          </a:p>
          <a:p>
            <a:r>
              <a:rPr lang="en-US" dirty="0" smtClean="0"/>
              <a:t>Types of Remedies</a:t>
            </a:r>
          </a:p>
          <a:p>
            <a:pPr lvl="1"/>
            <a:r>
              <a:rPr lang="en-US" dirty="0" smtClean="0"/>
              <a:t>Injunctions, information, money, reputation, education</a:t>
            </a:r>
          </a:p>
          <a:p>
            <a:r>
              <a:rPr lang="en-US" dirty="0"/>
              <a:t>E</a:t>
            </a:r>
            <a:r>
              <a:rPr lang="en-US" dirty="0" smtClean="0"/>
              <a:t>ffectiveness of a Remedy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Remedies – Overview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05800" cy="5029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Remedies against wrongdoers (“fraudsters”)</a:t>
            </a:r>
          </a:p>
          <a:p>
            <a:pPr lvl="1"/>
            <a:r>
              <a:rPr lang="en-US" sz="2400" dirty="0" smtClean="0"/>
              <a:t>Incapacitation – Stop this fraud now </a:t>
            </a:r>
          </a:p>
          <a:p>
            <a:pPr lvl="1"/>
            <a:r>
              <a:rPr lang="en-US" sz="2400" dirty="0" smtClean="0"/>
              <a:t>Specific Deterrence – Stop this fraudster later </a:t>
            </a:r>
          </a:p>
          <a:p>
            <a:pPr lvl="1"/>
            <a:r>
              <a:rPr lang="en-US" sz="2400" dirty="0" smtClean="0"/>
              <a:t>General Deterrence – Stop other fraudsters</a:t>
            </a:r>
          </a:p>
          <a:p>
            <a:r>
              <a:rPr lang="en-US" sz="2800" dirty="0" smtClean="0"/>
              <a:t>Remedies to help victims</a:t>
            </a:r>
          </a:p>
          <a:p>
            <a:pPr lvl="1"/>
            <a:r>
              <a:rPr lang="en-US" sz="2400" dirty="0" smtClean="0"/>
              <a:t>Usually, attempts to restore the past</a:t>
            </a:r>
          </a:p>
          <a:p>
            <a:pPr lvl="1"/>
            <a:r>
              <a:rPr lang="en-US" sz="2400" dirty="0" smtClean="0"/>
              <a:t>Sometimes, goes further and rewards, e.g., a whistleblower</a:t>
            </a:r>
          </a:p>
          <a:p>
            <a:r>
              <a:rPr lang="en-US" sz="2800" dirty="0" smtClean="0"/>
              <a:t>Education</a:t>
            </a:r>
          </a:p>
          <a:p>
            <a:pPr lvl="1"/>
            <a:r>
              <a:rPr lang="en-US" sz="2400" dirty="0"/>
              <a:t>G</a:t>
            </a:r>
            <a:r>
              <a:rPr lang="en-US" sz="2400" dirty="0" smtClean="0"/>
              <a:t>enerally applicable, not specific to fraudster or victim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61DE-86A6-4B7D-BE0B-A2D1473FF357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944562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Civil Enforcement Remedies</a:t>
            </a:r>
            <a:endParaRPr lang="en-US" sz="4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62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Analyzing Remedy Options</a:t>
            </a:r>
          </a:p>
          <a:p>
            <a:pPr lvl="1"/>
            <a:r>
              <a:rPr lang="en-US" dirty="0" smtClean="0"/>
              <a:t>Injunctive Relief – mostly stops the fraudster</a:t>
            </a:r>
          </a:p>
          <a:p>
            <a:pPr lvl="1"/>
            <a:r>
              <a:rPr lang="en-US" dirty="0" smtClean="0"/>
              <a:t>Informational Remedies – some of both</a:t>
            </a:r>
          </a:p>
          <a:p>
            <a:pPr lvl="1"/>
            <a:r>
              <a:rPr lang="en-US" dirty="0"/>
              <a:t>Monetary Relief – mostly helps the </a:t>
            </a:r>
            <a:r>
              <a:rPr lang="en-US" dirty="0" smtClean="0"/>
              <a:t>victim</a:t>
            </a:r>
          </a:p>
          <a:p>
            <a:pPr lvl="1"/>
            <a:r>
              <a:rPr lang="en-US" dirty="0" smtClean="0"/>
              <a:t>Reputational Remedies—some of both</a:t>
            </a:r>
          </a:p>
          <a:p>
            <a:r>
              <a:rPr lang="en-US" dirty="0" smtClean="0"/>
              <a:t>Remember </a:t>
            </a:r>
            <a:r>
              <a:rPr lang="en-US" dirty="0"/>
              <a:t>the purpose </a:t>
            </a:r>
            <a:r>
              <a:rPr lang="en-US" dirty="0" smtClean="0"/>
              <a:t>of the remedy to evaluate its effectiveness.  </a:t>
            </a:r>
            <a:r>
              <a:rPr lang="en-US" dirty="0"/>
              <a:t>Any </a:t>
            </a:r>
            <a:r>
              <a:rPr lang="en-US" dirty="0" smtClean="0"/>
              <a:t>one remedy may serve </a:t>
            </a:r>
            <a:r>
              <a:rPr lang="en-US" dirty="0"/>
              <a:t>multiple purposes</a:t>
            </a:r>
            <a:r>
              <a:rPr lang="en-US" dirty="0" smtClean="0"/>
              <a:t>. 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Remedies </a:t>
            </a:r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Analysis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06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9" y="838200"/>
            <a:ext cx="73152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192FF"/>
                </a:solidFill>
              </a:rPr>
              <a:t>    </a:t>
            </a:r>
            <a:endParaRPr lang="en-US" sz="4400" b="1" dirty="0">
              <a:solidFill>
                <a:srgbClr val="0192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Civil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				</a:t>
            </a:r>
            <a:r>
              <a:rPr lang="en-US" u="sng" dirty="0" smtClean="0"/>
              <a:t>Criminal</a:t>
            </a:r>
            <a:endParaRPr lang="en-US" u="sng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				</a:t>
            </a:r>
            <a:r>
              <a:rPr lang="en-US" sz="3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NOW:</a:t>
            </a:r>
          </a:p>
          <a:p>
            <a:pPr marL="457200" lvl="1" indent="0">
              <a:buNone/>
            </a:pPr>
            <a:r>
              <a:rPr lang="en-US" dirty="0" smtClean="0"/>
              <a:t>1. TRO/Receivership		1. Arrest or Indictment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2. Preliminary Injunction	2. Pretrial release 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  &lt;trial or settlement&gt;		  &lt;trial or plea&gt;</a:t>
            </a:r>
          </a:p>
          <a:p>
            <a:pPr marL="457200" lvl="1" indent="0">
              <a:buNone/>
            </a:pPr>
            <a:r>
              <a:rPr lang="en-US" dirty="0" smtClean="0"/>
              <a:t>3. Permanent Injunction	3. Sentencing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				</a:t>
            </a:r>
            <a:r>
              <a:rPr lang="en-US" sz="3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LATER:</a:t>
            </a:r>
          </a:p>
          <a:p>
            <a:pPr marL="457200" lvl="1" indent="0">
              <a:buNone/>
            </a:pPr>
            <a:r>
              <a:rPr lang="en-US" dirty="0" smtClean="0"/>
              <a:t>4. Compliance Monitoring	4. Probation</a:t>
            </a:r>
          </a:p>
          <a:p>
            <a:pPr marL="457200" lvl="1" indent="0">
              <a:buNone/>
            </a:pPr>
            <a:r>
              <a:rPr lang="en-US" dirty="0" smtClean="0"/>
              <a:t>						</a:t>
            </a:r>
          </a:p>
          <a:p>
            <a:pPr marL="457200" lvl="1" indent="0">
              <a:buNone/>
            </a:pPr>
            <a:r>
              <a:rPr lang="en-US" dirty="0" smtClean="0"/>
              <a:t>5. Contempt Proceeding	5. 2</a:t>
            </a:r>
            <a:r>
              <a:rPr lang="en-US" baseline="30000" dirty="0" smtClean="0"/>
              <a:t>nd</a:t>
            </a:r>
            <a:r>
              <a:rPr lang="en-US" dirty="0" smtClean="0"/>
              <a:t> Prosecution				</a:t>
            </a: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</a:rPr>
              <a:t>Injunctions: Stop Illegal Conduct</a:t>
            </a:r>
            <a:endParaRPr lang="en-US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2523130" y="5079486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523" y="5049323"/>
            <a:ext cx="450850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22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Enjoining the exact same conduct that was challenged</a:t>
            </a:r>
          </a:p>
          <a:p>
            <a:r>
              <a:rPr lang="en-US" dirty="0" smtClean="0"/>
              <a:t>Adding “fencing in” relief</a:t>
            </a:r>
          </a:p>
          <a:p>
            <a:r>
              <a:rPr lang="en-US" dirty="0" smtClean="0"/>
              <a:t>Raising standards</a:t>
            </a:r>
          </a:p>
          <a:p>
            <a:pPr lvl="1"/>
            <a:r>
              <a:rPr lang="en-US" dirty="0" smtClean="0"/>
              <a:t>Higher levels of substantiation</a:t>
            </a:r>
          </a:p>
          <a:p>
            <a:pPr lvl="1"/>
            <a:r>
              <a:rPr lang="en-US" dirty="0" smtClean="0"/>
              <a:t>Pre-approval of claims, such as drug claims </a:t>
            </a:r>
          </a:p>
          <a:p>
            <a:r>
              <a:rPr lang="en-US" dirty="0"/>
              <a:t>Bonds </a:t>
            </a:r>
            <a:r>
              <a:rPr lang="en-US" dirty="0" smtClean="0"/>
              <a:t>and bans for otherwise lawful conduct</a:t>
            </a:r>
          </a:p>
          <a:p>
            <a:r>
              <a:rPr lang="en-US" dirty="0" smtClean="0"/>
              <a:t>Positive Injunctions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estruction of fraudulent </a:t>
            </a:r>
            <a:r>
              <a:rPr lang="en-US" dirty="0"/>
              <a:t>products</a:t>
            </a:r>
          </a:p>
          <a:p>
            <a:pPr lvl="1"/>
            <a:r>
              <a:rPr lang="en-US" dirty="0" smtClean="0"/>
              <a:t>Disposal of customer </a:t>
            </a:r>
            <a:r>
              <a:rPr lang="en-US" dirty="0"/>
              <a:t>lists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Designing Civil Injunctions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53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Compliance Monitoring </a:t>
            </a:r>
            <a:r>
              <a:rPr lang="en-US" dirty="0" smtClean="0"/>
              <a:t>provisions make it easier to enforce the order:</a:t>
            </a:r>
          </a:p>
          <a:p>
            <a:r>
              <a:rPr lang="en-US" b="1" dirty="0" smtClean="0"/>
              <a:t>Compliance Reporting</a:t>
            </a:r>
            <a:r>
              <a:rPr lang="en-US" dirty="0" smtClean="0"/>
              <a:t>: reduces investigative costs </a:t>
            </a:r>
          </a:p>
          <a:p>
            <a:pPr lvl="1"/>
            <a:r>
              <a:rPr lang="en-US" dirty="0" smtClean="0"/>
              <a:t>Report periodically on current location and activities </a:t>
            </a:r>
          </a:p>
          <a:p>
            <a:pPr lvl="1"/>
            <a:r>
              <a:rPr lang="en-US" dirty="0" smtClean="0"/>
              <a:t>Send notice of key developments, such as change of address</a:t>
            </a:r>
          </a:p>
          <a:p>
            <a:pPr lvl="1"/>
            <a:r>
              <a:rPr lang="en-US" dirty="0" smtClean="0"/>
              <a:t>Supply additional information upon request</a:t>
            </a:r>
          </a:p>
          <a:p>
            <a:r>
              <a:rPr lang="en-US" b="1" dirty="0" smtClean="0"/>
              <a:t>Record-keeping Requirements</a:t>
            </a:r>
            <a:r>
              <a:rPr lang="en-US" dirty="0" smtClean="0"/>
              <a:t>:  preserves evidence </a:t>
            </a:r>
          </a:p>
          <a:p>
            <a:r>
              <a:rPr lang="en-US" b="1" dirty="0" smtClean="0"/>
              <a:t>Confirmation</a:t>
            </a:r>
            <a:r>
              <a:rPr lang="en-US" dirty="0" smtClean="0"/>
              <a:t>:  </a:t>
            </a:r>
            <a:r>
              <a:rPr lang="en-US" dirty="0"/>
              <a:t>promotes deterrence, precludes denial of knowledge</a:t>
            </a:r>
          </a:p>
          <a:p>
            <a:pPr lvl="1"/>
            <a:r>
              <a:rPr lang="en-US" dirty="0"/>
              <a:t>Distribution of order </a:t>
            </a:r>
            <a:r>
              <a:rPr lang="en-US" dirty="0" smtClean="0"/>
              <a:t>to </a:t>
            </a:r>
            <a:r>
              <a:rPr lang="en-US" dirty="0"/>
              <a:t>employees and affiliates </a:t>
            </a:r>
          </a:p>
          <a:p>
            <a:pPr lvl="1"/>
            <a:r>
              <a:rPr lang="en-US" dirty="0" smtClean="0"/>
              <a:t>Acknowledge receipt of order by </a:t>
            </a:r>
            <a:r>
              <a:rPr lang="en-US" dirty="0"/>
              <a:t>defendants and </a:t>
            </a:r>
            <a:r>
              <a:rPr lang="en-US" dirty="0" smtClean="0"/>
              <a:t>others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Monitoring Injunctions 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37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Notice of suit or settlement </a:t>
            </a:r>
            <a:endParaRPr lang="en-US" dirty="0"/>
          </a:p>
          <a:p>
            <a:pPr lvl="1"/>
            <a:r>
              <a:rPr lang="en-US" dirty="0"/>
              <a:t>Ex. </a:t>
            </a:r>
            <a:r>
              <a:rPr lang="en-US" dirty="0" smtClean="0"/>
              <a:t>Letter to customers or distributors</a:t>
            </a:r>
          </a:p>
          <a:p>
            <a:pPr lvl="1"/>
            <a:r>
              <a:rPr lang="en-US" dirty="0" smtClean="0"/>
              <a:t>Ex. Media coverage resulting from press release on ftc.gov</a:t>
            </a:r>
          </a:p>
          <a:p>
            <a:r>
              <a:rPr lang="en-US" dirty="0" smtClean="0"/>
              <a:t>Admission</a:t>
            </a:r>
          </a:p>
          <a:p>
            <a:pPr lvl="1"/>
            <a:r>
              <a:rPr lang="en-US" dirty="0" smtClean="0"/>
              <a:t>Ex. Fraudster’s admission of liability in settlement</a:t>
            </a:r>
          </a:p>
          <a:p>
            <a:r>
              <a:rPr lang="en-US" dirty="0" smtClean="0"/>
              <a:t>Pronouncement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x. Finding of liability by tribunal – court’s ruling and opinion</a:t>
            </a:r>
          </a:p>
          <a:p>
            <a:r>
              <a:rPr lang="en-US" dirty="0" smtClean="0"/>
              <a:t>Cease and desist </a:t>
            </a:r>
          </a:p>
          <a:p>
            <a:pPr lvl="1"/>
            <a:r>
              <a:rPr lang="en-US" dirty="0" smtClean="0"/>
              <a:t>Ex. Administrative order halts dissemination of the deception</a:t>
            </a: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371600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2">
                    <a:lumMod val="25000"/>
                  </a:schemeClr>
                </a:solidFill>
              </a:rPr>
              <a:t>Informational </a:t>
            </a:r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Remedies</a:t>
            </a:r>
            <a:r>
              <a:rPr lang="en-US" sz="3800" dirty="0">
                <a:solidFill>
                  <a:schemeClr val="bg2">
                    <a:lumMod val="25000"/>
                  </a:schemeClr>
                </a:solidFill>
              </a:rPr>
              <a:t> – </a:t>
            </a:r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Last Fraud</a:t>
            </a:r>
            <a:endParaRPr lang="en-US" sz="3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4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219200" y="1219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2800" smtClean="0">
              <a:solidFill>
                <a:srgbClr val="FFFFF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Injunctive order </a:t>
            </a:r>
          </a:p>
          <a:p>
            <a:pPr lvl="1"/>
            <a:r>
              <a:rPr lang="en-US" dirty="0" smtClean="0"/>
              <a:t>Ex. order stops dissemination of the deception</a:t>
            </a:r>
          </a:p>
          <a:p>
            <a:r>
              <a:rPr lang="en-US" dirty="0" smtClean="0"/>
              <a:t>Trade name excision</a:t>
            </a:r>
          </a:p>
          <a:p>
            <a:pPr lvl="1"/>
            <a:r>
              <a:rPr lang="en-US" dirty="0" smtClean="0"/>
              <a:t>Ex. Forbid use of brand name when it is unavoidably deceptive, or perhaps when it is imbued with goodwill</a:t>
            </a:r>
          </a:p>
          <a:p>
            <a:r>
              <a:rPr lang="en-US" dirty="0" smtClean="0"/>
              <a:t>Mandated disclosures</a:t>
            </a:r>
          </a:p>
          <a:p>
            <a:pPr lvl="1"/>
            <a:r>
              <a:rPr lang="en-US" dirty="0" smtClean="0"/>
              <a:t>Ex. Affirmative disclosures such as warning labels</a:t>
            </a:r>
          </a:p>
          <a:p>
            <a:r>
              <a:rPr lang="en-US" dirty="0"/>
              <a:t>Corrective </a:t>
            </a:r>
            <a:r>
              <a:rPr lang="en-US" dirty="0" smtClean="0"/>
              <a:t>advertising</a:t>
            </a:r>
          </a:p>
          <a:p>
            <a:pPr lvl="1"/>
            <a:r>
              <a:rPr lang="en-US" dirty="0" smtClean="0"/>
              <a:t>Ex. Company required to sponsor an ad campaign to reverse a deceptive impression</a:t>
            </a:r>
            <a:endParaRPr lang="en-US" dirty="0"/>
          </a:p>
          <a:p>
            <a:r>
              <a:rPr lang="en-US" dirty="0" smtClean="0"/>
              <a:t>Consumer education </a:t>
            </a:r>
          </a:p>
          <a:p>
            <a:pPr lvl="1"/>
            <a:r>
              <a:rPr lang="en-US" dirty="0" smtClean="0"/>
              <a:t>Ex. Company distributes government materials  </a:t>
            </a:r>
          </a:p>
          <a:p>
            <a:pPr lvl="1"/>
            <a:r>
              <a:rPr lang="en-US" dirty="0" smtClean="0"/>
              <a:t>Ex. Company funds campaign by government or NGO, such as a trade association or charity</a:t>
            </a:r>
            <a:endParaRPr lang="en-US" dirty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A0B22-54BD-45E7-B4D6-9CA2002E611A}" type="slidenum">
              <a:rPr lang="en-US" smtClean="0">
                <a:solidFill>
                  <a:srgbClr val="898989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1219200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2">
                    <a:lumMod val="25000"/>
                  </a:schemeClr>
                </a:solidFill>
              </a:rPr>
              <a:t>Informational </a:t>
            </a:r>
            <a:r>
              <a:rPr lang="en-US" sz="3800" dirty="0">
                <a:solidFill>
                  <a:schemeClr val="bg2">
                    <a:lumMod val="25000"/>
                  </a:schemeClr>
                </a:solidFill>
              </a:rPr>
              <a:t>Remedies – Next </a:t>
            </a:r>
            <a:r>
              <a:rPr lang="en-US" sz="3800" b="1" dirty="0" smtClean="0">
                <a:solidFill>
                  <a:schemeClr val="bg2">
                    <a:lumMod val="25000"/>
                  </a:schemeClr>
                </a:solidFill>
              </a:rPr>
              <a:t>Fraud</a:t>
            </a:r>
            <a:endParaRPr lang="en-US" sz="3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62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1_Reebok">
  <a:themeElements>
    <a:clrScheme name="Advertising 13">
      <a:dk1>
        <a:srgbClr val="101826"/>
      </a:dk1>
      <a:lt1>
        <a:srgbClr val="EAE4D1"/>
      </a:lt1>
      <a:dk2>
        <a:srgbClr val="243552"/>
      </a:dk2>
      <a:lt2>
        <a:srgbClr val="FFFFFF"/>
      </a:lt2>
      <a:accent1>
        <a:srgbClr val="2E4266"/>
      </a:accent1>
      <a:accent2>
        <a:srgbClr val="E9E6C5"/>
      </a:accent2>
      <a:accent3>
        <a:srgbClr val="ACAEB3"/>
      </a:accent3>
      <a:accent4>
        <a:srgbClr val="C8C3B2"/>
      </a:accent4>
      <a:accent5>
        <a:srgbClr val="ADB0B8"/>
      </a:accent5>
      <a:accent6>
        <a:srgbClr val="D3D0B2"/>
      </a:accent6>
      <a:hlink>
        <a:srgbClr val="7C7856"/>
      </a:hlink>
      <a:folHlink>
        <a:srgbClr val="8C9EA0"/>
      </a:folHlink>
    </a:clrScheme>
    <a:fontScheme name="Advertising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lnDef>
  </a:objectDefaults>
  <a:extraClrSchemeLst>
    <a:extraClrScheme>
      <a:clrScheme name="Advertis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3">
        <a:dk1>
          <a:srgbClr val="101826"/>
        </a:dk1>
        <a:lt1>
          <a:srgbClr val="EAE4D1"/>
        </a:lt1>
        <a:dk2>
          <a:srgbClr val="243552"/>
        </a:dk2>
        <a:lt2>
          <a:srgbClr val="FFFFFF"/>
        </a:lt2>
        <a:accent1>
          <a:srgbClr val="2E4266"/>
        </a:accent1>
        <a:accent2>
          <a:srgbClr val="E9E6C5"/>
        </a:accent2>
        <a:accent3>
          <a:srgbClr val="ACAEB3"/>
        </a:accent3>
        <a:accent4>
          <a:srgbClr val="C8C3B2"/>
        </a:accent4>
        <a:accent5>
          <a:srgbClr val="ADB0B8"/>
        </a:accent5>
        <a:accent6>
          <a:srgbClr val="D3D0B2"/>
        </a:accent6>
        <a:hlink>
          <a:srgbClr val="7C7856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eebok">
  <a:themeElements>
    <a:clrScheme name="Advertising 13">
      <a:dk1>
        <a:srgbClr val="101826"/>
      </a:dk1>
      <a:lt1>
        <a:srgbClr val="EAE4D1"/>
      </a:lt1>
      <a:dk2>
        <a:srgbClr val="243552"/>
      </a:dk2>
      <a:lt2>
        <a:srgbClr val="FFFFFF"/>
      </a:lt2>
      <a:accent1>
        <a:srgbClr val="2E4266"/>
      </a:accent1>
      <a:accent2>
        <a:srgbClr val="E9E6C5"/>
      </a:accent2>
      <a:accent3>
        <a:srgbClr val="ACAEB3"/>
      </a:accent3>
      <a:accent4>
        <a:srgbClr val="C8C3B2"/>
      </a:accent4>
      <a:accent5>
        <a:srgbClr val="ADB0B8"/>
      </a:accent5>
      <a:accent6>
        <a:srgbClr val="D3D0B2"/>
      </a:accent6>
      <a:hlink>
        <a:srgbClr val="7C7856"/>
      </a:hlink>
      <a:folHlink>
        <a:srgbClr val="8C9EA0"/>
      </a:folHlink>
    </a:clrScheme>
    <a:fontScheme name="Advertising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lnDef>
  </a:objectDefaults>
  <a:extraClrSchemeLst>
    <a:extraClrScheme>
      <a:clrScheme name="Advertis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vertis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dvertising 13">
        <a:dk1>
          <a:srgbClr val="101826"/>
        </a:dk1>
        <a:lt1>
          <a:srgbClr val="EAE4D1"/>
        </a:lt1>
        <a:dk2>
          <a:srgbClr val="243552"/>
        </a:dk2>
        <a:lt2>
          <a:srgbClr val="FFFFFF"/>
        </a:lt2>
        <a:accent1>
          <a:srgbClr val="2E4266"/>
        </a:accent1>
        <a:accent2>
          <a:srgbClr val="E9E6C5"/>
        </a:accent2>
        <a:accent3>
          <a:srgbClr val="ACAEB3"/>
        </a:accent3>
        <a:accent4>
          <a:srgbClr val="C8C3B2"/>
        </a:accent4>
        <a:accent5>
          <a:srgbClr val="ADB0B8"/>
        </a:accent5>
        <a:accent6>
          <a:srgbClr val="D3D0B2"/>
        </a:accent6>
        <a:hlink>
          <a:srgbClr val="7C7856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927</Words>
  <Application>Microsoft Office PowerPoint</Application>
  <PresentationFormat>On-screen Show (4:3)</PresentationFormat>
  <Paragraphs>191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1_Reebok</vt:lpstr>
      <vt:lpstr>Custom Design</vt:lpstr>
      <vt:lpstr>Reebok</vt:lpstr>
      <vt:lpstr>1_Custom Design</vt:lpstr>
      <vt:lpstr>Concourse</vt:lpstr>
      <vt:lpstr>Civil Enforcement Remedies  Charles Harwood Deputy Director Bureau of Consumer Protection U.S. Federal Trade Commission   </vt:lpstr>
      <vt:lpstr>Remedies – Overview</vt:lpstr>
      <vt:lpstr>Civil Enforcement Remedies</vt:lpstr>
      <vt:lpstr>Remedies Analysis</vt:lpstr>
      <vt:lpstr>Injunctions: Stop Illegal Conduct</vt:lpstr>
      <vt:lpstr>Designing Civil Injunctions</vt:lpstr>
      <vt:lpstr>Monitoring Injunctions </vt:lpstr>
      <vt:lpstr>Informational Remedies – Last Fraud</vt:lpstr>
      <vt:lpstr>Informational Remedies – Next Fraud</vt:lpstr>
      <vt:lpstr>Monetary Remedies</vt:lpstr>
      <vt:lpstr>Which Monetary Remedy?</vt:lpstr>
      <vt:lpstr>Equitable (Injunctions) – How Much?</vt:lpstr>
      <vt:lpstr>Statutory Fines and Penalties – How Much?</vt:lpstr>
      <vt:lpstr>Monetary Relief—Other Issues</vt:lpstr>
      <vt:lpstr>Monetary Relief – Advanced Issues</vt:lpstr>
      <vt:lpstr>Reputation</vt:lpstr>
      <vt:lpstr>Adequate Deterrence?</vt:lpstr>
      <vt:lpstr>Concluding Remarks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2013-08-16T01:10:12Z</dcterms:created>
  <dcterms:modified xsi:type="dcterms:W3CDTF">2013-08-16T01:15:44Z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-402831214</vt:i4>
  </property>
  <property fmtid="{D5CDD505-2E9C-101B-9397-08002B2CF9AE}" pid="3" name="_NewReviewCycle">
    <vt:lpwstr/>
  </property>
</Properties>
</file>