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9" r:id="rId3"/>
    <p:sldId id="261" r:id="rId4"/>
    <p:sldId id="260" r:id="rId5"/>
    <p:sldId id="262" r:id="rId6"/>
    <p:sldId id="264" r:id="rId7"/>
    <p:sldId id="265" r:id="rId8"/>
    <p:sldId id="266"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9634" autoAdjust="0"/>
  </p:normalViewPr>
  <p:slideViewPr>
    <p:cSldViewPr>
      <p:cViewPr varScale="1">
        <p:scale>
          <a:sx n="79" d="100"/>
          <a:sy n="79" d="100"/>
        </p:scale>
        <p:origin x="-1302"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A0D0F51-1274-4FC0-9C9F-79D9DB666EEE}" type="datetimeFigureOut">
              <a:rPr lang="en-GB" smtClean="0"/>
              <a:t>05/09/2013</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E5C7044-6C65-47FF-AEF9-322DAA1E7087}" type="slidenum">
              <a:rPr lang="en-GB" smtClean="0"/>
              <a:t>‹#›</a:t>
            </a:fld>
            <a:endParaRPr lang="en-GB"/>
          </a:p>
        </p:txBody>
      </p:sp>
    </p:spTree>
    <p:extLst>
      <p:ext uri="{BB962C8B-B14F-4D97-AF65-F5344CB8AC3E}">
        <p14:creationId xmlns:p14="http://schemas.microsoft.com/office/powerpoint/2010/main" val="18561667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E5C7044-6C65-47FF-AEF9-322DAA1E7087}" type="slidenum">
              <a:rPr lang="en-GB" smtClean="0"/>
              <a:t>2</a:t>
            </a:fld>
            <a:endParaRPr lang="en-GB"/>
          </a:p>
        </p:txBody>
      </p:sp>
    </p:spTree>
    <p:extLst>
      <p:ext uri="{BB962C8B-B14F-4D97-AF65-F5344CB8AC3E}">
        <p14:creationId xmlns:p14="http://schemas.microsoft.com/office/powerpoint/2010/main" val="13594466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050" dirty="0" smtClean="0"/>
              <a:t>Proportionality</a:t>
            </a:r>
          </a:p>
          <a:p>
            <a:r>
              <a:rPr lang="en-GB" sz="1050" dirty="0" smtClean="0"/>
              <a:t>- Competition authorities normally seek to implement the least burdensome remedy, or package of remedies, that will be fully effective in eliminating the </a:t>
            </a:r>
          </a:p>
          <a:p>
            <a:r>
              <a:rPr lang="en-GB" sz="1050" dirty="0" smtClean="0"/>
              <a:t>specific competitive detriments expected from a merger. Some competition authorities, however, apply a principle of proportionality, whereby they might decide to permit the merger with no remedies if even the least burdensome effective remedy will be disproportionate compared to the degree of the competitive detriment.</a:t>
            </a:r>
          </a:p>
          <a:p>
            <a:endParaRPr lang="en-GB" sz="1050" dirty="0" smtClean="0"/>
          </a:p>
          <a:p>
            <a:r>
              <a:rPr lang="en-GB" sz="1050" dirty="0" smtClean="0"/>
              <a:t>Effectiveness</a:t>
            </a:r>
          </a:p>
          <a:p>
            <a:pPr marL="171450" indent="-171450">
              <a:buFontTx/>
              <a:buChar char="-"/>
            </a:pPr>
            <a:r>
              <a:rPr lang="en-GB" sz="1050" dirty="0" smtClean="0"/>
              <a:t>Comprehensive</a:t>
            </a:r>
            <a:r>
              <a:rPr lang="en-GB" sz="1050" baseline="0" dirty="0" smtClean="0"/>
              <a:t> impact: deal with all the competitive detriments</a:t>
            </a:r>
          </a:p>
          <a:p>
            <a:pPr marL="171450" indent="-171450">
              <a:buFontTx/>
              <a:buChar char="-"/>
            </a:pPr>
            <a:r>
              <a:rPr lang="en-GB" sz="1050" baseline="0" dirty="0" smtClean="0"/>
              <a:t>Acceptable Risk: impact always uncertain, minimise risk of unintended consequences</a:t>
            </a:r>
          </a:p>
          <a:p>
            <a:pPr marL="171450" indent="-171450">
              <a:buFontTx/>
              <a:buChar char="-"/>
            </a:pPr>
            <a:r>
              <a:rPr lang="en-GB" sz="1050" baseline="0" dirty="0" smtClean="0"/>
              <a:t>Practicality: of monitoring and enforcement, clearly defined operation</a:t>
            </a:r>
          </a:p>
          <a:p>
            <a:pPr marL="171450" indent="-171450">
              <a:buFontTx/>
              <a:buChar char="-"/>
            </a:pPr>
            <a:r>
              <a:rPr lang="en-GB" sz="1050" baseline="0" dirty="0" smtClean="0"/>
              <a:t>Appropriate Duration and Timing: Remedies that act quickly in addressing competitive concerns are preferable to remedies that are expected to have an effect only in the longer term or where the timing of the effect is uncertain.</a:t>
            </a:r>
          </a:p>
          <a:p>
            <a:pPr marL="0" indent="0">
              <a:buFontTx/>
              <a:buNone/>
            </a:pPr>
            <a:endParaRPr lang="en-GB" sz="1050" baseline="0" dirty="0" smtClean="0"/>
          </a:p>
          <a:p>
            <a:pPr marL="0" indent="0">
              <a:buFontTx/>
              <a:buNone/>
            </a:pPr>
            <a:r>
              <a:rPr lang="en-GB" sz="1050" baseline="0" dirty="0" smtClean="0"/>
              <a:t>Burden and costs</a:t>
            </a:r>
          </a:p>
          <a:p>
            <a:pPr marL="171450" indent="-171450">
              <a:buFontTx/>
              <a:buChar char="-"/>
            </a:pPr>
            <a:r>
              <a:rPr lang="en-GB" sz="1050" baseline="0" dirty="0" smtClean="0"/>
              <a:t>Remedy impact costs. Remedies may result in distortions or inefficiencies in market outcomes. This is more likely to be the case in instances where behavioural remedies are used which intervene directly in market outcomes, especially over a long period. (e.g. price caps discourage entry)</a:t>
            </a:r>
          </a:p>
          <a:p>
            <a:pPr marL="171450" indent="-171450">
              <a:buFontTx/>
              <a:buChar char="-"/>
            </a:pPr>
            <a:r>
              <a:rPr lang="en-GB" sz="1050" baseline="0" dirty="0" smtClean="0"/>
              <a:t>Remedy operating costs. For those authorities that impose or directly seek remedies, these comprise the directly attributable costs of implementing and, if necessary, monitoring and enforcing remedies</a:t>
            </a:r>
          </a:p>
          <a:p>
            <a:pPr marL="171450" indent="-171450">
              <a:buFontTx/>
              <a:buChar char="-"/>
            </a:pPr>
            <a:r>
              <a:rPr lang="en-GB" sz="1050" baseline="0" dirty="0" smtClean="0"/>
              <a:t>Merger efficiencies or other benefits foregone.</a:t>
            </a:r>
          </a:p>
          <a:p>
            <a:pPr marL="0" indent="0">
              <a:buFontTx/>
              <a:buNone/>
            </a:pPr>
            <a:endParaRPr lang="en-GB" sz="1050" baseline="0" dirty="0" smtClean="0"/>
          </a:p>
          <a:p>
            <a:pPr marL="0" indent="0">
              <a:buFontTx/>
              <a:buNone/>
            </a:pPr>
            <a:r>
              <a:rPr lang="en-GB" sz="1050" baseline="0" dirty="0" smtClean="0"/>
              <a:t>Transparency and consistency</a:t>
            </a:r>
          </a:p>
          <a:p>
            <a:pPr marL="171450" indent="-171450">
              <a:buFontTx/>
              <a:buChar char="-"/>
            </a:pPr>
            <a:r>
              <a:rPr lang="en-GB" sz="1050" baseline="0" dirty="0" smtClean="0"/>
              <a:t>Transparency implies that the principles and major issues in determining remedies in individual cases are visible and intelligible to the merging firms, and, where deemed appropriate, their competitors and customers.</a:t>
            </a:r>
          </a:p>
          <a:p>
            <a:pPr marL="171450" indent="-171450">
              <a:buFontTx/>
              <a:buChar char="-"/>
            </a:pPr>
            <a:r>
              <a:rPr lang="en-GB" sz="1050" baseline="0" dirty="0" smtClean="0"/>
              <a:t>Consistency of remedy practice is desirable to provide a reliable basis for corporate decisions and expectations. However, consistency will normally be tempered by the need to deal with each case on its merits.</a:t>
            </a:r>
          </a:p>
          <a:p>
            <a:pPr marL="171450" indent="-171450">
              <a:buFontTx/>
              <a:buChar char="-"/>
            </a:pPr>
            <a:endParaRPr lang="en-GB" sz="1050" baseline="0" dirty="0" smtClean="0"/>
          </a:p>
          <a:p>
            <a:pPr marL="171450" indent="-171450">
              <a:buFontTx/>
              <a:buChar char="-"/>
            </a:pPr>
            <a:endParaRPr lang="en-GB" sz="1050" baseline="0" dirty="0" smtClean="0"/>
          </a:p>
          <a:p>
            <a:pPr marL="0" indent="0">
              <a:buFontTx/>
              <a:buNone/>
            </a:pPr>
            <a:r>
              <a:rPr lang="en-GB" sz="1050" baseline="0" dirty="0" smtClean="0"/>
              <a:t>The selection and design of remedies will generally reflect the principles and the circumstances of each case, in particular, the expected competitive detriments and merger benefits. It is normally preferable to begin consideration of the choice and design of acceptable remedies as soon as the likely competitive detriments become apparent in order to provide sufficient time for refining and market testing the remedies proposals. However, care should be taken to ensure that consideration of remedy options does not distort or displace consideration of findings on the competitive detriments.</a:t>
            </a:r>
          </a:p>
          <a:p>
            <a:pPr marL="0" indent="0">
              <a:buFontTx/>
              <a:buNone/>
            </a:pPr>
            <a:endParaRPr lang="en-GB" sz="1050" dirty="0"/>
          </a:p>
        </p:txBody>
      </p:sp>
      <p:sp>
        <p:nvSpPr>
          <p:cNvPr id="4" name="Slide Number Placeholder 3"/>
          <p:cNvSpPr>
            <a:spLocks noGrp="1"/>
          </p:cNvSpPr>
          <p:nvPr>
            <p:ph type="sldNum" sz="quarter" idx="10"/>
          </p:nvPr>
        </p:nvSpPr>
        <p:spPr/>
        <p:txBody>
          <a:bodyPr/>
          <a:lstStyle/>
          <a:p>
            <a:fld id="{4E5C7044-6C65-47FF-AEF9-322DAA1E7087}" type="slidenum">
              <a:rPr lang="en-GB" smtClean="0"/>
              <a:t>3</a:t>
            </a:fld>
            <a:endParaRPr lang="en-GB"/>
          </a:p>
        </p:txBody>
      </p:sp>
    </p:spTree>
    <p:extLst>
      <p:ext uri="{BB962C8B-B14F-4D97-AF65-F5344CB8AC3E}">
        <p14:creationId xmlns:p14="http://schemas.microsoft.com/office/powerpoint/2010/main" val="13594466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E5C7044-6C65-47FF-AEF9-322DAA1E7087}" type="slidenum">
              <a:rPr lang="en-GB" smtClean="0"/>
              <a:t>4</a:t>
            </a:fld>
            <a:endParaRPr lang="en-GB"/>
          </a:p>
        </p:txBody>
      </p:sp>
    </p:spTree>
    <p:extLst>
      <p:ext uri="{BB962C8B-B14F-4D97-AF65-F5344CB8AC3E}">
        <p14:creationId xmlns:p14="http://schemas.microsoft.com/office/powerpoint/2010/main" val="13594466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E5C7044-6C65-47FF-AEF9-322DAA1E7087}" type="slidenum">
              <a:rPr lang="en-GB" smtClean="0"/>
              <a:t>5</a:t>
            </a:fld>
            <a:endParaRPr lang="en-GB"/>
          </a:p>
        </p:txBody>
      </p:sp>
    </p:spTree>
    <p:extLst>
      <p:ext uri="{BB962C8B-B14F-4D97-AF65-F5344CB8AC3E}">
        <p14:creationId xmlns:p14="http://schemas.microsoft.com/office/powerpoint/2010/main" val="13594466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smtClean="0"/>
          </a:p>
          <a:p>
            <a:endParaRPr lang="en-GB" dirty="0"/>
          </a:p>
        </p:txBody>
      </p:sp>
      <p:sp>
        <p:nvSpPr>
          <p:cNvPr id="4" name="Slide Number Placeholder 3"/>
          <p:cNvSpPr>
            <a:spLocks noGrp="1"/>
          </p:cNvSpPr>
          <p:nvPr>
            <p:ph type="sldNum" sz="quarter" idx="10"/>
          </p:nvPr>
        </p:nvSpPr>
        <p:spPr/>
        <p:txBody>
          <a:bodyPr/>
          <a:lstStyle/>
          <a:p>
            <a:fld id="{4E5C7044-6C65-47FF-AEF9-322DAA1E7087}" type="slidenum">
              <a:rPr lang="en-GB" smtClean="0"/>
              <a:t>6</a:t>
            </a:fld>
            <a:endParaRPr lang="en-GB"/>
          </a:p>
        </p:txBody>
      </p:sp>
    </p:spTree>
    <p:extLst>
      <p:ext uri="{BB962C8B-B14F-4D97-AF65-F5344CB8AC3E}">
        <p14:creationId xmlns:p14="http://schemas.microsoft.com/office/powerpoint/2010/main" val="13594466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E5C7044-6C65-47FF-AEF9-322DAA1E7087}" type="slidenum">
              <a:rPr lang="en-GB" smtClean="0"/>
              <a:t>7</a:t>
            </a:fld>
            <a:endParaRPr lang="en-GB"/>
          </a:p>
        </p:txBody>
      </p:sp>
    </p:spTree>
    <p:extLst>
      <p:ext uri="{BB962C8B-B14F-4D97-AF65-F5344CB8AC3E}">
        <p14:creationId xmlns:p14="http://schemas.microsoft.com/office/powerpoint/2010/main" val="13594466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2000" dirty="0" smtClean="0">
                <a:latin typeface="Arial" pitchFamily="34" charset="0"/>
                <a:cs typeface="Arial" pitchFamily="34" charset="0"/>
              </a:rPr>
              <a:t>General Suggestions (Kovacic,1989)</a:t>
            </a:r>
          </a:p>
          <a:p>
            <a:pPr lvl="1"/>
            <a:r>
              <a:rPr lang="en-GB" sz="1600" dirty="0" smtClean="0">
                <a:latin typeface="Arial" pitchFamily="34" charset="0"/>
                <a:cs typeface="Arial" pitchFamily="34" charset="0"/>
              </a:rPr>
              <a:t>Promptly define the remedial objectives and develop a plan to achieve them</a:t>
            </a:r>
          </a:p>
          <a:p>
            <a:pPr lvl="1"/>
            <a:r>
              <a:rPr lang="en-GB" sz="1600" dirty="0" smtClean="0">
                <a:latin typeface="Arial" pitchFamily="34" charset="0"/>
                <a:cs typeface="Arial" pitchFamily="34" charset="0"/>
              </a:rPr>
              <a:t>Understand the industry</a:t>
            </a:r>
          </a:p>
          <a:p>
            <a:pPr lvl="1"/>
            <a:r>
              <a:rPr lang="en-GB" sz="1600" dirty="0" smtClean="0">
                <a:latin typeface="Arial" pitchFamily="34" charset="0"/>
                <a:cs typeface="Arial" pitchFamily="34" charset="0"/>
              </a:rPr>
              <a:t>Anticipate the defendant’s likely response</a:t>
            </a:r>
          </a:p>
          <a:p>
            <a:pPr lvl="1"/>
            <a:r>
              <a:rPr lang="en-GB" sz="1600" dirty="0" smtClean="0">
                <a:latin typeface="Arial" pitchFamily="34" charset="0"/>
                <a:cs typeface="Arial" pitchFamily="34" charset="0"/>
              </a:rPr>
              <a:t>Consider side effects</a:t>
            </a:r>
          </a:p>
          <a:p>
            <a:pPr lvl="1"/>
            <a:r>
              <a:rPr lang="en-GB" sz="1600" dirty="0" smtClean="0">
                <a:latin typeface="Arial" pitchFamily="34" charset="0"/>
                <a:cs typeface="Arial" pitchFamily="34" charset="0"/>
              </a:rPr>
              <a:t>Assess </a:t>
            </a:r>
            <a:r>
              <a:rPr lang="en-GB" sz="1600" dirty="0" err="1" smtClean="0">
                <a:latin typeface="Arial" pitchFamily="34" charset="0"/>
                <a:cs typeface="Arial" pitchFamily="34" charset="0"/>
              </a:rPr>
              <a:t>administrability</a:t>
            </a:r>
            <a:endParaRPr lang="en-GB" sz="1600" dirty="0" smtClean="0">
              <a:latin typeface="Arial" pitchFamily="34" charset="0"/>
              <a:cs typeface="Arial" pitchFamily="34" charset="0"/>
            </a:endParaRPr>
          </a:p>
          <a:p>
            <a:pPr lvl="1"/>
            <a:r>
              <a:rPr lang="en-GB" sz="1600" dirty="0" smtClean="0">
                <a:latin typeface="Arial" pitchFamily="34" charset="0"/>
                <a:cs typeface="Arial" pitchFamily="34" charset="0"/>
              </a:rPr>
              <a:t>Select a remedy</a:t>
            </a:r>
          </a:p>
          <a:p>
            <a:pPr lvl="1"/>
            <a:r>
              <a:rPr lang="en-GB" sz="1600" dirty="0" smtClean="0">
                <a:latin typeface="Arial" pitchFamily="34" charset="0"/>
                <a:cs typeface="Arial" pitchFamily="34" charset="0"/>
              </a:rPr>
              <a:t>Develop a framework for implementation</a:t>
            </a:r>
          </a:p>
          <a:p>
            <a:endParaRPr lang="en-GB" dirty="0"/>
          </a:p>
        </p:txBody>
      </p:sp>
      <p:sp>
        <p:nvSpPr>
          <p:cNvPr id="4" name="Slide Number Placeholder 3"/>
          <p:cNvSpPr>
            <a:spLocks noGrp="1"/>
          </p:cNvSpPr>
          <p:nvPr>
            <p:ph type="sldNum" sz="quarter" idx="10"/>
          </p:nvPr>
        </p:nvSpPr>
        <p:spPr/>
        <p:txBody>
          <a:bodyPr/>
          <a:lstStyle/>
          <a:p>
            <a:fld id="{4E5C7044-6C65-47FF-AEF9-322DAA1E7087}" type="slidenum">
              <a:rPr lang="en-GB" smtClean="0"/>
              <a:t>8</a:t>
            </a:fld>
            <a:endParaRPr lang="en-GB"/>
          </a:p>
        </p:txBody>
      </p:sp>
    </p:spTree>
    <p:extLst>
      <p:ext uri="{BB962C8B-B14F-4D97-AF65-F5344CB8AC3E}">
        <p14:creationId xmlns:p14="http://schemas.microsoft.com/office/powerpoint/2010/main" val="13594466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15F68358-35A5-4BB3-93FF-673A4E069D27}" type="datetimeFigureOut">
              <a:rPr lang="en-GB" smtClean="0"/>
              <a:t>05/09/2013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64D3AE1-2D12-41DC-BBA6-89EDB9A2862E}" type="slidenum">
              <a:rPr lang="en-GB" smtClean="0"/>
              <a:t>‹#›</a:t>
            </a:fld>
            <a:endParaRPr lang="en-GB"/>
          </a:p>
        </p:txBody>
      </p:sp>
    </p:spTree>
    <p:extLst>
      <p:ext uri="{BB962C8B-B14F-4D97-AF65-F5344CB8AC3E}">
        <p14:creationId xmlns:p14="http://schemas.microsoft.com/office/powerpoint/2010/main" val="27196730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5F68358-35A5-4BB3-93FF-673A4E069D27}" type="datetimeFigureOut">
              <a:rPr lang="en-GB" smtClean="0"/>
              <a:t>05/09/2013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64D3AE1-2D12-41DC-BBA6-89EDB9A2862E}" type="slidenum">
              <a:rPr lang="en-GB" smtClean="0"/>
              <a:t>‹#›</a:t>
            </a:fld>
            <a:endParaRPr lang="en-GB"/>
          </a:p>
        </p:txBody>
      </p:sp>
    </p:spTree>
    <p:extLst>
      <p:ext uri="{BB962C8B-B14F-4D97-AF65-F5344CB8AC3E}">
        <p14:creationId xmlns:p14="http://schemas.microsoft.com/office/powerpoint/2010/main" val="42471856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5F68358-35A5-4BB3-93FF-673A4E069D27}" type="datetimeFigureOut">
              <a:rPr lang="en-GB" smtClean="0"/>
              <a:t>05/09/2013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64D3AE1-2D12-41DC-BBA6-89EDB9A2862E}" type="slidenum">
              <a:rPr lang="en-GB" smtClean="0"/>
              <a:t>‹#›</a:t>
            </a:fld>
            <a:endParaRPr lang="en-GB"/>
          </a:p>
        </p:txBody>
      </p:sp>
    </p:spTree>
    <p:extLst>
      <p:ext uri="{BB962C8B-B14F-4D97-AF65-F5344CB8AC3E}">
        <p14:creationId xmlns:p14="http://schemas.microsoft.com/office/powerpoint/2010/main" val="4690399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5F68358-35A5-4BB3-93FF-673A4E069D27}" type="datetimeFigureOut">
              <a:rPr lang="en-GB" smtClean="0"/>
              <a:t>05/09/2013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64D3AE1-2D12-41DC-BBA6-89EDB9A2862E}" type="slidenum">
              <a:rPr lang="en-GB" smtClean="0"/>
              <a:t>‹#›</a:t>
            </a:fld>
            <a:endParaRPr lang="en-GB"/>
          </a:p>
        </p:txBody>
      </p:sp>
    </p:spTree>
    <p:extLst>
      <p:ext uri="{BB962C8B-B14F-4D97-AF65-F5344CB8AC3E}">
        <p14:creationId xmlns:p14="http://schemas.microsoft.com/office/powerpoint/2010/main" val="24264532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5F68358-35A5-4BB3-93FF-673A4E069D27}" type="datetimeFigureOut">
              <a:rPr lang="en-GB" smtClean="0"/>
              <a:t>05/09/2013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64D3AE1-2D12-41DC-BBA6-89EDB9A2862E}" type="slidenum">
              <a:rPr lang="en-GB" smtClean="0"/>
              <a:t>‹#›</a:t>
            </a:fld>
            <a:endParaRPr lang="en-GB"/>
          </a:p>
        </p:txBody>
      </p:sp>
    </p:spTree>
    <p:extLst>
      <p:ext uri="{BB962C8B-B14F-4D97-AF65-F5344CB8AC3E}">
        <p14:creationId xmlns:p14="http://schemas.microsoft.com/office/powerpoint/2010/main" val="1054760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15F68358-35A5-4BB3-93FF-673A4E069D27}" type="datetimeFigureOut">
              <a:rPr lang="en-GB" smtClean="0"/>
              <a:t>05/09/2013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64D3AE1-2D12-41DC-BBA6-89EDB9A2862E}" type="slidenum">
              <a:rPr lang="en-GB" smtClean="0"/>
              <a:t>‹#›</a:t>
            </a:fld>
            <a:endParaRPr lang="en-GB"/>
          </a:p>
        </p:txBody>
      </p:sp>
    </p:spTree>
    <p:extLst>
      <p:ext uri="{BB962C8B-B14F-4D97-AF65-F5344CB8AC3E}">
        <p14:creationId xmlns:p14="http://schemas.microsoft.com/office/powerpoint/2010/main" val="35507865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15F68358-35A5-4BB3-93FF-673A4E069D27}" type="datetimeFigureOut">
              <a:rPr lang="en-GB" smtClean="0"/>
              <a:t>05/09/2013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64D3AE1-2D12-41DC-BBA6-89EDB9A2862E}" type="slidenum">
              <a:rPr lang="en-GB" smtClean="0"/>
              <a:t>‹#›</a:t>
            </a:fld>
            <a:endParaRPr lang="en-GB"/>
          </a:p>
        </p:txBody>
      </p:sp>
    </p:spTree>
    <p:extLst>
      <p:ext uri="{BB962C8B-B14F-4D97-AF65-F5344CB8AC3E}">
        <p14:creationId xmlns:p14="http://schemas.microsoft.com/office/powerpoint/2010/main" val="2071199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15F68358-35A5-4BB3-93FF-673A4E069D27}" type="datetimeFigureOut">
              <a:rPr lang="en-GB" smtClean="0"/>
              <a:t>05/09/2013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64D3AE1-2D12-41DC-BBA6-89EDB9A2862E}" type="slidenum">
              <a:rPr lang="en-GB" smtClean="0"/>
              <a:t>‹#›</a:t>
            </a:fld>
            <a:endParaRPr lang="en-GB"/>
          </a:p>
        </p:txBody>
      </p:sp>
    </p:spTree>
    <p:extLst>
      <p:ext uri="{BB962C8B-B14F-4D97-AF65-F5344CB8AC3E}">
        <p14:creationId xmlns:p14="http://schemas.microsoft.com/office/powerpoint/2010/main" val="3532649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F68358-35A5-4BB3-93FF-673A4E069D27}" type="datetimeFigureOut">
              <a:rPr lang="en-GB" smtClean="0"/>
              <a:t>05/09/2013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64D3AE1-2D12-41DC-BBA6-89EDB9A2862E}" type="slidenum">
              <a:rPr lang="en-GB" smtClean="0"/>
              <a:t>‹#›</a:t>
            </a:fld>
            <a:endParaRPr lang="en-GB"/>
          </a:p>
        </p:txBody>
      </p:sp>
    </p:spTree>
    <p:extLst>
      <p:ext uri="{BB962C8B-B14F-4D97-AF65-F5344CB8AC3E}">
        <p14:creationId xmlns:p14="http://schemas.microsoft.com/office/powerpoint/2010/main" val="1113834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F68358-35A5-4BB3-93FF-673A4E069D27}" type="datetimeFigureOut">
              <a:rPr lang="en-GB" smtClean="0"/>
              <a:t>05/09/2013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64D3AE1-2D12-41DC-BBA6-89EDB9A2862E}" type="slidenum">
              <a:rPr lang="en-GB" smtClean="0"/>
              <a:t>‹#›</a:t>
            </a:fld>
            <a:endParaRPr lang="en-GB"/>
          </a:p>
        </p:txBody>
      </p:sp>
    </p:spTree>
    <p:extLst>
      <p:ext uri="{BB962C8B-B14F-4D97-AF65-F5344CB8AC3E}">
        <p14:creationId xmlns:p14="http://schemas.microsoft.com/office/powerpoint/2010/main" val="32508438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F68358-35A5-4BB3-93FF-673A4E069D27}" type="datetimeFigureOut">
              <a:rPr lang="en-GB" smtClean="0"/>
              <a:t>05/09/2013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64D3AE1-2D12-41DC-BBA6-89EDB9A2862E}" type="slidenum">
              <a:rPr lang="en-GB" smtClean="0"/>
              <a:t>‹#›</a:t>
            </a:fld>
            <a:endParaRPr lang="en-GB"/>
          </a:p>
        </p:txBody>
      </p:sp>
    </p:spTree>
    <p:extLst>
      <p:ext uri="{BB962C8B-B14F-4D97-AF65-F5344CB8AC3E}">
        <p14:creationId xmlns:p14="http://schemas.microsoft.com/office/powerpoint/2010/main" val="16486733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F68358-35A5-4BB3-93FF-673A4E069D27}" type="datetimeFigureOut">
              <a:rPr lang="en-GB" smtClean="0"/>
              <a:t>05/09/2013</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4D3AE1-2D12-41DC-BBA6-89EDB9A2862E}" type="slidenum">
              <a:rPr lang="en-GB" smtClean="0"/>
              <a:t>‹#›</a:t>
            </a:fld>
            <a:endParaRPr lang="en-GB"/>
          </a:p>
        </p:txBody>
      </p:sp>
    </p:spTree>
    <p:extLst>
      <p:ext uri="{BB962C8B-B14F-4D97-AF65-F5344CB8AC3E}">
        <p14:creationId xmlns:p14="http://schemas.microsoft.com/office/powerpoint/2010/main" val="9128434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2132856"/>
            <a:ext cx="7772400" cy="1470025"/>
          </a:xfrm>
        </p:spPr>
        <p:txBody>
          <a:bodyPr>
            <a:normAutofit fontScale="90000"/>
          </a:bodyPr>
          <a:lstStyle/>
          <a:p>
            <a:r>
              <a:rPr lang="en-GB" dirty="0" smtClean="0">
                <a:latin typeface="Arial" pitchFamily="34" charset="0"/>
                <a:cs typeface="Arial" pitchFamily="34" charset="0"/>
              </a:rPr>
              <a:t>Session </a:t>
            </a:r>
            <a:r>
              <a:rPr lang="en-GB" dirty="0" smtClean="0">
                <a:latin typeface="Arial" pitchFamily="34" charset="0"/>
                <a:cs typeface="Arial" pitchFamily="34" charset="0"/>
              </a:rPr>
              <a:t>8: </a:t>
            </a:r>
            <a:br>
              <a:rPr lang="en-GB" dirty="0" smtClean="0">
                <a:latin typeface="Arial" pitchFamily="34" charset="0"/>
                <a:cs typeface="Arial" pitchFamily="34" charset="0"/>
              </a:rPr>
            </a:br>
            <a:r>
              <a:rPr lang="en-GB" dirty="0" smtClean="0">
                <a:latin typeface="Arial" pitchFamily="34" charset="0"/>
                <a:cs typeface="Arial" pitchFamily="34" charset="0"/>
              </a:rPr>
              <a:t>Remedies in Competition Policy</a:t>
            </a:r>
            <a:br>
              <a:rPr lang="en-GB" dirty="0" smtClean="0">
                <a:latin typeface="Arial" pitchFamily="34" charset="0"/>
                <a:cs typeface="Arial" pitchFamily="34" charset="0"/>
              </a:rPr>
            </a:br>
            <a:r>
              <a:rPr lang="en-GB" sz="3600" dirty="0" smtClean="0">
                <a:latin typeface="Arial" pitchFamily="34" charset="0"/>
                <a:cs typeface="Arial" pitchFamily="34" charset="0"/>
              </a:rPr>
              <a:t>Mergers and Unilateral Conduct</a:t>
            </a:r>
            <a:endParaRPr lang="en-GB" dirty="0">
              <a:latin typeface="Arial" pitchFamily="34" charset="0"/>
              <a:cs typeface="Arial" pitchFamily="34" charset="0"/>
            </a:endParaRPr>
          </a:p>
        </p:txBody>
      </p:sp>
      <p:sp>
        <p:nvSpPr>
          <p:cNvPr id="3" name="Subtitle 2"/>
          <p:cNvSpPr>
            <a:spLocks noGrp="1"/>
          </p:cNvSpPr>
          <p:nvPr>
            <p:ph type="subTitle" idx="1"/>
          </p:nvPr>
        </p:nvSpPr>
        <p:spPr/>
        <p:txBody>
          <a:bodyPr/>
          <a:lstStyle/>
          <a:p>
            <a:r>
              <a:rPr lang="en-GB" dirty="0" smtClean="0">
                <a:latin typeface="Arial" pitchFamily="34" charset="0"/>
                <a:cs typeface="Arial" pitchFamily="34" charset="0"/>
              </a:rPr>
              <a:t>Fifth Annual African Consumer Protection Dialogue Conference</a:t>
            </a:r>
          </a:p>
          <a:p>
            <a:r>
              <a:rPr lang="en-GB" sz="2400" dirty="0" smtClean="0">
                <a:latin typeface="Arial" pitchFamily="34" charset="0"/>
                <a:cs typeface="Arial" pitchFamily="34" charset="0"/>
              </a:rPr>
              <a:t>Livingstone, Zambia</a:t>
            </a:r>
            <a:endParaRPr lang="en-GB" sz="2400" dirty="0">
              <a:latin typeface="Arial" pitchFamily="34" charset="0"/>
              <a:cs typeface="Arial" pitchFamily="34" charset="0"/>
            </a:endParaRPr>
          </a:p>
        </p:txBody>
      </p:sp>
    </p:spTree>
    <p:extLst>
      <p:ext uri="{BB962C8B-B14F-4D97-AF65-F5344CB8AC3E}">
        <p14:creationId xmlns:p14="http://schemas.microsoft.com/office/powerpoint/2010/main" val="25385776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normAutofit/>
          </a:bodyPr>
          <a:lstStyle/>
          <a:p>
            <a:pPr algn="l"/>
            <a:r>
              <a:rPr lang="en-GB" sz="3200" dirty="0" smtClean="0">
                <a:latin typeface="Arial" pitchFamily="34" charset="0"/>
                <a:cs typeface="Arial" pitchFamily="34" charset="0"/>
              </a:rPr>
              <a:t>Overview</a:t>
            </a:r>
            <a:endParaRPr lang="en-GB" sz="3200" dirty="0">
              <a:latin typeface="Arial" pitchFamily="34" charset="0"/>
              <a:cs typeface="Arial" pitchFamily="34" charset="0"/>
            </a:endParaRPr>
          </a:p>
        </p:txBody>
      </p:sp>
      <p:sp>
        <p:nvSpPr>
          <p:cNvPr id="3" name="Content Placeholder 2"/>
          <p:cNvSpPr>
            <a:spLocks noGrp="1"/>
          </p:cNvSpPr>
          <p:nvPr>
            <p:ph idx="1"/>
          </p:nvPr>
        </p:nvSpPr>
        <p:spPr>
          <a:xfrm>
            <a:off x="457200" y="1124744"/>
            <a:ext cx="8229600" cy="5001419"/>
          </a:xfrm>
        </p:spPr>
        <p:txBody>
          <a:bodyPr>
            <a:normAutofit/>
          </a:bodyPr>
          <a:lstStyle/>
          <a:p>
            <a:r>
              <a:rPr lang="en-GB" sz="2000" dirty="0" smtClean="0">
                <a:latin typeface="Arial" pitchFamily="34" charset="0"/>
                <a:cs typeface="Arial" pitchFamily="34" charset="0"/>
              </a:rPr>
              <a:t>Goals and Principles of Remedial Action</a:t>
            </a:r>
          </a:p>
          <a:p>
            <a:endParaRPr lang="en-GB" sz="2000" dirty="0" smtClean="0">
              <a:latin typeface="Arial" pitchFamily="34" charset="0"/>
              <a:cs typeface="Arial" pitchFamily="34" charset="0"/>
            </a:endParaRPr>
          </a:p>
          <a:p>
            <a:endParaRPr lang="en-GB" sz="2000" dirty="0">
              <a:latin typeface="Arial" pitchFamily="34" charset="0"/>
              <a:cs typeface="Arial" pitchFamily="34" charset="0"/>
            </a:endParaRPr>
          </a:p>
          <a:p>
            <a:r>
              <a:rPr lang="en-GB" sz="2000" dirty="0" smtClean="0">
                <a:latin typeface="Arial" pitchFamily="34" charset="0"/>
                <a:cs typeface="Arial" pitchFamily="34" charset="0"/>
              </a:rPr>
              <a:t>Taxonomy of Remedies</a:t>
            </a:r>
          </a:p>
          <a:p>
            <a:endParaRPr lang="en-GB" sz="2000" dirty="0" smtClean="0">
              <a:latin typeface="Arial" pitchFamily="34" charset="0"/>
              <a:cs typeface="Arial" pitchFamily="34" charset="0"/>
            </a:endParaRPr>
          </a:p>
          <a:p>
            <a:endParaRPr lang="en-GB" sz="2000" dirty="0">
              <a:latin typeface="Arial" pitchFamily="34" charset="0"/>
              <a:cs typeface="Arial" pitchFamily="34" charset="0"/>
            </a:endParaRPr>
          </a:p>
          <a:p>
            <a:r>
              <a:rPr lang="en-GB" sz="2000" dirty="0" smtClean="0">
                <a:latin typeface="Arial" pitchFamily="34" charset="0"/>
                <a:cs typeface="Arial" pitchFamily="34" charset="0"/>
              </a:rPr>
              <a:t>Choosing </a:t>
            </a:r>
            <a:r>
              <a:rPr lang="en-GB" sz="2000" smtClean="0">
                <a:latin typeface="Arial" pitchFamily="34" charset="0"/>
                <a:cs typeface="Arial" pitchFamily="34" charset="0"/>
              </a:rPr>
              <a:t>and Designing a </a:t>
            </a:r>
            <a:r>
              <a:rPr lang="en-GB" sz="2000" dirty="0" smtClean="0">
                <a:latin typeface="Arial" pitchFamily="34" charset="0"/>
                <a:cs typeface="Arial" pitchFamily="34" charset="0"/>
              </a:rPr>
              <a:t>Remedy</a:t>
            </a:r>
          </a:p>
          <a:p>
            <a:pPr lvl="1"/>
            <a:r>
              <a:rPr lang="en-GB" sz="1600" dirty="0" smtClean="0">
                <a:latin typeface="Arial" pitchFamily="34" charset="0"/>
                <a:cs typeface="Arial" pitchFamily="34" charset="0"/>
              </a:rPr>
              <a:t>Structural Remedies</a:t>
            </a:r>
          </a:p>
          <a:p>
            <a:pPr lvl="1"/>
            <a:r>
              <a:rPr lang="en-GB" sz="1600" dirty="0" smtClean="0">
                <a:latin typeface="Arial" pitchFamily="34" charset="0"/>
                <a:cs typeface="Arial" pitchFamily="34" charset="0"/>
              </a:rPr>
              <a:t>Behavioural Remedies</a:t>
            </a:r>
          </a:p>
          <a:p>
            <a:endParaRPr lang="en-GB" sz="2000" dirty="0" smtClean="0">
              <a:latin typeface="Arial" pitchFamily="34" charset="0"/>
              <a:cs typeface="Arial" pitchFamily="34" charset="0"/>
            </a:endParaRPr>
          </a:p>
          <a:p>
            <a:endParaRPr lang="en-GB" sz="2000" dirty="0">
              <a:latin typeface="Arial" pitchFamily="34" charset="0"/>
              <a:cs typeface="Arial" pitchFamily="34" charset="0"/>
            </a:endParaRPr>
          </a:p>
          <a:p>
            <a:r>
              <a:rPr lang="en-GB" sz="2000" dirty="0" smtClean="0">
                <a:latin typeface="Arial" pitchFamily="34" charset="0"/>
                <a:cs typeface="Arial" pitchFamily="34" charset="0"/>
              </a:rPr>
              <a:t>Implementation and Monitoring</a:t>
            </a:r>
          </a:p>
          <a:p>
            <a:endParaRPr lang="en-GB" sz="2000" dirty="0" smtClean="0">
              <a:latin typeface="Arial" pitchFamily="34" charset="0"/>
              <a:cs typeface="Arial" pitchFamily="34" charset="0"/>
            </a:endParaRPr>
          </a:p>
          <a:p>
            <a:endParaRPr lang="en-GB" sz="2000" dirty="0">
              <a:latin typeface="Arial" pitchFamily="34" charset="0"/>
              <a:cs typeface="Arial" pitchFamily="34" charset="0"/>
            </a:endParaRPr>
          </a:p>
          <a:p>
            <a:endParaRPr lang="en-GB" sz="2000" dirty="0">
              <a:latin typeface="Arial" pitchFamily="34" charset="0"/>
              <a:cs typeface="Arial" pitchFamily="34" charset="0"/>
            </a:endParaRPr>
          </a:p>
          <a:p>
            <a:endParaRPr lang="en-GB" sz="2000" dirty="0" smtClean="0">
              <a:latin typeface="Arial" pitchFamily="34" charset="0"/>
              <a:cs typeface="Arial" pitchFamily="34" charset="0"/>
            </a:endParaRPr>
          </a:p>
          <a:p>
            <a:endParaRPr lang="en-GB" sz="2000" dirty="0">
              <a:latin typeface="Arial" pitchFamily="34" charset="0"/>
              <a:cs typeface="Arial" pitchFamily="34" charset="0"/>
            </a:endParaRPr>
          </a:p>
          <a:p>
            <a:endParaRPr lang="en-GB" sz="2000" dirty="0" smtClean="0">
              <a:latin typeface="Arial" pitchFamily="34" charset="0"/>
              <a:cs typeface="Arial" pitchFamily="34" charset="0"/>
            </a:endParaRPr>
          </a:p>
          <a:p>
            <a:endParaRPr lang="en-GB" dirty="0">
              <a:latin typeface="Arial" pitchFamily="34" charset="0"/>
              <a:cs typeface="Arial" pitchFamily="34" charset="0"/>
            </a:endParaRPr>
          </a:p>
        </p:txBody>
      </p:sp>
    </p:spTree>
    <p:extLst>
      <p:ext uri="{BB962C8B-B14F-4D97-AF65-F5344CB8AC3E}">
        <p14:creationId xmlns:p14="http://schemas.microsoft.com/office/powerpoint/2010/main" val="41490107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normAutofit/>
          </a:bodyPr>
          <a:lstStyle/>
          <a:p>
            <a:pPr algn="l"/>
            <a:r>
              <a:rPr lang="en-GB" sz="3200" dirty="0" smtClean="0">
                <a:latin typeface="Arial" pitchFamily="34" charset="0"/>
                <a:cs typeface="Arial" pitchFamily="34" charset="0"/>
              </a:rPr>
              <a:t>Goals and Principles of Remedies</a:t>
            </a:r>
            <a:endParaRPr lang="en-GB" sz="3200" dirty="0">
              <a:latin typeface="Arial" pitchFamily="34" charset="0"/>
              <a:cs typeface="Arial" pitchFamily="34" charset="0"/>
            </a:endParaRPr>
          </a:p>
        </p:txBody>
      </p:sp>
      <p:sp>
        <p:nvSpPr>
          <p:cNvPr id="3" name="Content Placeholder 2"/>
          <p:cNvSpPr>
            <a:spLocks noGrp="1"/>
          </p:cNvSpPr>
          <p:nvPr>
            <p:ph idx="1"/>
          </p:nvPr>
        </p:nvSpPr>
        <p:spPr>
          <a:xfrm>
            <a:off x="457200" y="1124744"/>
            <a:ext cx="8229600" cy="5001419"/>
          </a:xfrm>
        </p:spPr>
        <p:txBody>
          <a:bodyPr>
            <a:normAutofit/>
          </a:bodyPr>
          <a:lstStyle/>
          <a:p>
            <a:r>
              <a:rPr lang="en-GB" sz="2000" dirty="0" smtClean="0">
                <a:latin typeface="Arial" pitchFamily="34" charset="0"/>
                <a:cs typeface="Arial" pitchFamily="34" charset="0"/>
              </a:rPr>
              <a:t>Remedies seek to </a:t>
            </a:r>
            <a:r>
              <a:rPr lang="en-GB" sz="2000" u="sng" dirty="0" smtClean="0">
                <a:latin typeface="Arial" pitchFamily="34" charset="0"/>
                <a:cs typeface="Arial" pitchFamily="34" charset="0"/>
              </a:rPr>
              <a:t>restore or maintain effective competition</a:t>
            </a:r>
            <a:r>
              <a:rPr lang="en-GB" sz="2000" dirty="0" smtClean="0">
                <a:latin typeface="Arial" pitchFamily="34" charset="0"/>
                <a:cs typeface="Arial" pitchFamily="34" charset="0"/>
              </a:rPr>
              <a:t> while </a:t>
            </a:r>
            <a:r>
              <a:rPr lang="en-GB" sz="2000" u="sng" dirty="0" smtClean="0">
                <a:latin typeface="Arial" pitchFamily="34" charset="0"/>
                <a:cs typeface="Arial" pitchFamily="34" charset="0"/>
              </a:rPr>
              <a:t>permitting the realisation of merger efficiencies</a:t>
            </a:r>
            <a:r>
              <a:rPr lang="en-GB" sz="2000" dirty="0" smtClean="0">
                <a:latin typeface="Arial" pitchFamily="34" charset="0"/>
                <a:cs typeface="Arial" pitchFamily="34" charset="0"/>
              </a:rPr>
              <a:t> and/or </a:t>
            </a:r>
            <a:r>
              <a:rPr lang="en-GB" sz="2000" u="sng" dirty="0" smtClean="0">
                <a:latin typeface="Arial" pitchFamily="34" charset="0"/>
                <a:cs typeface="Arial" pitchFamily="34" charset="0"/>
              </a:rPr>
              <a:t>avoiding the risks of chilling efficient conduct and incentives to innovate</a:t>
            </a:r>
            <a:endParaRPr lang="en-GB" sz="2000" dirty="0" smtClean="0">
              <a:latin typeface="Arial" pitchFamily="34" charset="0"/>
              <a:cs typeface="Arial" pitchFamily="34" charset="0"/>
            </a:endParaRPr>
          </a:p>
          <a:p>
            <a:endParaRPr lang="en-GB" sz="2000" dirty="0">
              <a:latin typeface="Arial" pitchFamily="34" charset="0"/>
              <a:cs typeface="Arial" pitchFamily="34" charset="0"/>
            </a:endParaRPr>
          </a:p>
          <a:p>
            <a:r>
              <a:rPr lang="en-GB" sz="2000" dirty="0" smtClean="0">
                <a:latin typeface="Arial" pitchFamily="34" charset="0"/>
                <a:cs typeface="Arial" pitchFamily="34" charset="0"/>
              </a:rPr>
              <a:t>Preferred remedy will be the one that accomplishes remedial goals while </a:t>
            </a:r>
            <a:r>
              <a:rPr lang="en-GB" sz="2000" u="sng" dirty="0" smtClean="0">
                <a:latin typeface="Arial" pitchFamily="34" charset="0"/>
                <a:cs typeface="Arial" pitchFamily="34" charset="0"/>
              </a:rPr>
              <a:t>minimizing cost of remedy design and administration</a:t>
            </a:r>
          </a:p>
          <a:p>
            <a:endParaRPr lang="en-GB" sz="2000" u="sng" dirty="0">
              <a:latin typeface="Arial" pitchFamily="34" charset="0"/>
              <a:cs typeface="Arial" pitchFamily="34" charset="0"/>
            </a:endParaRPr>
          </a:p>
          <a:p>
            <a:r>
              <a:rPr lang="en-GB" sz="2000" dirty="0" smtClean="0">
                <a:latin typeface="Arial" pitchFamily="34" charset="0"/>
                <a:cs typeface="Arial" pitchFamily="34" charset="0"/>
              </a:rPr>
              <a:t>General principles</a:t>
            </a:r>
          </a:p>
          <a:p>
            <a:pPr lvl="1"/>
            <a:r>
              <a:rPr lang="en-GB" sz="1600" dirty="0" smtClean="0">
                <a:latin typeface="Arial" pitchFamily="34" charset="0"/>
                <a:cs typeface="Arial" pitchFamily="34" charset="0"/>
              </a:rPr>
              <a:t>Effectiveness</a:t>
            </a:r>
          </a:p>
          <a:p>
            <a:pPr lvl="1"/>
            <a:r>
              <a:rPr lang="en-GB" sz="1600" dirty="0" smtClean="0">
                <a:latin typeface="Arial" pitchFamily="34" charset="0"/>
                <a:cs typeface="Arial" pitchFamily="34" charset="0"/>
              </a:rPr>
              <a:t>Enforceability</a:t>
            </a:r>
          </a:p>
          <a:p>
            <a:pPr lvl="1"/>
            <a:r>
              <a:rPr lang="en-GB" sz="1600" dirty="0" smtClean="0">
                <a:latin typeface="Arial" pitchFamily="34" charset="0"/>
                <a:cs typeface="Arial" pitchFamily="34" charset="0"/>
              </a:rPr>
              <a:t>Proportionality</a:t>
            </a:r>
          </a:p>
          <a:p>
            <a:pPr lvl="1"/>
            <a:r>
              <a:rPr lang="en-GB" sz="1600" dirty="0" smtClean="0">
                <a:latin typeface="Arial" pitchFamily="34" charset="0"/>
                <a:cs typeface="Arial" pitchFamily="34" charset="0"/>
              </a:rPr>
              <a:t>Burden and costs</a:t>
            </a:r>
          </a:p>
          <a:p>
            <a:pPr lvl="1"/>
            <a:r>
              <a:rPr lang="en-GB" sz="1600" dirty="0" smtClean="0">
                <a:latin typeface="Arial" pitchFamily="34" charset="0"/>
                <a:cs typeface="Arial" pitchFamily="34" charset="0"/>
              </a:rPr>
              <a:t>Transparency and consistency</a:t>
            </a:r>
          </a:p>
          <a:p>
            <a:endParaRPr lang="en-GB" sz="2000" dirty="0" smtClean="0">
              <a:latin typeface="Arial" pitchFamily="34" charset="0"/>
              <a:cs typeface="Arial" pitchFamily="34" charset="0"/>
            </a:endParaRPr>
          </a:p>
          <a:p>
            <a:r>
              <a:rPr lang="en-GB" sz="2000" dirty="0" smtClean="0">
                <a:latin typeface="Arial" pitchFamily="34" charset="0"/>
                <a:cs typeface="Arial" pitchFamily="34" charset="0"/>
              </a:rPr>
              <a:t>Remedies should be considered early in the investigation!</a:t>
            </a:r>
            <a:endParaRPr lang="en-GB" sz="2000" dirty="0">
              <a:latin typeface="Arial" pitchFamily="34" charset="0"/>
              <a:cs typeface="Arial" pitchFamily="34" charset="0"/>
            </a:endParaRPr>
          </a:p>
          <a:p>
            <a:endParaRPr lang="en-GB" sz="2400" dirty="0" smtClean="0">
              <a:latin typeface="Arial" pitchFamily="34" charset="0"/>
              <a:cs typeface="Arial" pitchFamily="34" charset="0"/>
            </a:endParaRPr>
          </a:p>
          <a:p>
            <a:endParaRPr lang="en-GB" sz="2000" dirty="0">
              <a:latin typeface="Arial" pitchFamily="34" charset="0"/>
              <a:cs typeface="Arial" pitchFamily="34" charset="0"/>
            </a:endParaRPr>
          </a:p>
          <a:p>
            <a:endParaRPr lang="en-GB" sz="2000" dirty="0">
              <a:latin typeface="Arial" pitchFamily="34" charset="0"/>
              <a:cs typeface="Arial" pitchFamily="34" charset="0"/>
            </a:endParaRPr>
          </a:p>
          <a:p>
            <a:endParaRPr lang="en-GB" sz="2000" dirty="0" smtClean="0">
              <a:latin typeface="Arial" pitchFamily="34" charset="0"/>
              <a:cs typeface="Arial" pitchFamily="34" charset="0"/>
            </a:endParaRPr>
          </a:p>
          <a:p>
            <a:endParaRPr lang="en-GB" sz="2000" dirty="0">
              <a:latin typeface="Arial" pitchFamily="34" charset="0"/>
              <a:cs typeface="Arial" pitchFamily="34" charset="0"/>
            </a:endParaRPr>
          </a:p>
          <a:p>
            <a:endParaRPr lang="en-GB" sz="2000" dirty="0" smtClean="0">
              <a:latin typeface="Arial" pitchFamily="34" charset="0"/>
              <a:cs typeface="Arial" pitchFamily="34" charset="0"/>
            </a:endParaRPr>
          </a:p>
          <a:p>
            <a:endParaRPr lang="en-GB" dirty="0">
              <a:latin typeface="Arial" pitchFamily="34" charset="0"/>
              <a:cs typeface="Arial" pitchFamily="34" charset="0"/>
            </a:endParaRPr>
          </a:p>
        </p:txBody>
      </p:sp>
    </p:spTree>
    <p:extLst>
      <p:ext uri="{BB962C8B-B14F-4D97-AF65-F5344CB8AC3E}">
        <p14:creationId xmlns:p14="http://schemas.microsoft.com/office/powerpoint/2010/main" val="39233356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normAutofit/>
          </a:bodyPr>
          <a:lstStyle/>
          <a:p>
            <a:pPr algn="l"/>
            <a:r>
              <a:rPr lang="en-GB" sz="3200" dirty="0" smtClean="0">
                <a:latin typeface="Arial" pitchFamily="34" charset="0"/>
                <a:cs typeface="Arial" pitchFamily="34" charset="0"/>
              </a:rPr>
              <a:t>Remedies Universe</a:t>
            </a:r>
            <a:endParaRPr lang="en-GB" sz="3200" dirty="0">
              <a:latin typeface="Arial" pitchFamily="34" charset="0"/>
              <a:cs typeface="Arial" pitchFamily="34" charset="0"/>
            </a:endParaRPr>
          </a:p>
        </p:txBody>
      </p:sp>
      <p:sp>
        <p:nvSpPr>
          <p:cNvPr id="3" name="Content Placeholder 2"/>
          <p:cNvSpPr>
            <a:spLocks noGrp="1"/>
          </p:cNvSpPr>
          <p:nvPr>
            <p:ph idx="1"/>
          </p:nvPr>
        </p:nvSpPr>
        <p:spPr>
          <a:xfrm>
            <a:off x="457200" y="1124744"/>
            <a:ext cx="8229600" cy="5001419"/>
          </a:xfrm>
        </p:spPr>
        <p:txBody>
          <a:bodyPr>
            <a:normAutofit/>
          </a:bodyPr>
          <a:lstStyle/>
          <a:p>
            <a:r>
              <a:rPr lang="en-GB" sz="2000" dirty="0" smtClean="0">
                <a:latin typeface="Arial" pitchFamily="34" charset="0"/>
                <a:cs typeface="Arial" pitchFamily="34" charset="0"/>
              </a:rPr>
              <a:t>Broadly speaking, can distinguish between </a:t>
            </a:r>
            <a:r>
              <a:rPr lang="en-GB" sz="2000" b="1" dirty="0" smtClean="0">
                <a:latin typeface="Arial" pitchFamily="34" charset="0"/>
                <a:cs typeface="Arial" pitchFamily="34" charset="0"/>
              </a:rPr>
              <a:t>structural</a:t>
            </a:r>
            <a:r>
              <a:rPr lang="en-GB" sz="2000" dirty="0" smtClean="0">
                <a:latin typeface="Arial" pitchFamily="34" charset="0"/>
                <a:cs typeface="Arial" pitchFamily="34" charset="0"/>
              </a:rPr>
              <a:t> and </a:t>
            </a:r>
            <a:r>
              <a:rPr lang="en-GB" sz="2000" b="1" dirty="0" smtClean="0">
                <a:latin typeface="Arial" pitchFamily="34" charset="0"/>
                <a:cs typeface="Arial" pitchFamily="34" charset="0"/>
              </a:rPr>
              <a:t>behavioural </a:t>
            </a:r>
            <a:r>
              <a:rPr lang="en-GB" sz="2000" dirty="0" smtClean="0">
                <a:latin typeface="Arial" pitchFamily="34" charset="0"/>
                <a:cs typeface="Arial" pitchFamily="34" charset="0"/>
              </a:rPr>
              <a:t>remedies</a:t>
            </a:r>
          </a:p>
          <a:p>
            <a:endParaRPr lang="en-GB" sz="2000" dirty="0">
              <a:latin typeface="Arial" pitchFamily="34" charset="0"/>
              <a:cs typeface="Arial" pitchFamily="34" charset="0"/>
            </a:endParaRPr>
          </a:p>
          <a:p>
            <a:r>
              <a:rPr lang="en-GB" sz="2000" dirty="0" smtClean="0">
                <a:latin typeface="Arial" pitchFamily="34" charset="0"/>
                <a:cs typeface="Arial" pitchFamily="34" charset="0"/>
              </a:rPr>
              <a:t>Structural remedies</a:t>
            </a:r>
          </a:p>
          <a:p>
            <a:pPr lvl="1"/>
            <a:r>
              <a:rPr lang="en-GB" sz="1600" dirty="0" smtClean="0">
                <a:latin typeface="Arial" pitchFamily="34" charset="0"/>
                <a:cs typeface="Arial" pitchFamily="34" charset="0"/>
              </a:rPr>
              <a:t>One-off </a:t>
            </a:r>
            <a:r>
              <a:rPr lang="en-GB" sz="1600" dirty="0">
                <a:latin typeface="Arial" pitchFamily="34" charset="0"/>
                <a:cs typeface="Arial" pitchFamily="34" charset="0"/>
              </a:rPr>
              <a:t>remedies that intend to restore the </a:t>
            </a:r>
            <a:r>
              <a:rPr lang="en-GB" sz="1600" dirty="0" smtClean="0">
                <a:latin typeface="Arial" pitchFamily="34" charset="0"/>
                <a:cs typeface="Arial" pitchFamily="34" charset="0"/>
              </a:rPr>
              <a:t>competitive </a:t>
            </a:r>
            <a:r>
              <a:rPr lang="en-GB" sz="1600" dirty="0">
                <a:latin typeface="Arial" pitchFamily="34" charset="0"/>
                <a:cs typeface="Arial" pitchFamily="34" charset="0"/>
              </a:rPr>
              <a:t>structure of the </a:t>
            </a:r>
            <a:r>
              <a:rPr lang="en-GB" sz="1600" dirty="0" smtClean="0">
                <a:latin typeface="Arial" pitchFamily="34" charset="0"/>
                <a:cs typeface="Arial" pitchFamily="34" charset="0"/>
              </a:rPr>
              <a:t>market</a:t>
            </a:r>
          </a:p>
          <a:p>
            <a:pPr lvl="1"/>
            <a:r>
              <a:rPr lang="en-GB" sz="1600" dirty="0" smtClean="0">
                <a:latin typeface="Arial" pitchFamily="34" charset="0"/>
                <a:cs typeface="Arial" pitchFamily="34" charset="0"/>
              </a:rPr>
              <a:t>E.g. horizontal / vertical divestiture , divestiture of IPRs</a:t>
            </a:r>
          </a:p>
          <a:p>
            <a:pPr lvl="1"/>
            <a:endParaRPr lang="en-GB" sz="1600" dirty="0">
              <a:latin typeface="Arial" pitchFamily="34" charset="0"/>
              <a:cs typeface="Arial" pitchFamily="34" charset="0"/>
            </a:endParaRPr>
          </a:p>
          <a:p>
            <a:r>
              <a:rPr lang="en-GB" sz="2000" dirty="0" smtClean="0">
                <a:latin typeface="Arial" pitchFamily="34" charset="0"/>
                <a:cs typeface="Arial" pitchFamily="34" charset="0"/>
              </a:rPr>
              <a:t>Behavioural (conduct) remedies</a:t>
            </a:r>
          </a:p>
          <a:p>
            <a:pPr lvl="1"/>
            <a:r>
              <a:rPr lang="en-GB" sz="1600" dirty="0" smtClean="0">
                <a:latin typeface="Arial" pitchFamily="34" charset="0"/>
                <a:cs typeface="Arial" pitchFamily="34" charset="0"/>
              </a:rPr>
              <a:t>(Normally) On-going remedies </a:t>
            </a:r>
            <a:r>
              <a:rPr lang="en-GB" sz="1600" dirty="0">
                <a:latin typeface="Arial" pitchFamily="34" charset="0"/>
                <a:cs typeface="Arial" pitchFamily="34" charset="0"/>
              </a:rPr>
              <a:t>that are designed to modify or constrain the behaviour of </a:t>
            </a:r>
            <a:r>
              <a:rPr lang="en-GB" sz="1600" dirty="0" smtClean="0">
                <a:latin typeface="Arial" pitchFamily="34" charset="0"/>
                <a:cs typeface="Arial" pitchFamily="34" charset="0"/>
              </a:rPr>
              <a:t>the relevant firm(s)</a:t>
            </a:r>
          </a:p>
          <a:p>
            <a:pPr lvl="1"/>
            <a:r>
              <a:rPr lang="en-GB" sz="1600" dirty="0" smtClean="0">
                <a:latin typeface="Arial" pitchFamily="34" charset="0"/>
                <a:cs typeface="Arial" pitchFamily="34" charset="0"/>
              </a:rPr>
              <a:t>E.g. </a:t>
            </a:r>
            <a:r>
              <a:rPr lang="en-GB" sz="1600" dirty="0" err="1" smtClean="0">
                <a:latin typeface="Arial" pitchFamily="34" charset="0"/>
                <a:cs typeface="Arial" pitchFamily="34" charset="0"/>
              </a:rPr>
              <a:t>prohibitory</a:t>
            </a:r>
            <a:r>
              <a:rPr lang="en-GB" sz="1600" dirty="0" smtClean="0">
                <a:latin typeface="Arial" pitchFamily="34" charset="0"/>
                <a:cs typeface="Arial" pitchFamily="34" charset="0"/>
              </a:rPr>
              <a:t> conduct remedies, affirmative conduct remedies, monetary penalties</a:t>
            </a:r>
          </a:p>
          <a:p>
            <a:endParaRPr lang="en-GB" sz="2000" dirty="0">
              <a:latin typeface="Arial" pitchFamily="34" charset="0"/>
              <a:cs typeface="Arial" pitchFamily="34" charset="0"/>
            </a:endParaRPr>
          </a:p>
          <a:p>
            <a:r>
              <a:rPr lang="en-GB" sz="2000" dirty="0" smtClean="0">
                <a:latin typeface="Arial" pitchFamily="34" charset="0"/>
                <a:cs typeface="Arial" pitchFamily="34" charset="0"/>
              </a:rPr>
              <a:t>An effective remedial package may contain both structural and behavioural elements</a:t>
            </a:r>
          </a:p>
          <a:p>
            <a:pPr marL="0" indent="0">
              <a:buNone/>
            </a:pPr>
            <a:endParaRPr lang="en-GB" sz="2000" dirty="0" smtClean="0">
              <a:latin typeface="Arial" pitchFamily="34" charset="0"/>
              <a:cs typeface="Arial" pitchFamily="34" charset="0"/>
            </a:endParaRPr>
          </a:p>
          <a:p>
            <a:pPr lvl="1"/>
            <a:endParaRPr lang="en-GB" sz="1600" dirty="0" smtClean="0">
              <a:latin typeface="Arial" pitchFamily="34" charset="0"/>
              <a:cs typeface="Arial" pitchFamily="34" charset="0"/>
            </a:endParaRPr>
          </a:p>
          <a:p>
            <a:pPr lvl="1"/>
            <a:endParaRPr lang="en-GB" sz="1600" dirty="0">
              <a:latin typeface="Arial" pitchFamily="34" charset="0"/>
              <a:cs typeface="Arial" pitchFamily="34" charset="0"/>
            </a:endParaRPr>
          </a:p>
          <a:p>
            <a:endParaRPr lang="en-GB" sz="2000" dirty="0">
              <a:latin typeface="Arial" pitchFamily="34" charset="0"/>
              <a:cs typeface="Arial" pitchFamily="34" charset="0"/>
            </a:endParaRPr>
          </a:p>
          <a:p>
            <a:endParaRPr lang="en-GB" sz="2000" dirty="0" smtClean="0">
              <a:latin typeface="Arial" pitchFamily="34" charset="0"/>
              <a:cs typeface="Arial" pitchFamily="34" charset="0"/>
            </a:endParaRPr>
          </a:p>
          <a:p>
            <a:endParaRPr lang="en-GB" sz="2000" dirty="0">
              <a:latin typeface="Arial" pitchFamily="34" charset="0"/>
              <a:cs typeface="Arial" pitchFamily="34" charset="0"/>
            </a:endParaRPr>
          </a:p>
          <a:p>
            <a:endParaRPr lang="en-GB" sz="2000" dirty="0" smtClean="0">
              <a:latin typeface="Arial" pitchFamily="34" charset="0"/>
              <a:cs typeface="Arial" pitchFamily="34" charset="0"/>
            </a:endParaRPr>
          </a:p>
          <a:p>
            <a:endParaRPr lang="en-GB" dirty="0">
              <a:latin typeface="Arial" pitchFamily="34" charset="0"/>
              <a:cs typeface="Arial" pitchFamily="34" charset="0"/>
            </a:endParaRPr>
          </a:p>
        </p:txBody>
      </p:sp>
    </p:spTree>
    <p:extLst>
      <p:ext uri="{BB962C8B-B14F-4D97-AF65-F5344CB8AC3E}">
        <p14:creationId xmlns:p14="http://schemas.microsoft.com/office/powerpoint/2010/main" val="32838179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normAutofit/>
          </a:bodyPr>
          <a:lstStyle/>
          <a:p>
            <a:pPr algn="l"/>
            <a:r>
              <a:rPr lang="en-GB" sz="3200" dirty="0" smtClean="0">
                <a:latin typeface="Arial" pitchFamily="34" charset="0"/>
                <a:cs typeface="Arial" pitchFamily="34" charset="0"/>
              </a:rPr>
              <a:t>Choosing a Remedy</a:t>
            </a:r>
            <a:endParaRPr lang="en-GB" sz="3200" dirty="0">
              <a:latin typeface="Arial" pitchFamily="34" charset="0"/>
              <a:cs typeface="Arial" pitchFamily="34" charset="0"/>
            </a:endParaRPr>
          </a:p>
        </p:txBody>
      </p:sp>
      <p:sp>
        <p:nvSpPr>
          <p:cNvPr id="3" name="Content Placeholder 2"/>
          <p:cNvSpPr>
            <a:spLocks noGrp="1"/>
          </p:cNvSpPr>
          <p:nvPr>
            <p:ph idx="1"/>
          </p:nvPr>
        </p:nvSpPr>
        <p:spPr>
          <a:xfrm>
            <a:off x="457200" y="1124744"/>
            <a:ext cx="8229600" cy="5001419"/>
          </a:xfrm>
        </p:spPr>
        <p:txBody>
          <a:bodyPr>
            <a:normAutofit lnSpcReduction="10000"/>
          </a:bodyPr>
          <a:lstStyle/>
          <a:p>
            <a:r>
              <a:rPr lang="en-GB" sz="2000" dirty="0" smtClean="0">
                <a:latin typeface="Arial" pitchFamily="34" charset="0"/>
                <a:cs typeface="Arial" pitchFamily="34" charset="0"/>
              </a:rPr>
              <a:t>Structural remedies generally preferred</a:t>
            </a:r>
          </a:p>
          <a:p>
            <a:pPr lvl="1"/>
            <a:r>
              <a:rPr lang="en-GB" sz="1600" dirty="0" smtClean="0">
                <a:latin typeface="Arial" pitchFamily="34" charset="0"/>
                <a:cs typeface="Arial" pitchFamily="34" charset="0"/>
              </a:rPr>
              <a:t>Pros</a:t>
            </a:r>
          </a:p>
          <a:p>
            <a:pPr lvl="2"/>
            <a:r>
              <a:rPr lang="en-GB" sz="1400" dirty="0" smtClean="0">
                <a:latin typeface="Arial" pitchFamily="34" charset="0"/>
                <a:cs typeface="Arial" pitchFamily="34" charset="0"/>
              </a:rPr>
              <a:t>Can rapidly eliminate market power and restore competition, maintaining dynamic rivalry</a:t>
            </a:r>
          </a:p>
          <a:p>
            <a:pPr lvl="2"/>
            <a:r>
              <a:rPr lang="en-GB" sz="1400" dirty="0" smtClean="0">
                <a:latin typeface="Arial" pitchFamily="34" charset="0"/>
                <a:cs typeface="Arial" pitchFamily="34" charset="0"/>
              </a:rPr>
              <a:t>In mergers: structural solution to a structural problem</a:t>
            </a:r>
          </a:p>
          <a:p>
            <a:pPr lvl="2"/>
            <a:r>
              <a:rPr lang="en-GB" sz="1400" dirty="0" smtClean="0">
                <a:latin typeface="Arial" pitchFamily="34" charset="0"/>
                <a:cs typeface="Arial" pitchFamily="34" charset="0"/>
              </a:rPr>
              <a:t>Fix it and forget it: relatively clean cut solution – does not require on-going monitoring, enforcement and/or cooperation of the parties</a:t>
            </a:r>
          </a:p>
          <a:p>
            <a:pPr lvl="1"/>
            <a:r>
              <a:rPr lang="en-GB" sz="1600" dirty="0" smtClean="0">
                <a:latin typeface="Arial" pitchFamily="34" charset="0"/>
                <a:cs typeface="Arial" pitchFamily="34" charset="0"/>
              </a:rPr>
              <a:t>Cons</a:t>
            </a:r>
          </a:p>
          <a:p>
            <a:pPr lvl="2"/>
            <a:r>
              <a:rPr lang="en-GB" sz="1400" dirty="0" smtClean="0">
                <a:latin typeface="Arial" pitchFamily="34" charset="0"/>
                <a:cs typeface="Arial" pitchFamily="34" charset="0"/>
              </a:rPr>
              <a:t>Often significant up-front remedy design costs, particularly in unilateral conduct cases</a:t>
            </a:r>
          </a:p>
          <a:p>
            <a:pPr lvl="2"/>
            <a:r>
              <a:rPr lang="en-GB" sz="1400" dirty="0" smtClean="0">
                <a:latin typeface="Arial" pitchFamily="34" charset="0"/>
                <a:cs typeface="Arial" pitchFamily="34" charset="0"/>
              </a:rPr>
              <a:t>Can involve monitoring costs</a:t>
            </a:r>
          </a:p>
          <a:p>
            <a:pPr lvl="2"/>
            <a:r>
              <a:rPr lang="en-GB" sz="1400" dirty="0" smtClean="0">
                <a:latin typeface="Arial" pitchFamily="34" charset="0"/>
                <a:cs typeface="Arial" pitchFamily="34" charset="0"/>
              </a:rPr>
              <a:t>Can destroy efficiencies</a:t>
            </a:r>
          </a:p>
          <a:p>
            <a:endParaRPr lang="en-GB" sz="2000" dirty="0" smtClean="0">
              <a:latin typeface="Arial" pitchFamily="34" charset="0"/>
              <a:cs typeface="Arial" pitchFamily="34" charset="0"/>
            </a:endParaRPr>
          </a:p>
          <a:p>
            <a:r>
              <a:rPr lang="en-GB" sz="2000" dirty="0" smtClean="0">
                <a:latin typeface="Arial" pitchFamily="34" charset="0"/>
                <a:cs typeface="Arial" pitchFamily="34" charset="0"/>
              </a:rPr>
              <a:t>But sometimes behavioural remedies may have advantages</a:t>
            </a:r>
          </a:p>
          <a:p>
            <a:pPr lvl="1"/>
            <a:r>
              <a:rPr lang="en-GB" sz="1600" dirty="0" smtClean="0">
                <a:latin typeface="Arial" pitchFamily="34" charset="0"/>
                <a:cs typeface="Arial" pitchFamily="34" charset="0"/>
              </a:rPr>
              <a:t>Pros</a:t>
            </a:r>
          </a:p>
          <a:p>
            <a:pPr lvl="2"/>
            <a:r>
              <a:rPr lang="en-GB" sz="1400" dirty="0" smtClean="0">
                <a:latin typeface="Arial" pitchFamily="34" charset="0"/>
                <a:cs typeface="Arial" pitchFamily="34" charset="0"/>
              </a:rPr>
              <a:t>Can preserve efficiencies that would be lost through divestiture</a:t>
            </a:r>
          </a:p>
          <a:p>
            <a:pPr lvl="2"/>
            <a:r>
              <a:rPr lang="en-GB" sz="1400" dirty="0" smtClean="0">
                <a:latin typeface="Arial" pitchFamily="34" charset="0"/>
                <a:cs typeface="Arial" pitchFamily="34" charset="0"/>
              </a:rPr>
              <a:t>Less distortionary where competitive harm is expected to be short-lived</a:t>
            </a:r>
          </a:p>
          <a:p>
            <a:pPr lvl="1"/>
            <a:r>
              <a:rPr lang="en-GB" sz="1600" dirty="0" smtClean="0">
                <a:latin typeface="Arial" pitchFamily="34" charset="0"/>
                <a:cs typeface="Arial" pitchFamily="34" charset="0"/>
              </a:rPr>
              <a:t>Cons</a:t>
            </a:r>
          </a:p>
          <a:p>
            <a:pPr lvl="2"/>
            <a:r>
              <a:rPr lang="en-GB" sz="1400" dirty="0" smtClean="0">
                <a:latin typeface="Arial" pitchFamily="34" charset="0"/>
                <a:cs typeface="Arial" pitchFamily="34" charset="0"/>
              </a:rPr>
              <a:t>Up-front administration costs and on-going monitoring costs often high</a:t>
            </a:r>
          </a:p>
          <a:p>
            <a:pPr lvl="2"/>
            <a:r>
              <a:rPr lang="en-GB" sz="1400" dirty="0" smtClean="0">
                <a:latin typeface="Arial" pitchFamily="34" charset="0"/>
                <a:cs typeface="Arial" pitchFamily="34" charset="0"/>
              </a:rPr>
              <a:t>Uncertain effects on firms’ incentives</a:t>
            </a:r>
          </a:p>
          <a:p>
            <a:pPr lvl="1"/>
            <a:endParaRPr lang="en-GB" sz="1600" dirty="0" smtClean="0">
              <a:latin typeface="Arial" pitchFamily="34" charset="0"/>
              <a:cs typeface="Arial" pitchFamily="34" charset="0"/>
            </a:endParaRPr>
          </a:p>
          <a:p>
            <a:pPr lvl="1"/>
            <a:endParaRPr lang="en-GB" sz="1600" dirty="0">
              <a:latin typeface="Arial" pitchFamily="34" charset="0"/>
              <a:cs typeface="Arial" pitchFamily="34" charset="0"/>
            </a:endParaRPr>
          </a:p>
          <a:p>
            <a:endParaRPr lang="en-GB" sz="2000" dirty="0">
              <a:latin typeface="Arial" pitchFamily="34" charset="0"/>
              <a:cs typeface="Arial" pitchFamily="34" charset="0"/>
            </a:endParaRPr>
          </a:p>
          <a:p>
            <a:endParaRPr lang="en-GB" sz="2000" dirty="0" smtClean="0">
              <a:latin typeface="Arial" pitchFamily="34" charset="0"/>
              <a:cs typeface="Arial" pitchFamily="34" charset="0"/>
            </a:endParaRPr>
          </a:p>
          <a:p>
            <a:endParaRPr lang="en-GB" sz="2000" dirty="0">
              <a:latin typeface="Arial" pitchFamily="34" charset="0"/>
              <a:cs typeface="Arial" pitchFamily="34" charset="0"/>
            </a:endParaRPr>
          </a:p>
          <a:p>
            <a:endParaRPr lang="en-GB" sz="2000" dirty="0" smtClean="0">
              <a:latin typeface="Arial" pitchFamily="34" charset="0"/>
              <a:cs typeface="Arial" pitchFamily="34" charset="0"/>
            </a:endParaRPr>
          </a:p>
          <a:p>
            <a:endParaRPr lang="en-GB" dirty="0">
              <a:latin typeface="Arial" pitchFamily="34" charset="0"/>
              <a:cs typeface="Arial" pitchFamily="34" charset="0"/>
            </a:endParaRPr>
          </a:p>
        </p:txBody>
      </p:sp>
    </p:spTree>
    <p:extLst>
      <p:ext uri="{BB962C8B-B14F-4D97-AF65-F5344CB8AC3E}">
        <p14:creationId xmlns:p14="http://schemas.microsoft.com/office/powerpoint/2010/main" val="27182745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normAutofit/>
          </a:bodyPr>
          <a:lstStyle/>
          <a:p>
            <a:pPr algn="l"/>
            <a:r>
              <a:rPr lang="en-GB" sz="3200" dirty="0" smtClean="0">
                <a:latin typeface="Arial" pitchFamily="34" charset="0"/>
                <a:cs typeface="Arial" pitchFamily="34" charset="0"/>
              </a:rPr>
              <a:t>Remedy Choice &amp; Design: Structural</a:t>
            </a:r>
            <a:endParaRPr lang="en-GB" sz="3200" dirty="0">
              <a:latin typeface="Arial" pitchFamily="34" charset="0"/>
              <a:cs typeface="Arial" pitchFamily="34" charset="0"/>
            </a:endParaRPr>
          </a:p>
        </p:txBody>
      </p:sp>
      <p:sp>
        <p:nvSpPr>
          <p:cNvPr id="3" name="Content Placeholder 2"/>
          <p:cNvSpPr>
            <a:spLocks noGrp="1"/>
          </p:cNvSpPr>
          <p:nvPr>
            <p:ph idx="1"/>
          </p:nvPr>
        </p:nvSpPr>
        <p:spPr>
          <a:xfrm>
            <a:off x="457200" y="1124744"/>
            <a:ext cx="8229600" cy="5544616"/>
          </a:xfrm>
        </p:spPr>
        <p:txBody>
          <a:bodyPr>
            <a:normAutofit/>
          </a:bodyPr>
          <a:lstStyle/>
          <a:p>
            <a:r>
              <a:rPr lang="en-GB" sz="2000" dirty="0" smtClean="0">
                <a:latin typeface="Arial" pitchFamily="34" charset="0"/>
                <a:cs typeface="Arial" pitchFamily="34" charset="0"/>
              </a:rPr>
              <a:t>Aim</a:t>
            </a:r>
          </a:p>
          <a:p>
            <a:pPr lvl="1"/>
            <a:r>
              <a:rPr lang="en-GB" sz="1600" dirty="0" smtClean="0">
                <a:latin typeface="Arial" pitchFamily="34" charset="0"/>
                <a:cs typeface="Arial" pitchFamily="34" charset="0"/>
              </a:rPr>
              <a:t>restore competition lost as a result of the merger by </a:t>
            </a:r>
            <a:r>
              <a:rPr lang="en-GB" sz="1600" u="sng" dirty="0" smtClean="0">
                <a:latin typeface="Arial" pitchFamily="34" charset="0"/>
                <a:cs typeface="Arial" pitchFamily="34" charset="0"/>
              </a:rPr>
              <a:t>either</a:t>
            </a:r>
            <a:r>
              <a:rPr lang="en-GB" sz="1600" dirty="0" smtClean="0">
                <a:latin typeface="Arial" pitchFamily="34" charset="0"/>
                <a:cs typeface="Arial" pitchFamily="34" charset="0"/>
              </a:rPr>
              <a:t> creating a new source of effective competition </a:t>
            </a:r>
            <a:r>
              <a:rPr lang="en-GB" sz="1600" u="sng" dirty="0" smtClean="0">
                <a:latin typeface="Arial" pitchFamily="34" charset="0"/>
                <a:cs typeface="Arial" pitchFamily="34" charset="0"/>
              </a:rPr>
              <a:t>or</a:t>
            </a:r>
            <a:r>
              <a:rPr lang="en-GB" sz="1600" dirty="0" smtClean="0">
                <a:latin typeface="Arial" pitchFamily="34" charset="0"/>
                <a:cs typeface="Arial" pitchFamily="34" charset="0"/>
              </a:rPr>
              <a:t> strengthening an existing source of competition through disposal of a business, assets or technologies</a:t>
            </a:r>
          </a:p>
          <a:p>
            <a:endParaRPr lang="en-GB" sz="2000" dirty="0">
              <a:latin typeface="Arial" pitchFamily="34" charset="0"/>
              <a:cs typeface="Arial" pitchFamily="34" charset="0"/>
            </a:endParaRPr>
          </a:p>
          <a:p>
            <a:r>
              <a:rPr lang="en-GB" sz="2000" dirty="0" smtClean="0">
                <a:latin typeface="Arial" pitchFamily="34" charset="0"/>
                <a:cs typeface="Arial" pitchFamily="34" charset="0"/>
              </a:rPr>
              <a:t>Design questions</a:t>
            </a:r>
          </a:p>
          <a:p>
            <a:pPr lvl="1"/>
            <a:r>
              <a:rPr lang="en-GB" sz="1600" dirty="0" smtClean="0">
                <a:latin typeface="Arial" pitchFamily="34" charset="0"/>
                <a:cs typeface="Arial" pitchFamily="34" charset="0"/>
              </a:rPr>
              <a:t>What is the appropriate divestiture package?</a:t>
            </a:r>
          </a:p>
          <a:p>
            <a:pPr lvl="2"/>
            <a:r>
              <a:rPr lang="en-GB" sz="1400" dirty="0" smtClean="0">
                <a:latin typeface="Arial" pitchFamily="34" charset="0"/>
                <a:cs typeface="Arial" pitchFamily="34" charset="0"/>
              </a:rPr>
              <a:t>In particular, is the package sufficient to enable the purchaser to be a viable competitor in the long run?</a:t>
            </a:r>
          </a:p>
          <a:p>
            <a:pPr lvl="2"/>
            <a:r>
              <a:rPr lang="en-GB" sz="1200" dirty="0" smtClean="0">
                <a:latin typeface="Arial" pitchFamily="34" charset="0"/>
                <a:cs typeface="Arial" pitchFamily="34" charset="0"/>
              </a:rPr>
              <a:t>Stand-alone package or collection of assets? “Crown jewel” provisions?</a:t>
            </a:r>
            <a:endParaRPr lang="en-GB" sz="1400" dirty="0" smtClean="0">
              <a:latin typeface="Arial" pitchFamily="34" charset="0"/>
              <a:cs typeface="Arial" pitchFamily="34" charset="0"/>
            </a:endParaRPr>
          </a:p>
          <a:p>
            <a:pPr lvl="2"/>
            <a:endParaRPr lang="en-GB" sz="1200" dirty="0" smtClean="0">
              <a:latin typeface="Arial" pitchFamily="34" charset="0"/>
              <a:cs typeface="Arial" pitchFamily="34" charset="0"/>
            </a:endParaRPr>
          </a:p>
          <a:p>
            <a:pPr lvl="1"/>
            <a:r>
              <a:rPr lang="en-GB" sz="1600" dirty="0" smtClean="0">
                <a:latin typeface="Arial" pitchFamily="34" charset="0"/>
                <a:cs typeface="Arial" pitchFamily="34" charset="0"/>
              </a:rPr>
              <a:t>Is there a suitable purchaser?</a:t>
            </a:r>
          </a:p>
          <a:p>
            <a:pPr lvl="2"/>
            <a:r>
              <a:rPr lang="en-GB" sz="1400" dirty="0" smtClean="0">
                <a:latin typeface="Arial" pitchFamily="34" charset="0"/>
                <a:cs typeface="Arial" pitchFamily="34" charset="0"/>
              </a:rPr>
              <a:t>In particular, is the purchaser likely to be capable of utilising the assets effectively? What are the merger parties incentives in suggesting a purchaser?</a:t>
            </a:r>
          </a:p>
          <a:p>
            <a:pPr lvl="1"/>
            <a:endParaRPr lang="en-GB" sz="1600" dirty="0" smtClean="0">
              <a:latin typeface="Arial" pitchFamily="34" charset="0"/>
              <a:cs typeface="Arial" pitchFamily="34" charset="0"/>
            </a:endParaRPr>
          </a:p>
          <a:p>
            <a:pPr lvl="1"/>
            <a:r>
              <a:rPr lang="en-GB" sz="1600" dirty="0" smtClean="0">
                <a:latin typeface="Arial" pitchFamily="34" charset="0"/>
                <a:cs typeface="Arial" pitchFamily="34" charset="0"/>
              </a:rPr>
              <a:t>Is there an effective divestiture process?</a:t>
            </a:r>
          </a:p>
          <a:p>
            <a:pPr lvl="2"/>
            <a:r>
              <a:rPr lang="en-GB" sz="1400" dirty="0" smtClean="0">
                <a:latin typeface="Arial" pitchFamily="34" charset="0"/>
                <a:cs typeface="Arial" pitchFamily="34" charset="0"/>
              </a:rPr>
              <a:t>Will the competitive capability of the package deteriorate significantly prior to completion of divestment?</a:t>
            </a:r>
          </a:p>
          <a:p>
            <a:pPr lvl="1"/>
            <a:endParaRPr lang="en-GB" sz="1600" dirty="0" smtClean="0">
              <a:latin typeface="Arial" pitchFamily="34" charset="0"/>
              <a:cs typeface="Arial" pitchFamily="34" charset="0"/>
            </a:endParaRPr>
          </a:p>
          <a:p>
            <a:pPr lvl="1"/>
            <a:endParaRPr lang="en-GB" sz="1600" dirty="0">
              <a:latin typeface="Arial" pitchFamily="34" charset="0"/>
              <a:cs typeface="Arial" pitchFamily="34" charset="0"/>
            </a:endParaRPr>
          </a:p>
          <a:p>
            <a:endParaRPr lang="en-GB" sz="2000" dirty="0">
              <a:latin typeface="Arial" pitchFamily="34" charset="0"/>
              <a:cs typeface="Arial" pitchFamily="34" charset="0"/>
            </a:endParaRPr>
          </a:p>
          <a:p>
            <a:endParaRPr lang="en-GB" sz="2000" dirty="0" smtClean="0">
              <a:latin typeface="Arial" pitchFamily="34" charset="0"/>
              <a:cs typeface="Arial" pitchFamily="34" charset="0"/>
            </a:endParaRPr>
          </a:p>
          <a:p>
            <a:endParaRPr lang="en-GB" sz="2000" dirty="0">
              <a:latin typeface="Arial" pitchFamily="34" charset="0"/>
              <a:cs typeface="Arial" pitchFamily="34" charset="0"/>
            </a:endParaRPr>
          </a:p>
          <a:p>
            <a:endParaRPr lang="en-GB" sz="2000" dirty="0" smtClean="0">
              <a:latin typeface="Arial" pitchFamily="34" charset="0"/>
              <a:cs typeface="Arial" pitchFamily="34" charset="0"/>
            </a:endParaRPr>
          </a:p>
          <a:p>
            <a:endParaRPr lang="en-GB" dirty="0">
              <a:latin typeface="Arial" pitchFamily="34" charset="0"/>
              <a:cs typeface="Arial" pitchFamily="34" charset="0"/>
            </a:endParaRPr>
          </a:p>
        </p:txBody>
      </p:sp>
    </p:spTree>
    <p:extLst>
      <p:ext uri="{BB962C8B-B14F-4D97-AF65-F5344CB8AC3E}">
        <p14:creationId xmlns:p14="http://schemas.microsoft.com/office/powerpoint/2010/main" val="20258471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normAutofit/>
          </a:bodyPr>
          <a:lstStyle/>
          <a:p>
            <a:pPr algn="l"/>
            <a:r>
              <a:rPr lang="en-GB" sz="3200" dirty="0" smtClean="0">
                <a:latin typeface="Arial" pitchFamily="34" charset="0"/>
                <a:cs typeface="Arial" pitchFamily="34" charset="0"/>
              </a:rPr>
              <a:t>Remedy Choice &amp; Design: Behavioural</a:t>
            </a:r>
            <a:endParaRPr lang="en-GB" sz="3200" dirty="0">
              <a:latin typeface="Arial" pitchFamily="34" charset="0"/>
              <a:cs typeface="Arial" pitchFamily="34" charset="0"/>
            </a:endParaRPr>
          </a:p>
        </p:txBody>
      </p:sp>
      <p:sp>
        <p:nvSpPr>
          <p:cNvPr id="3" name="Content Placeholder 2"/>
          <p:cNvSpPr>
            <a:spLocks noGrp="1"/>
          </p:cNvSpPr>
          <p:nvPr>
            <p:ph idx="1"/>
          </p:nvPr>
        </p:nvSpPr>
        <p:spPr>
          <a:xfrm>
            <a:off x="457200" y="1124744"/>
            <a:ext cx="8229600" cy="5001419"/>
          </a:xfrm>
        </p:spPr>
        <p:txBody>
          <a:bodyPr>
            <a:normAutofit fontScale="92500" lnSpcReduction="10000"/>
          </a:bodyPr>
          <a:lstStyle/>
          <a:p>
            <a:r>
              <a:rPr lang="en-GB" sz="2000" dirty="0" smtClean="0">
                <a:latin typeface="Arial" pitchFamily="34" charset="0"/>
                <a:cs typeface="Arial" pitchFamily="34" charset="0"/>
              </a:rPr>
              <a:t>Aim</a:t>
            </a:r>
          </a:p>
          <a:p>
            <a:pPr lvl="1"/>
            <a:r>
              <a:rPr lang="en-GB" sz="1600" dirty="0">
                <a:latin typeface="Arial" pitchFamily="34" charset="0"/>
                <a:cs typeface="Arial" pitchFamily="34" charset="0"/>
              </a:rPr>
              <a:t>Restore the loss of competition through enabling </a:t>
            </a:r>
            <a:r>
              <a:rPr lang="en-GB" sz="1600" dirty="0" smtClean="0">
                <a:latin typeface="Arial" pitchFamily="34" charset="0"/>
                <a:cs typeface="Arial" pitchFamily="34" charset="0"/>
              </a:rPr>
              <a:t>measures </a:t>
            </a:r>
            <a:r>
              <a:rPr lang="en-GB" sz="1600" dirty="0">
                <a:latin typeface="Arial" pitchFamily="34" charset="0"/>
                <a:cs typeface="Arial" pitchFamily="34" charset="0"/>
              </a:rPr>
              <a:t>(e.g. lower barriers to entry); </a:t>
            </a:r>
            <a:r>
              <a:rPr lang="en-GB" sz="1600" dirty="0" smtClean="0">
                <a:latin typeface="Arial" pitchFamily="34" charset="0"/>
                <a:cs typeface="Arial" pitchFamily="34" charset="0"/>
              </a:rPr>
              <a:t>or</a:t>
            </a:r>
            <a:r>
              <a:rPr lang="en-GB" sz="1600" dirty="0">
                <a:latin typeface="Arial" pitchFamily="34" charset="0"/>
                <a:cs typeface="Arial" pitchFamily="34" charset="0"/>
              </a:rPr>
              <a:t>, as a last resort</a:t>
            </a:r>
          </a:p>
          <a:p>
            <a:pPr lvl="1"/>
            <a:r>
              <a:rPr lang="en-GB" sz="1600" dirty="0" smtClean="0">
                <a:latin typeface="Arial" pitchFamily="34" charset="0"/>
                <a:cs typeface="Arial" pitchFamily="34" charset="0"/>
              </a:rPr>
              <a:t>Mitigate </a:t>
            </a:r>
            <a:r>
              <a:rPr lang="en-GB" sz="1600" dirty="0">
                <a:latin typeface="Arial" pitchFamily="34" charset="0"/>
                <a:cs typeface="Arial" pitchFamily="34" charset="0"/>
              </a:rPr>
              <a:t>the harm to consumers by controlling </a:t>
            </a:r>
            <a:r>
              <a:rPr lang="en-GB" sz="1600" dirty="0" smtClean="0">
                <a:latin typeface="Arial" pitchFamily="34" charset="0"/>
                <a:cs typeface="Arial" pitchFamily="34" charset="0"/>
              </a:rPr>
              <a:t>outcomes </a:t>
            </a:r>
            <a:r>
              <a:rPr lang="en-GB" sz="1600" dirty="0">
                <a:latin typeface="Arial" pitchFamily="34" charset="0"/>
                <a:cs typeface="Arial" pitchFamily="34" charset="0"/>
              </a:rPr>
              <a:t>(e.g. price caps)</a:t>
            </a:r>
            <a:endParaRPr lang="en-GB" sz="1600" dirty="0" smtClean="0">
              <a:latin typeface="Arial" pitchFamily="34" charset="0"/>
              <a:cs typeface="Arial" pitchFamily="34" charset="0"/>
            </a:endParaRPr>
          </a:p>
          <a:p>
            <a:pPr lvl="1"/>
            <a:endParaRPr lang="en-GB" sz="1600" dirty="0" smtClean="0">
              <a:latin typeface="Arial" pitchFamily="34" charset="0"/>
              <a:cs typeface="Arial" pitchFamily="34" charset="0"/>
            </a:endParaRPr>
          </a:p>
          <a:p>
            <a:r>
              <a:rPr lang="en-GB" sz="2000" dirty="0" smtClean="0">
                <a:latin typeface="Arial" pitchFamily="34" charset="0"/>
                <a:cs typeface="Arial" pitchFamily="34" charset="0"/>
              </a:rPr>
              <a:t>Design questions</a:t>
            </a:r>
          </a:p>
          <a:p>
            <a:pPr lvl="1"/>
            <a:r>
              <a:rPr lang="en-GB" sz="1600" dirty="0" smtClean="0">
                <a:latin typeface="Arial" pitchFamily="34" charset="0"/>
                <a:cs typeface="Arial" pitchFamily="34" charset="0"/>
              </a:rPr>
              <a:t>Can we specify the required behaviour?</a:t>
            </a:r>
          </a:p>
          <a:p>
            <a:pPr lvl="1"/>
            <a:endParaRPr lang="en-GB" sz="1600" dirty="0" smtClean="0">
              <a:latin typeface="Arial" pitchFamily="34" charset="0"/>
              <a:cs typeface="Arial" pitchFamily="34" charset="0"/>
            </a:endParaRPr>
          </a:p>
          <a:p>
            <a:pPr lvl="1"/>
            <a:r>
              <a:rPr lang="en-GB" sz="1600" dirty="0" smtClean="0">
                <a:latin typeface="Arial" pitchFamily="34" charset="0"/>
                <a:cs typeface="Arial" pitchFamily="34" charset="0"/>
              </a:rPr>
              <a:t>Can the parties circumvent the remedy?</a:t>
            </a:r>
          </a:p>
          <a:p>
            <a:pPr lvl="1"/>
            <a:endParaRPr lang="en-GB" sz="1600" dirty="0" smtClean="0">
              <a:latin typeface="Arial" pitchFamily="34" charset="0"/>
              <a:cs typeface="Arial" pitchFamily="34" charset="0"/>
            </a:endParaRPr>
          </a:p>
          <a:p>
            <a:pPr lvl="1"/>
            <a:r>
              <a:rPr lang="en-GB" sz="1600" dirty="0" smtClean="0">
                <a:latin typeface="Arial" pitchFamily="34" charset="0"/>
                <a:cs typeface="Arial" pitchFamily="34" charset="0"/>
              </a:rPr>
              <a:t>Can we avoid creating market distortions?</a:t>
            </a:r>
          </a:p>
          <a:p>
            <a:pPr lvl="1"/>
            <a:endParaRPr lang="en-GB" sz="1600" dirty="0">
              <a:latin typeface="Arial" pitchFamily="34" charset="0"/>
              <a:cs typeface="Arial" pitchFamily="34" charset="0"/>
            </a:endParaRPr>
          </a:p>
          <a:p>
            <a:pPr lvl="1"/>
            <a:r>
              <a:rPr lang="en-GB" sz="1600" dirty="0" smtClean="0">
                <a:latin typeface="Arial" pitchFamily="34" charset="0"/>
                <a:cs typeface="Arial" pitchFamily="34" charset="0"/>
              </a:rPr>
              <a:t>Can we monitor and enforce the remedy effectively and efficiently?</a:t>
            </a:r>
            <a:endParaRPr lang="en-GB" sz="1600" dirty="0">
              <a:latin typeface="Arial" pitchFamily="34" charset="0"/>
              <a:cs typeface="Arial" pitchFamily="34" charset="0"/>
            </a:endParaRPr>
          </a:p>
          <a:p>
            <a:endParaRPr lang="en-GB" sz="2000" dirty="0">
              <a:latin typeface="Arial" pitchFamily="34" charset="0"/>
              <a:cs typeface="Arial" pitchFamily="34" charset="0"/>
            </a:endParaRPr>
          </a:p>
          <a:p>
            <a:r>
              <a:rPr lang="en-GB" sz="2000" dirty="0">
                <a:latin typeface="Arial" pitchFamily="34" charset="0"/>
                <a:cs typeface="Arial" pitchFamily="34" charset="0"/>
              </a:rPr>
              <a:t>Where </a:t>
            </a:r>
            <a:r>
              <a:rPr lang="en-GB" sz="2000" dirty="0" smtClean="0">
                <a:latin typeface="Arial" pitchFamily="34" charset="0"/>
                <a:cs typeface="Arial" pitchFamily="34" charset="0"/>
              </a:rPr>
              <a:t>possible, desirable </a:t>
            </a:r>
            <a:r>
              <a:rPr lang="en-GB" sz="2000" dirty="0">
                <a:latin typeface="Arial" pitchFamily="34" charset="0"/>
                <a:cs typeface="Arial" pitchFamily="34" charset="0"/>
              </a:rPr>
              <a:t>to use behavioural remedies that facilitate </a:t>
            </a:r>
            <a:r>
              <a:rPr lang="en-GB" sz="2000" dirty="0" smtClean="0">
                <a:latin typeface="Arial" pitchFamily="34" charset="0"/>
                <a:cs typeface="Arial" pitchFamily="34" charset="0"/>
              </a:rPr>
              <a:t>competition</a:t>
            </a:r>
            <a:r>
              <a:rPr lang="en-GB" sz="2000" dirty="0">
                <a:latin typeface="Arial" pitchFamily="34" charset="0"/>
                <a:cs typeface="Arial" pitchFamily="34" charset="0"/>
              </a:rPr>
              <a:t>, rather than controlling outcomes, for example improving information </a:t>
            </a:r>
            <a:r>
              <a:rPr lang="en-GB" sz="2000" dirty="0" smtClean="0">
                <a:latin typeface="Arial" pitchFamily="34" charset="0"/>
                <a:cs typeface="Arial" pitchFamily="34" charset="0"/>
              </a:rPr>
              <a:t>to </a:t>
            </a:r>
            <a:r>
              <a:rPr lang="en-GB" sz="2000" dirty="0">
                <a:latin typeface="Arial" pitchFamily="34" charset="0"/>
                <a:cs typeface="Arial" pitchFamily="34" charset="0"/>
              </a:rPr>
              <a:t>buyers, reducing switching costs and opening up tender </a:t>
            </a:r>
            <a:r>
              <a:rPr lang="en-GB" sz="2000" dirty="0" smtClean="0">
                <a:latin typeface="Arial" pitchFamily="34" charset="0"/>
                <a:cs typeface="Arial" pitchFamily="34" charset="0"/>
              </a:rPr>
              <a:t>processes.</a:t>
            </a:r>
          </a:p>
          <a:p>
            <a:endParaRPr lang="en-GB" sz="2000" dirty="0">
              <a:latin typeface="Arial" pitchFamily="34" charset="0"/>
              <a:cs typeface="Arial" pitchFamily="34" charset="0"/>
            </a:endParaRPr>
          </a:p>
          <a:p>
            <a:endParaRPr lang="en-GB" sz="2000" dirty="0" smtClean="0">
              <a:latin typeface="Arial" pitchFamily="34" charset="0"/>
              <a:cs typeface="Arial" pitchFamily="34" charset="0"/>
            </a:endParaRPr>
          </a:p>
          <a:p>
            <a:endParaRPr lang="en-GB" dirty="0">
              <a:latin typeface="Arial" pitchFamily="34" charset="0"/>
              <a:cs typeface="Arial" pitchFamily="34" charset="0"/>
            </a:endParaRPr>
          </a:p>
        </p:txBody>
      </p:sp>
    </p:spTree>
    <p:extLst>
      <p:ext uri="{BB962C8B-B14F-4D97-AF65-F5344CB8AC3E}">
        <p14:creationId xmlns:p14="http://schemas.microsoft.com/office/powerpoint/2010/main" val="40277366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normAutofit/>
          </a:bodyPr>
          <a:lstStyle/>
          <a:p>
            <a:pPr algn="l"/>
            <a:r>
              <a:rPr lang="en-GB" sz="3200" dirty="0" smtClean="0">
                <a:latin typeface="Arial" pitchFamily="34" charset="0"/>
                <a:cs typeface="Arial" pitchFamily="34" charset="0"/>
              </a:rPr>
              <a:t>Implementation and Monitoring</a:t>
            </a:r>
            <a:endParaRPr lang="en-GB" sz="3200" dirty="0">
              <a:latin typeface="Arial" pitchFamily="34" charset="0"/>
              <a:cs typeface="Arial" pitchFamily="34" charset="0"/>
            </a:endParaRPr>
          </a:p>
        </p:txBody>
      </p:sp>
      <p:sp>
        <p:nvSpPr>
          <p:cNvPr id="3" name="Content Placeholder 2"/>
          <p:cNvSpPr>
            <a:spLocks noGrp="1"/>
          </p:cNvSpPr>
          <p:nvPr>
            <p:ph idx="1"/>
          </p:nvPr>
        </p:nvSpPr>
        <p:spPr>
          <a:xfrm>
            <a:off x="467544" y="1268760"/>
            <a:ext cx="8229600" cy="5328592"/>
          </a:xfrm>
        </p:spPr>
        <p:txBody>
          <a:bodyPr>
            <a:normAutofit fontScale="92500" lnSpcReduction="10000"/>
          </a:bodyPr>
          <a:lstStyle/>
          <a:p>
            <a:r>
              <a:rPr lang="en-GB" sz="2000" dirty="0" smtClean="0">
                <a:latin typeface="Arial" pitchFamily="34" charset="0"/>
                <a:cs typeface="Arial" pitchFamily="34" charset="0"/>
              </a:rPr>
              <a:t>Define the remedial objectives and develop a clear plan to achieve them</a:t>
            </a:r>
          </a:p>
          <a:p>
            <a:pPr lvl="1"/>
            <a:r>
              <a:rPr lang="en-GB" sz="1600" dirty="0" smtClean="0">
                <a:latin typeface="Arial" pitchFamily="34" charset="0"/>
                <a:cs typeface="Arial" pitchFamily="34" charset="0"/>
              </a:rPr>
              <a:t>Remedies must be clear enough so that the firm(s), its rivals, customers and suppliers and the administering agency all whether the remedy has been adhered to</a:t>
            </a:r>
          </a:p>
          <a:p>
            <a:endParaRPr lang="en-GB" sz="2000" dirty="0" smtClean="0">
              <a:latin typeface="Arial" pitchFamily="34" charset="0"/>
              <a:cs typeface="Arial" pitchFamily="34" charset="0"/>
            </a:endParaRPr>
          </a:p>
          <a:p>
            <a:r>
              <a:rPr lang="en-GB" sz="2000" dirty="0" smtClean="0">
                <a:latin typeface="Arial" pitchFamily="34" charset="0"/>
                <a:cs typeface="Arial" pitchFamily="34" charset="0"/>
              </a:rPr>
              <a:t>Consult early with the firms in question and other relevant parties</a:t>
            </a:r>
          </a:p>
          <a:p>
            <a:pPr lvl="1"/>
            <a:r>
              <a:rPr lang="en-GB" sz="1600" dirty="0" smtClean="0">
                <a:latin typeface="Arial" pitchFamily="34" charset="0"/>
                <a:cs typeface="Arial" pitchFamily="34" charset="0"/>
              </a:rPr>
              <a:t>Anticipate likely responses and side effects!</a:t>
            </a:r>
          </a:p>
          <a:p>
            <a:endParaRPr lang="en-GB" sz="2000" dirty="0" smtClean="0">
              <a:latin typeface="Arial" pitchFamily="34" charset="0"/>
              <a:cs typeface="Arial" pitchFamily="34" charset="0"/>
            </a:endParaRPr>
          </a:p>
          <a:p>
            <a:r>
              <a:rPr lang="en-GB" sz="2000" dirty="0" smtClean="0">
                <a:latin typeface="Arial" pitchFamily="34" charset="0"/>
                <a:cs typeface="Arial" pitchFamily="34" charset="0"/>
              </a:rPr>
              <a:t>Assess </a:t>
            </a:r>
            <a:r>
              <a:rPr lang="en-GB" sz="2000" dirty="0" err="1" smtClean="0">
                <a:latin typeface="Arial" pitchFamily="34" charset="0"/>
                <a:cs typeface="Arial" pitchFamily="34" charset="0"/>
              </a:rPr>
              <a:t>administrability</a:t>
            </a:r>
            <a:endParaRPr lang="en-GB" sz="2000" dirty="0">
              <a:latin typeface="Arial" pitchFamily="34" charset="0"/>
              <a:cs typeface="Arial" pitchFamily="34" charset="0"/>
            </a:endParaRPr>
          </a:p>
          <a:p>
            <a:pPr lvl="1"/>
            <a:r>
              <a:rPr lang="en-GB" sz="1600" dirty="0" smtClean="0">
                <a:latin typeface="Arial" pitchFamily="34" charset="0"/>
                <a:cs typeface="Arial" pitchFamily="34" charset="0"/>
              </a:rPr>
              <a:t>NB: consider on-going administration requirements</a:t>
            </a:r>
          </a:p>
          <a:p>
            <a:endParaRPr lang="en-GB" sz="2000" dirty="0" smtClean="0">
              <a:latin typeface="Arial" pitchFamily="34" charset="0"/>
              <a:cs typeface="Arial" pitchFamily="34" charset="0"/>
            </a:endParaRPr>
          </a:p>
          <a:p>
            <a:r>
              <a:rPr lang="en-GB" sz="2000" dirty="0" smtClean="0">
                <a:latin typeface="Arial" pitchFamily="34" charset="0"/>
                <a:cs typeface="Arial" pitchFamily="34" charset="0"/>
              </a:rPr>
              <a:t>Monitor compliance</a:t>
            </a:r>
          </a:p>
          <a:p>
            <a:pPr lvl="1"/>
            <a:r>
              <a:rPr lang="en-GB" sz="1600" dirty="0" smtClean="0">
                <a:latin typeface="Arial" pitchFamily="34" charset="0"/>
                <a:cs typeface="Arial" pitchFamily="34" charset="0"/>
              </a:rPr>
              <a:t>Consider use of independent and appropriately qualified third parties</a:t>
            </a:r>
          </a:p>
          <a:p>
            <a:pPr lvl="1"/>
            <a:r>
              <a:rPr lang="en-GB" sz="1600" dirty="0" smtClean="0">
                <a:latin typeface="Arial" pitchFamily="34" charset="0"/>
                <a:cs typeface="Arial" pitchFamily="34" charset="0"/>
              </a:rPr>
              <a:t>Communicate remedy and involve market participants if possible</a:t>
            </a:r>
          </a:p>
          <a:p>
            <a:endParaRPr lang="en-GB" sz="2000" dirty="0" smtClean="0">
              <a:latin typeface="Arial" pitchFamily="34" charset="0"/>
              <a:cs typeface="Arial" pitchFamily="34" charset="0"/>
            </a:endParaRPr>
          </a:p>
          <a:p>
            <a:r>
              <a:rPr lang="en-GB" sz="2000" dirty="0" smtClean="0">
                <a:latin typeface="Arial" pitchFamily="34" charset="0"/>
                <a:cs typeface="Arial" pitchFamily="34" charset="0"/>
              </a:rPr>
              <a:t>Allow for flexibility</a:t>
            </a:r>
          </a:p>
          <a:p>
            <a:pPr lvl="1"/>
            <a:r>
              <a:rPr lang="en-GB" sz="1600" dirty="0" smtClean="0">
                <a:latin typeface="Arial" pitchFamily="34" charset="0"/>
                <a:cs typeface="Arial" pitchFamily="34" charset="0"/>
              </a:rPr>
              <a:t>Allows for changes in circumstances</a:t>
            </a:r>
          </a:p>
          <a:p>
            <a:pPr lvl="1"/>
            <a:r>
              <a:rPr lang="en-GB" sz="1600" dirty="0" smtClean="0">
                <a:latin typeface="Arial" pitchFamily="34" charset="0"/>
                <a:cs typeface="Arial" pitchFamily="34" charset="0"/>
              </a:rPr>
              <a:t>For example, via appeal / arbitration </a:t>
            </a:r>
          </a:p>
          <a:p>
            <a:endParaRPr lang="en-GB" sz="2000" dirty="0">
              <a:latin typeface="Arial" pitchFamily="34" charset="0"/>
              <a:cs typeface="Arial" pitchFamily="34" charset="0"/>
            </a:endParaRPr>
          </a:p>
          <a:p>
            <a:endParaRPr lang="en-GB" sz="2000" dirty="0">
              <a:latin typeface="Arial" pitchFamily="34" charset="0"/>
              <a:cs typeface="Arial" pitchFamily="34" charset="0"/>
            </a:endParaRPr>
          </a:p>
          <a:p>
            <a:pPr lvl="1"/>
            <a:endParaRPr lang="en-GB" sz="1600" dirty="0" smtClean="0">
              <a:latin typeface="Arial" pitchFamily="34" charset="0"/>
              <a:cs typeface="Arial" pitchFamily="34" charset="0"/>
            </a:endParaRPr>
          </a:p>
        </p:txBody>
      </p:sp>
    </p:spTree>
    <p:extLst>
      <p:ext uri="{BB962C8B-B14F-4D97-AF65-F5344CB8AC3E}">
        <p14:creationId xmlns:p14="http://schemas.microsoft.com/office/powerpoint/2010/main" val="7810907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1990</TotalTime>
  <Words>1106</Words>
  <Application>Microsoft Office PowerPoint</Application>
  <PresentationFormat>On-screen Show (4:3)</PresentationFormat>
  <Paragraphs>169</Paragraphs>
  <Slides>8</Slides>
  <Notes>7</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Session 8:  Remedies in Competition Policy Mergers and Unilateral Conduct</vt:lpstr>
      <vt:lpstr>Overview</vt:lpstr>
      <vt:lpstr>Goals and Principles of Remedies</vt:lpstr>
      <vt:lpstr>Remedies Universe</vt:lpstr>
      <vt:lpstr>Choosing a Remedy</vt:lpstr>
      <vt:lpstr>Remedy Choice &amp; Design: Structural</vt:lpstr>
      <vt:lpstr>Remedy Choice &amp; Design: Behavioural</vt:lpstr>
      <vt:lpstr>Implementation and Monitoring</vt:lpstr>
    </vt:vector>
  </TitlesOfParts>
  <Company>RBB Economics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Andrew Swan</dc:creator>
  <cp:lastModifiedBy>Federal Trade Commission</cp:lastModifiedBy>
  <cp:revision>68</cp:revision>
  <dcterms:created xsi:type="dcterms:W3CDTF">2013-08-14T20:56:24Z</dcterms:created>
  <dcterms:modified xsi:type="dcterms:W3CDTF">2013-09-05T16:04:40Z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3" name="_NewReviewCycle">
    <vt:lpwstr/>
  </property>
</Properties>
</file>