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xml" ContentType="application/vnd.openxmlformats-officedocument.presentationml.notesSlide+xml"/>
  <Override PartName="/ppt/embeddings/oleObject5.bin" ContentType="application/vnd.openxmlformats-officedocument.oleObject"/>
  <Override PartName="/ppt/notesSlides/notesSlide2.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57" r:id="rId2"/>
    <p:sldId id="299" r:id="rId3"/>
    <p:sldId id="300" r:id="rId4"/>
    <p:sldId id="302" r:id="rId5"/>
    <p:sldId id="298" r:id="rId6"/>
    <p:sldId id="294" r:id="rId7"/>
    <p:sldId id="301" r:id="rId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744"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E7F6BD84-AE4F-1548-A651-00863291F3FC}" type="datetimeFigureOut">
              <a:rPr lang="en-US" smtClean="0"/>
              <a:t>13/08/27</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D6F310B9-B73A-E642-962B-C78ABB813905}" type="slidenum">
              <a:rPr lang="en-US" smtClean="0"/>
              <a:t>‹#›</a:t>
            </a:fld>
            <a:endParaRPr lang="en-US"/>
          </a:p>
        </p:txBody>
      </p:sp>
    </p:spTree>
    <p:extLst>
      <p:ext uri="{BB962C8B-B14F-4D97-AF65-F5344CB8AC3E}">
        <p14:creationId xmlns:p14="http://schemas.microsoft.com/office/powerpoint/2010/main" val="3952113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CFA62F0B-5AFC-44FB-9E5B-AEA3E8593F24}" type="datetimeFigureOut">
              <a:rPr lang="en-US" smtClean="0"/>
              <a:t>13/08/27</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E143506D-8DF2-4BD1-AAE8-D3B31BDE073D}" type="slidenum">
              <a:rPr lang="en-US" smtClean="0"/>
              <a:t>‹#›</a:t>
            </a:fld>
            <a:endParaRPr lang="en-US"/>
          </a:p>
        </p:txBody>
      </p:sp>
    </p:spTree>
    <p:extLst>
      <p:ext uri="{BB962C8B-B14F-4D97-AF65-F5344CB8AC3E}">
        <p14:creationId xmlns:p14="http://schemas.microsoft.com/office/powerpoint/2010/main" val="107219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CC31B-5A92-42FC-AB18-C4B4571E2F31}" type="slidenum">
              <a:rPr lang="en-US">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11386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CC31B-5A92-42FC-AB18-C4B4571E2F31}" type="slidenum">
              <a:rPr lang="en-US">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11386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99062D-A187-4039-BE5F-00E46BBA9D63}" type="datetime1">
              <a:rPr lang="en-US" smtClean="0">
                <a:solidFill>
                  <a:srgbClr val="073E87"/>
                </a:solidFill>
              </a:rPr>
              <a:t>13/08/27</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42272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49A50-2E40-4126-9A0D-12CE2B7292F5}" type="datetime1">
              <a:rPr lang="en-US" smtClean="0">
                <a:solidFill>
                  <a:srgbClr val="073E87"/>
                </a:solidFill>
              </a:rPr>
              <a:t>13/08/27</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15494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p>
            <a:fld id="{BAEE9C4D-E97F-42C0-89C8-FF13559D29AF}" type="datetime1">
              <a:rPr lang="en-US" smtClean="0">
                <a:solidFill>
                  <a:srgbClr val="073E87"/>
                </a:solidFill>
              </a:rPr>
              <a:t>13/08/27</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515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endParaRPr lang="en-US" dirty="0"/>
          </a:p>
        </p:txBody>
      </p:sp>
      <p:sp>
        <p:nvSpPr>
          <p:cNvPr id="4" name="Date Placeholder 3"/>
          <p:cNvSpPr>
            <a:spLocks noGrp="1"/>
          </p:cNvSpPr>
          <p:nvPr>
            <p:ph type="dt" sz="half" idx="10"/>
          </p:nvPr>
        </p:nvSpPr>
        <p:spPr>
          <a:xfrm>
            <a:off x="457200" y="6278563"/>
            <a:ext cx="2133600" cy="457200"/>
          </a:xfrm>
        </p:spPr>
        <p:txBody>
          <a:bodyPr/>
          <a:lstStyle>
            <a:lvl1pPr>
              <a:defRPr/>
            </a:lvl1pPr>
          </a:lstStyle>
          <a:p>
            <a:fld id="{92D0BCCE-DBF3-4A3E-8054-AEFCDC9BB767}" type="datetime1">
              <a:rPr lang="en-US" smtClean="0">
                <a:solidFill>
                  <a:srgbClr val="073E87"/>
                </a:solidFill>
              </a:rPr>
              <a:t>13/08/27</a:t>
            </a:fld>
            <a:endParaRPr lang="en-US" dirty="0">
              <a:solidFill>
                <a:srgbClr val="073E87"/>
              </a:solidFill>
            </a:endParaRPr>
          </a:p>
        </p:txBody>
      </p:sp>
      <p:sp>
        <p:nvSpPr>
          <p:cNvPr id="5" name="Footer Placeholder 4"/>
          <p:cNvSpPr>
            <a:spLocks noGrp="1"/>
          </p:cNvSpPr>
          <p:nvPr>
            <p:ph type="ftr" sz="quarter" idx="11"/>
          </p:nvPr>
        </p:nvSpPr>
        <p:spPr>
          <a:xfrm>
            <a:off x="3124200" y="6278563"/>
            <a:ext cx="2895600" cy="457200"/>
          </a:xfrm>
        </p:spPr>
        <p:txBody>
          <a:bodyPr/>
          <a:lstStyle>
            <a:lvl1pPr>
              <a:defRPr/>
            </a:lvl1pPr>
          </a:lstStyle>
          <a:p>
            <a:endParaRPr lang="en-US" dirty="0">
              <a:solidFill>
                <a:srgbClr val="073E87"/>
              </a:solidFill>
            </a:endParaRPr>
          </a:p>
        </p:txBody>
      </p:sp>
      <p:sp>
        <p:nvSpPr>
          <p:cNvPr id="6" name="Slide Number Placeholder 5"/>
          <p:cNvSpPr>
            <a:spLocks noGrp="1"/>
          </p:cNvSpPr>
          <p:nvPr>
            <p:ph type="sldNum" sz="quarter" idx="12"/>
          </p:nvPr>
        </p:nvSpPr>
        <p:spPr>
          <a:xfrm>
            <a:off x="6553200" y="6278563"/>
            <a:ext cx="2133600" cy="457200"/>
          </a:xfrm>
        </p:spPr>
        <p:txBody>
          <a:bodyPr/>
          <a:lstStyle>
            <a:lvl1pPr>
              <a:defRPr/>
            </a:lvl1pPr>
          </a:lstStyle>
          <a:p>
            <a:fld id="{441F7584-F01D-4378-B2C9-53240BC39C84}" type="slidenum">
              <a:rPr lang="en-US">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76218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38818-4991-40E6-804A-1F7270EAF6BC}" type="datetime1">
              <a:rPr lang="en-US" smtClean="0">
                <a:solidFill>
                  <a:srgbClr val="073E87"/>
                </a:solidFill>
              </a:rPr>
              <a:t>13/08/27</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516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93D8F0-E2C7-4525-8DFB-834483DFCB36}" type="datetime1">
              <a:rPr lang="en-US" smtClean="0">
                <a:solidFill>
                  <a:srgbClr val="073E87"/>
                </a:solidFill>
              </a:rPr>
              <a:t>13/08/27</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21250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F60D731-769F-4E8F-8BD1-1948A134746E}" type="datetime1">
              <a:rPr lang="en-US" smtClean="0">
                <a:solidFill>
                  <a:srgbClr val="073E87"/>
                </a:solidFill>
              </a:rPr>
              <a:t>13/08/27</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156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8EC192-EBBE-444F-A5FB-FFD9143C6DE8}" type="datetime1">
              <a:rPr lang="en-US" smtClean="0">
                <a:solidFill>
                  <a:srgbClr val="073E87"/>
                </a:solidFill>
              </a:rPr>
              <a:t>13/08/27</a:t>
            </a:fld>
            <a:endParaRPr lang="en-US" dirty="0">
              <a:solidFill>
                <a:srgbClr val="073E87"/>
              </a:solidFill>
            </a:endParaRPr>
          </a:p>
        </p:txBody>
      </p:sp>
      <p:sp>
        <p:nvSpPr>
          <p:cNvPr id="8" name="Footer Placeholder 7"/>
          <p:cNvSpPr>
            <a:spLocks noGrp="1"/>
          </p:cNvSpPr>
          <p:nvPr>
            <p:ph type="ftr" sz="quarter" idx="11"/>
          </p:nvPr>
        </p:nvSpPr>
        <p:spPr/>
        <p:txBody>
          <a:bodyPr/>
          <a:lstStyle/>
          <a:p>
            <a:endParaRPr lang="en-US" dirty="0">
              <a:solidFill>
                <a:srgbClr val="073E87"/>
              </a:solidFill>
            </a:endParaRPr>
          </a:p>
        </p:txBody>
      </p:sp>
      <p:sp>
        <p:nvSpPr>
          <p:cNvPr id="9" name="Slide Number Placeholder 8"/>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69673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CAF8F2-5F65-4BBD-B937-0C39783AE7C1}" type="datetime1">
              <a:rPr lang="en-US" smtClean="0">
                <a:solidFill>
                  <a:srgbClr val="073E87"/>
                </a:solidFill>
              </a:rPr>
              <a:t>13/08/27</a:t>
            </a:fld>
            <a:endParaRPr lang="en-US" dirty="0">
              <a:solidFill>
                <a:srgbClr val="073E87"/>
              </a:solidFill>
            </a:endParaRPr>
          </a:p>
        </p:txBody>
      </p:sp>
      <p:sp>
        <p:nvSpPr>
          <p:cNvPr id="4" name="Footer Placeholder 3"/>
          <p:cNvSpPr>
            <a:spLocks noGrp="1"/>
          </p:cNvSpPr>
          <p:nvPr>
            <p:ph type="ftr" sz="quarter" idx="11"/>
          </p:nvPr>
        </p:nvSpPr>
        <p:spPr/>
        <p:txBody>
          <a:bodyPr/>
          <a:lstStyle/>
          <a:p>
            <a:endParaRPr lang="en-US" dirty="0">
              <a:solidFill>
                <a:srgbClr val="073E87"/>
              </a:solidFill>
            </a:endParaRPr>
          </a:p>
        </p:txBody>
      </p:sp>
      <p:sp>
        <p:nvSpPr>
          <p:cNvPr id="5" name="Slide Number Placeholder 4"/>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2285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Date Placeholder 1"/>
          <p:cNvSpPr>
            <a:spLocks noGrp="1"/>
          </p:cNvSpPr>
          <p:nvPr>
            <p:ph type="dt" sz="half" idx="10"/>
          </p:nvPr>
        </p:nvSpPr>
        <p:spPr/>
        <p:txBody>
          <a:bodyPr/>
          <a:lstStyle/>
          <a:p>
            <a:fld id="{D85E6AD8-0C7E-43C0-8DEE-2E4543C8F6EA}" type="datetime1">
              <a:rPr lang="en-US" smtClean="0">
                <a:solidFill>
                  <a:srgbClr val="073E87"/>
                </a:solidFill>
              </a:rPr>
              <a:t>13/08/27</a:t>
            </a:fld>
            <a:endParaRPr lang="en-US" dirty="0">
              <a:solidFill>
                <a:srgbClr val="073E87"/>
              </a:solidFill>
            </a:endParaRPr>
          </a:p>
        </p:txBody>
      </p:sp>
      <p:sp>
        <p:nvSpPr>
          <p:cNvPr id="3" name="Footer Placeholder 2"/>
          <p:cNvSpPr>
            <a:spLocks noGrp="1"/>
          </p:cNvSpPr>
          <p:nvPr>
            <p:ph type="ftr" sz="quarter" idx="11"/>
          </p:nvPr>
        </p:nvSpPr>
        <p:spPr/>
        <p:txBody>
          <a:bodyPr/>
          <a:lstStyle/>
          <a:p>
            <a:endParaRPr lang="en-US" dirty="0">
              <a:solidFill>
                <a:srgbClr val="073E87"/>
              </a:solidFill>
            </a:endParaRPr>
          </a:p>
        </p:txBody>
      </p:sp>
      <p:sp>
        <p:nvSpPr>
          <p:cNvPr id="4" name="Slide Number Placeholder 3"/>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53358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Date Placeholder 4"/>
          <p:cNvSpPr>
            <a:spLocks noGrp="1"/>
          </p:cNvSpPr>
          <p:nvPr>
            <p:ph type="dt" sz="half" idx="10"/>
          </p:nvPr>
        </p:nvSpPr>
        <p:spPr/>
        <p:txBody>
          <a:bodyPr/>
          <a:lstStyle/>
          <a:p>
            <a:fld id="{2675A076-D22B-403F-A722-87C1B5B6239D}" type="datetime1">
              <a:rPr lang="en-US" smtClean="0">
                <a:solidFill>
                  <a:srgbClr val="073E87"/>
                </a:solidFill>
              </a:rPr>
              <a:t>13/08/27</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965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D9A147-E6C8-41B9-9672-0A8ACC7BDD88}" type="datetime1">
              <a:rPr lang="en-US" smtClean="0">
                <a:solidFill>
                  <a:srgbClr val="073E87"/>
                </a:solidFill>
              </a:rPr>
              <a:t>13/08/27</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14560748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093DF1-67DC-4DEA-B79D-475A183D7C66}" type="datetime1">
              <a:rPr lang="en-US" smtClean="0">
                <a:solidFill>
                  <a:srgbClr val="073E87"/>
                </a:solidFill>
              </a:rPr>
              <a:t>13/08/27</a:t>
            </a:fld>
            <a:endParaRPr lang="en-US" dirty="0">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2A81D5C-F4C2-48B8-81C3-36C8089BB5FF}" type="slidenum">
              <a:rPr lang="en-US" smtClean="0">
                <a:solidFill>
                  <a:srgbClr val="073E87"/>
                </a:solidFill>
              </a:rPr>
              <a:pPr/>
              <a:t>‹#›</a:t>
            </a:fld>
            <a:endParaRPr lang="en-US" dirty="0">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8123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http://www.jt.gen.tr/" TargetMode="External"/><Relationship Id="rId6" Type="http://schemas.openxmlformats.org/officeDocument/2006/relationships/image" Target="../media/image6.jpeg"/><Relationship Id="rId7" Type="http://schemas.openxmlformats.org/officeDocument/2006/relationships/oleObject" Target="../embeddings/oleObject1.bin"/><Relationship Id="rId8" Type="http://schemas.openxmlformats.org/officeDocument/2006/relationships/image" Target="../media/image2.png"/><Relationship Id="rId9" Type="http://schemas.openxmlformats.org/officeDocument/2006/relationships/package" Target="../embeddings/Microsoft_Word_Document1.docx"/><Relationship Id="rId10"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jt.gen.tr/" TargetMode="External"/><Relationship Id="rId5" Type="http://schemas.openxmlformats.org/officeDocument/2006/relationships/image" Target="../media/image6.jpeg"/><Relationship Id="rId6" Type="http://schemas.openxmlformats.org/officeDocument/2006/relationships/image" Target="../media/image8.png"/><Relationship Id="rId7" Type="http://schemas.openxmlformats.org/officeDocument/2006/relationships/oleObject" Target="../embeddings/oleObject2.bin"/><Relationship Id="rId8"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jt.gen.tr/" TargetMode="External"/><Relationship Id="rId5" Type="http://schemas.openxmlformats.org/officeDocument/2006/relationships/image" Target="../media/image6.jpeg"/><Relationship Id="rId6" Type="http://schemas.openxmlformats.org/officeDocument/2006/relationships/image" Target="../media/image8.png"/><Relationship Id="rId7" Type="http://schemas.openxmlformats.org/officeDocument/2006/relationships/oleObject" Target="../embeddings/oleObject3.bin"/><Relationship Id="rId8" Type="http://schemas.openxmlformats.org/officeDocument/2006/relationships/image" Target="../media/image2.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jt.gen.tr/" TargetMode="External"/><Relationship Id="rId5" Type="http://schemas.openxmlformats.org/officeDocument/2006/relationships/image" Target="../media/image6.jpeg"/><Relationship Id="rId6" Type="http://schemas.openxmlformats.org/officeDocument/2006/relationships/image" Target="../media/image8.png"/><Relationship Id="rId7" Type="http://schemas.openxmlformats.org/officeDocument/2006/relationships/oleObject" Target="../embeddings/oleObject4.bin"/><Relationship Id="rId8" Type="http://schemas.openxmlformats.org/officeDocument/2006/relationships/image" Target="../media/image2.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hyperlink" Target="http://www.jt.gen.tr/" TargetMode="External"/><Relationship Id="rId5" Type="http://schemas.openxmlformats.org/officeDocument/2006/relationships/image" Target="../media/image6.jpeg"/><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oleObject" Target="../embeddings/oleObject5.bin"/><Relationship Id="rId9" Type="http://schemas.openxmlformats.org/officeDocument/2006/relationships/image" Target="../media/image2.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hyperlink" Target="http://www.jt.gen.tr/" TargetMode="External"/><Relationship Id="rId5" Type="http://schemas.openxmlformats.org/officeDocument/2006/relationships/image" Target="../media/image6.jpeg"/><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oleObject" Target="../embeddings/oleObject6.bin"/><Relationship Id="rId9" Type="http://schemas.openxmlformats.org/officeDocument/2006/relationships/image" Target="../media/image2.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inadec@minco.gov.ao" TargetMode="External"/><Relationship Id="rId4" Type="http://schemas.openxmlformats.org/officeDocument/2006/relationships/oleObject" Target="../embeddings/oleObject7.bin"/><Relationship Id="rId5" Type="http://schemas.openxmlformats.org/officeDocument/2006/relationships/image" Target="../media/image2.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fricaMap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436671"/>
            <a:ext cx="1904810" cy="16687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federal-trade-commission-ftc-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319362"/>
            <a:ext cx="2244970" cy="190334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98813" y="2677180"/>
            <a:ext cx="8291896" cy="523220"/>
          </a:xfrm>
          <a:prstGeom prst="rect">
            <a:avLst/>
          </a:prstGeom>
          <a:noFill/>
        </p:spPr>
        <p:txBody>
          <a:bodyPr wrap="square" rtlCol="0">
            <a:spAutoFit/>
          </a:bodyPr>
          <a:lstStyle/>
          <a:p>
            <a:pPr algn="ctr"/>
            <a:r>
              <a:rPr lang="en-US" sz="2800" b="1" dirty="0" smtClean="0">
                <a:solidFill>
                  <a:prstClr val="black"/>
                </a:solidFill>
              </a:rPr>
              <a:t>Mobile and Cyber Threat Issues</a:t>
            </a:r>
            <a:endParaRPr lang="en-US" sz="2800" b="1" dirty="0">
              <a:solidFill>
                <a:prstClr val="black"/>
              </a:solidFill>
            </a:endParaRPr>
          </a:p>
        </p:txBody>
      </p:sp>
      <p:pic>
        <p:nvPicPr>
          <p:cNvPr id="8" name="Picture 3" descr="photo Title 2">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3439" t="7481" r="1273" b="21782"/>
          <a:stretch/>
        </p:blipFill>
        <p:spPr bwMode="auto">
          <a:xfrm>
            <a:off x="609600" y="3436671"/>
            <a:ext cx="1905802" cy="16687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 y="1447800"/>
            <a:ext cx="8991600" cy="1143000"/>
          </a:xfrm>
        </p:spPr>
        <p:txBody>
          <a:bodyPr>
            <a:noAutofit/>
          </a:bodyPr>
          <a:lstStyle/>
          <a:p>
            <a:pPr marL="182880" indent="0">
              <a:buNone/>
            </a:pPr>
            <a:r>
              <a:rPr lang="en-US" sz="3200" b="1" dirty="0" smtClean="0">
                <a:solidFill>
                  <a:schemeClr val="tx1"/>
                </a:solidFill>
              </a:rPr>
              <a:t>The Fifth Annual African Dialogue </a:t>
            </a:r>
            <a:br>
              <a:rPr lang="en-US" sz="3200" b="1" dirty="0" smtClean="0">
                <a:solidFill>
                  <a:schemeClr val="tx1"/>
                </a:solidFill>
              </a:rPr>
            </a:br>
            <a:r>
              <a:rPr lang="en-US" sz="3200" b="1" dirty="0" smtClean="0">
                <a:solidFill>
                  <a:schemeClr val="tx1"/>
                </a:solidFill>
              </a:rPr>
              <a:t>Consumer Protection Conference</a:t>
            </a:r>
            <a:endParaRPr lang="en-US" sz="3200" dirty="0">
              <a:solidFill>
                <a:schemeClr val="tx1"/>
              </a:solidFill>
            </a:endParaRPr>
          </a:p>
        </p:txBody>
      </p:sp>
      <p:sp>
        <p:nvSpPr>
          <p:cNvPr id="12" name="Subtitle 4"/>
          <p:cNvSpPr txBox="1">
            <a:spLocks/>
          </p:cNvSpPr>
          <p:nvPr/>
        </p:nvSpPr>
        <p:spPr>
          <a:xfrm>
            <a:off x="2743200" y="5410200"/>
            <a:ext cx="3733800" cy="85626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Livingstone, Zambia</a:t>
            </a:r>
          </a:p>
          <a:p>
            <a:pPr marL="0" indent="0" algn="ctr">
              <a:buNone/>
            </a:pPr>
            <a:r>
              <a:rPr lang="en-US" sz="2000" dirty="0" smtClean="0"/>
              <a:t>10-12 September 2013</a:t>
            </a:r>
            <a:endParaRPr lang="en-US" sz="2000" dirty="0"/>
          </a:p>
        </p:txBody>
      </p:sp>
      <p:graphicFrame>
        <p:nvGraphicFramePr>
          <p:cNvPr id="10" name="Object 2"/>
          <p:cNvGraphicFramePr>
            <a:graphicFrameLocks noChangeAspect="1"/>
          </p:cNvGraphicFramePr>
          <p:nvPr/>
        </p:nvGraphicFramePr>
        <p:xfrm>
          <a:off x="7143750" y="6072188"/>
          <a:ext cx="1758950" cy="615950"/>
        </p:xfrm>
        <a:graphic>
          <a:graphicData uri="http://schemas.openxmlformats.org/presentationml/2006/ole">
            <mc:AlternateContent xmlns:mc="http://schemas.openxmlformats.org/markup-compatibility/2006">
              <mc:Choice xmlns:v="urn:schemas-microsoft-com:vml" Requires="v">
                <p:oleObj spid="_x0000_s6178" r:id="rId7" imgW="6433759" imgH="2454762" progId="">
                  <p:embed/>
                </p:oleObj>
              </mc:Choice>
              <mc:Fallback>
                <p:oleObj r:id="rId7" imgW="6433759" imgH="245476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50" y="6072188"/>
                        <a:ext cx="1758950" cy="615950"/>
                      </a:xfrm>
                      <a:prstGeom prst="rect">
                        <a:avLst/>
                      </a:prstGeom>
                      <a:noFill/>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402399488"/>
              </p:ext>
            </p:extLst>
          </p:nvPr>
        </p:nvGraphicFramePr>
        <p:xfrm>
          <a:off x="1828800" y="228600"/>
          <a:ext cx="5613400" cy="1435100"/>
        </p:xfrm>
        <a:graphic>
          <a:graphicData uri="http://schemas.openxmlformats.org/presentationml/2006/ole">
            <mc:AlternateContent xmlns:mc="http://schemas.openxmlformats.org/markup-compatibility/2006">
              <mc:Choice xmlns:v="urn:schemas-microsoft-com:vml" Requires="v">
                <p:oleObj spid="_x0000_s6179" name="Document" r:id="rId9" imgW="5613400" imgH="1435100" progId="Word.Document.12">
                  <p:embed/>
                </p:oleObj>
              </mc:Choice>
              <mc:Fallback>
                <p:oleObj name="Document" r:id="rId9" imgW="5613400" imgH="1435100" progId="Word.Document.12">
                  <p:embed/>
                  <p:pic>
                    <p:nvPicPr>
                      <p:cNvPr id="0" name=""/>
                      <p:cNvPicPr/>
                      <p:nvPr/>
                    </p:nvPicPr>
                    <p:blipFill>
                      <a:blip r:embed="rId10"/>
                      <a:stretch>
                        <a:fillRect/>
                      </a:stretch>
                    </p:blipFill>
                    <p:spPr>
                      <a:xfrm>
                        <a:off x="1828800" y="228600"/>
                        <a:ext cx="5613400" cy="1435100"/>
                      </a:xfrm>
                      <a:prstGeom prst="rect">
                        <a:avLst/>
                      </a:prstGeom>
                    </p:spPr>
                  </p:pic>
                </p:oleObj>
              </mc:Fallback>
            </mc:AlternateContent>
          </a:graphicData>
        </a:graphic>
      </p:graphicFrame>
    </p:spTree>
    <p:extLst>
      <p:ext uri="{BB962C8B-B14F-4D97-AF65-F5344CB8AC3E}">
        <p14:creationId xmlns:p14="http://schemas.microsoft.com/office/powerpoint/2010/main" val="3496207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362200"/>
            <a:ext cx="7408333" cy="3450696"/>
          </a:xfrm>
        </p:spPr>
        <p:txBody>
          <a:bodyPr>
            <a:normAutofit fontScale="92500"/>
          </a:bodyPr>
          <a:lstStyle/>
          <a:p>
            <a:pPr algn="just"/>
            <a:r>
              <a:rPr lang="en-US" dirty="0">
                <a:solidFill>
                  <a:schemeClr val="tx1"/>
                </a:solidFill>
              </a:rPr>
              <a:t>Mobile phones are a real phenomenon in Angola. The truth is that since the middle to the higher class makes uses of mobile phone intensively, trough different kind of operators and they are more creative by several code names. The mobile phone penetration has witnessed an extraordinary rise in recent years in Angola</a:t>
            </a:r>
            <a:r>
              <a:rPr lang="en-US" dirty="0"/>
              <a:t>.</a:t>
            </a:r>
            <a:endParaRPr lang="pt-PT" dirty="0"/>
          </a:p>
          <a:p>
            <a:pPr algn="just"/>
            <a:r>
              <a:rPr lang="en-US" dirty="0">
                <a:solidFill>
                  <a:srgbClr val="000000"/>
                </a:solidFill>
              </a:rPr>
              <a:t>Although there is a White Paper on new technologies, however we remained confronted with issues relating to privacy and security with mobile technology.</a:t>
            </a:r>
            <a:endParaRPr lang="pt-PT" dirty="0">
              <a:solidFill>
                <a:srgbClr val="000000"/>
              </a:solidFill>
            </a:endParaRPr>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2</a:t>
            </a:fld>
            <a:endParaRPr lang="en-US" dirty="0">
              <a:solidFill>
                <a:srgbClr val="073E87"/>
              </a:solidFill>
            </a:endParaRPr>
          </a:p>
        </p:txBody>
      </p:sp>
      <p:sp>
        <p:nvSpPr>
          <p:cNvPr id="4" name="Title 3"/>
          <p:cNvSpPr>
            <a:spLocks noGrp="1"/>
          </p:cNvSpPr>
          <p:nvPr>
            <p:ph type="title"/>
          </p:nvPr>
        </p:nvSpPr>
        <p:spPr>
          <a:xfrm>
            <a:off x="2590800" y="533400"/>
            <a:ext cx="4343400" cy="1066800"/>
          </a:xfrm>
        </p:spPr>
        <p:txBody>
          <a:bodyPr>
            <a:normAutofit fontScale="90000"/>
          </a:bodyPr>
          <a:lstStyle/>
          <a:p>
            <a:r>
              <a:rPr lang="en-US" b="1" dirty="0" smtClean="0">
                <a:solidFill>
                  <a:schemeClr val="tx1"/>
                </a:solidFill>
              </a:rPr>
              <a:t>Angola </a:t>
            </a:r>
            <a:r>
              <a:rPr lang="en-US" b="1" dirty="0">
                <a:solidFill>
                  <a:schemeClr val="tx1"/>
                </a:solidFill>
              </a:rPr>
              <a:t>Mobile Market</a:t>
            </a:r>
            <a:endParaRPr lang="en-US" dirty="0"/>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50803"/>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photo Titl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3439" t="7481" r="1273" b="21782"/>
          <a:stretch/>
        </p:blipFill>
        <p:spPr bwMode="auto">
          <a:xfrm>
            <a:off x="990600" y="779123"/>
            <a:ext cx="1383402" cy="12113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2070" y="304800"/>
            <a:ext cx="1837130" cy="155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2"/>
          <p:cNvGraphicFramePr>
            <a:graphicFrameLocks noChangeAspect="1"/>
          </p:cNvGraphicFramePr>
          <p:nvPr/>
        </p:nvGraphicFramePr>
        <p:xfrm>
          <a:off x="7143750" y="6072188"/>
          <a:ext cx="1758950" cy="615950"/>
        </p:xfrm>
        <a:graphic>
          <a:graphicData uri="http://schemas.openxmlformats.org/presentationml/2006/ole">
            <mc:AlternateContent xmlns:mc="http://schemas.openxmlformats.org/markup-compatibility/2006">
              <mc:Choice xmlns:v="urn:schemas-microsoft-com:vml" Requires="v">
                <p:oleObj spid="_x0000_s4123" r:id="rId7" imgW="6433759" imgH="2454762" progId="">
                  <p:embed/>
                </p:oleObj>
              </mc:Choice>
              <mc:Fallback>
                <p:oleObj r:id="rId7" imgW="6433759" imgH="245476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50" y="6072188"/>
                        <a:ext cx="1758950" cy="615950"/>
                      </a:xfrm>
                      <a:prstGeom prst="rect">
                        <a:avLst/>
                      </a:prstGeom>
                      <a:noFill/>
                      <a:extLst/>
                    </p:spPr>
                  </p:pic>
                </p:oleObj>
              </mc:Fallback>
            </mc:AlternateContent>
          </a:graphicData>
        </a:graphic>
      </p:graphicFrame>
    </p:spTree>
    <p:extLst>
      <p:ext uri="{BB962C8B-B14F-4D97-AF65-F5344CB8AC3E}">
        <p14:creationId xmlns:p14="http://schemas.microsoft.com/office/powerpoint/2010/main" val="138151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286000"/>
            <a:ext cx="7408333" cy="3886200"/>
          </a:xfrm>
        </p:spPr>
        <p:txBody>
          <a:bodyPr>
            <a:normAutofit fontScale="92500" lnSpcReduction="20000"/>
          </a:bodyPr>
          <a:lstStyle/>
          <a:p>
            <a:pPr algn="just"/>
            <a:r>
              <a:rPr lang="en-US" dirty="0">
                <a:solidFill>
                  <a:srgbClr val="000000"/>
                </a:solidFill>
              </a:rPr>
              <a:t>On the other hand, when consumers feel violated, they go to INADEC to resolve the conflict with operators and regulators (INACOM). The legal tools of consumer protection, the law establishes the following. (</a:t>
            </a:r>
            <a:r>
              <a:rPr lang="en-US" b="1" dirty="0">
                <a:solidFill>
                  <a:srgbClr val="000000"/>
                </a:solidFill>
              </a:rPr>
              <a:t>Decree 45/02 September 10</a:t>
            </a:r>
            <a:r>
              <a:rPr lang="en-US" b="1" dirty="0" smtClean="0">
                <a:solidFill>
                  <a:srgbClr val="000000"/>
                </a:solidFill>
              </a:rPr>
              <a:t>)</a:t>
            </a:r>
          </a:p>
          <a:p>
            <a:pPr algn="just"/>
            <a:endParaRPr lang="pt-PT" dirty="0">
              <a:solidFill>
                <a:srgbClr val="000000"/>
              </a:solidFill>
            </a:endParaRPr>
          </a:p>
          <a:p>
            <a:pPr marL="0" indent="0" algn="just">
              <a:buNone/>
            </a:pPr>
            <a:r>
              <a:rPr lang="en-US" b="1" dirty="0">
                <a:solidFill>
                  <a:srgbClr val="000000"/>
                </a:solidFill>
              </a:rPr>
              <a:t>The Act ensures that users of mobile telecommunications service the right to:</a:t>
            </a:r>
            <a:endParaRPr lang="pt-PT" dirty="0">
              <a:solidFill>
                <a:srgbClr val="000000"/>
              </a:solidFill>
            </a:endParaRPr>
          </a:p>
          <a:p>
            <a:pPr algn="just"/>
            <a:r>
              <a:rPr lang="en-US" dirty="0">
                <a:solidFill>
                  <a:srgbClr val="000000"/>
                </a:solidFill>
              </a:rPr>
              <a:t/>
            </a:r>
            <a:br>
              <a:rPr lang="en-US" dirty="0">
                <a:solidFill>
                  <a:srgbClr val="000000"/>
                </a:solidFill>
              </a:rPr>
            </a:br>
            <a:r>
              <a:rPr lang="en-US" dirty="0">
                <a:solidFill>
                  <a:srgbClr val="000000"/>
                </a:solidFill>
              </a:rPr>
              <a:t>They would not be subject to activation of services, the acquisition of terminal equipment, except in cases where the terminal is funded by the operator / provider</a:t>
            </a:r>
            <a:endParaRPr lang="pt-PT" dirty="0">
              <a:solidFill>
                <a:srgbClr val="000000"/>
              </a:solidFill>
            </a:endParaRPr>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3</a:t>
            </a:fld>
            <a:endParaRPr lang="en-US" dirty="0">
              <a:solidFill>
                <a:srgbClr val="073E87"/>
              </a:solidFill>
            </a:endParaRPr>
          </a:p>
        </p:txBody>
      </p:sp>
      <p:sp>
        <p:nvSpPr>
          <p:cNvPr id="4" name="Title 3"/>
          <p:cNvSpPr>
            <a:spLocks noGrp="1"/>
          </p:cNvSpPr>
          <p:nvPr>
            <p:ph type="title"/>
          </p:nvPr>
        </p:nvSpPr>
        <p:spPr>
          <a:xfrm>
            <a:off x="2514600" y="338328"/>
            <a:ext cx="4419600" cy="880872"/>
          </a:xfrm>
        </p:spPr>
        <p:txBody>
          <a:bodyPr>
            <a:normAutofit fontScale="90000"/>
          </a:bodyPr>
          <a:lstStyle/>
          <a:p>
            <a:r>
              <a:rPr lang="en-US" b="1" dirty="0">
                <a:solidFill>
                  <a:schemeClr val="tx1"/>
                </a:solidFill>
              </a:rPr>
              <a:t>Angola Mobile Market</a:t>
            </a:r>
            <a:endParaRPr lang="en-US" dirty="0"/>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50803"/>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photo Titl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3439" t="7481" r="1273" b="21782"/>
          <a:stretch/>
        </p:blipFill>
        <p:spPr bwMode="auto">
          <a:xfrm>
            <a:off x="990600" y="779123"/>
            <a:ext cx="1383402" cy="12113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2070" y="304800"/>
            <a:ext cx="1837130" cy="155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2"/>
          <p:cNvGraphicFramePr>
            <a:graphicFrameLocks noChangeAspect="1"/>
          </p:cNvGraphicFramePr>
          <p:nvPr/>
        </p:nvGraphicFramePr>
        <p:xfrm>
          <a:off x="7143750" y="6072188"/>
          <a:ext cx="1758950" cy="615950"/>
        </p:xfrm>
        <a:graphic>
          <a:graphicData uri="http://schemas.openxmlformats.org/presentationml/2006/ole">
            <mc:AlternateContent xmlns:mc="http://schemas.openxmlformats.org/markup-compatibility/2006">
              <mc:Choice xmlns:v="urn:schemas-microsoft-com:vml" Requires="v">
                <p:oleObj spid="_x0000_s3100" r:id="rId7" imgW="6433759" imgH="2454762" progId="">
                  <p:embed/>
                </p:oleObj>
              </mc:Choice>
              <mc:Fallback>
                <p:oleObj r:id="rId7" imgW="6433759" imgH="245476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50" y="6072188"/>
                        <a:ext cx="1758950" cy="615950"/>
                      </a:xfrm>
                      <a:prstGeom prst="rect">
                        <a:avLst/>
                      </a:prstGeom>
                      <a:noFill/>
                      <a:extLst/>
                    </p:spPr>
                  </p:pic>
                </p:oleObj>
              </mc:Fallback>
            </mc:AlternateContent>
          </a:graphicData>
        </a:graphic>
      </p:graphicFrame>
    </p:spTree>
    <p:extLst>
      <p:ext uri="{BB962C8B-B14F-4D97-AF65-F5344CB8AC3E}">
        <p14:creationId xmlns:p14="http://schemas.microsoft.com/office/powerpoint/2010/main" val="3177180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lgn="just">
              <a:buNone/>
            </a:pPr>
            <a:r>
              <a:rPr lang="en-US" b="1" dirty="0">
                <a:solidFill>
                  <a:srgbClr val="000000"/>
                </a:solidFill>
              </a:rPr>
              <a:t>As for the complaints to the Law provides that:</a:t>
            </a:r>
            <a:endParaRPr lang="pt-PT" dirty="0">
              <a:solidFill>
                <a:srgbClr val="000000"/>
              </a:solidFill>
            </a:endParaRPr>
          </a:p>
          <a:p>
            <a:pPr algn="just"/>
            <a:r>
              <a:rPr lang="en-US" dirty="0">
                <a:solidFill>
                  <a:srgbClr val="000000"/>
                </a:solidFill>
              </a:rPr>
              <a:t/>
            </a:r>
            <a:br>
              <a:rPr lang="en-US" dirty="0">
                <a:solidFill>
                  <a:srgbClr val="000000"/>
                </a:solidFill>
              </a:rPr>
            </a:br>
            <a:r>
              <a:rPr lang="en-US" dirty="0" smtClean="0">
                <a:solidFill>
                  <a:srgbClr val="000000"/>
                </a:solidFill>
              </a:rPr>
              <a:t>In </a:t>
            </a:r>
            <a:r>
              <a:rPr lang="en-US" dirty="0">
                <a:solidFill>
                  <a:srgbClr val="000000"/>
                </a:solidFill>
              </a:rPr>
              <a:t>case of violation of the rights of users, they should complain to your operator / service provider, within 60 days from the date of occurrence of the event which is the subject of your complaint;</a:t>
            </a:r>
            <a:endParaRPr lang="pt-PT" dirty="0">
              <a:solidFill>
                <a:srgbClr val="000000"/>
              </a:solidFill>
            </a:endParaRPr>
          </a:p>
          <a:p>
            <a:pPr algn="just"/>
            <a:r>
              <a:rPr lang="en-US" dirty="0">
                <a:solidFill>
                  <a:srgbClr val="000000"/>
                </a:solidFill>
              </a:rPr>
              <a:t/>
            </a:r>
            <a:br>
              <a:rPr lang="en-US" dirty="0">
                <a:solidFill>
                  <a:srgbClr val="000000"/>
                </a:solidFill>
              </a:rPr>
            </a:br>
            <a:r>
              <a:rPr lang="en-US" dirty="0">
                <a:solidFill>
                  <a:srgbClr val="000000"/>
                </a:solidFill>
              </a:rPr>
              <a:t>The response to complaints by the operator / service provider, may not exceed 15 days.</a:t>
            </a:r>
            <a:endParaRPr lang="pt-PT" dirty="0">
              <a:solidFill>
                <a:srgbClr val="000000"/>
              </a:solidFill>
            </a:endParaRPr>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4</a:t>
            </a:fld>
            <a:endParaRPr lang="en-US" dirty="0">
              <a:solidFill>
                <a:srgbClr val="073E87"/>
              </a:solidFill>
            </a:endParaRPr>
          </a:p>
        </p:txBody>
      </p:sp>
      <p:sp>
        <p:nvSpPr>
          <p:cNvPr id="4" name="Title 3"/>
          <p:cNvSpPr>
            <a:spLocks noGrp="1"/>
          </p:cNvSpPr>
          <p:nvPr>
            <p:ph type="title"/>
          </p:nvPr>
        </p:nvSpPr>
        <p:spPr>
          <a:xfrm>
            <a:off x="2514600" y="338328"/>
            <a:ext cx="4419600" cy="1252728"/>
          </a:xfrm>
        </p:spPr>
        <p:txBody>
          <a:bodyPr>
            <a:normAutofit fontScale="90000"/>
          </a:bodyPr>
          <a:lstStyle/>
          <a:p>
            <a:r>
              <a:rPr lang="en-US" b="1" dirty="0">
                <a:solidFill>
                  <a:schemeClr val="tx1"/>
                </a:solidFill>
              </a:rPr>
              <a:t>Angola Mobile Market</a:t>
            </a:r>
            <a:endParaRPr lang="en-US" dirty="0"/>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50803"/>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photo Titl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3439" t="7481" r="1273" b="21782"/>
          <a:stretch/>
        </p:blipFill>
        <p:spPr bwMode="auto">
          <a:xfrm>
            <a:off x="990600" y="779123"/>
            <a:ext cx="1383402" cy="12113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2070" y="304800"/>
            <a:ext cx="1837130" cy="155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2"/>
          <p:cNvGraphicFramePr>
            <a:graphicFrameLocks noChangeAspect="1"/>
          </p:cNvGraphicFramePr>
          <p:nvPr/>
        </p:nvGraphicFramePr>
        <p:xfrm>
          <a:off x="7143750" y="6072188"/>
          <a:ext cx="1758950" cy="615950"/>
        </p:xfrm>
        <a:graphic>
          <a:graphicData uri="http://schemas.openxmlformats.org/presentationml/2006/ole">
            <mc:AlternateContent xmlns:mc="http://schemas.openxmlformats.org/markup-compatibility/2006">
              <mc:Choice xmlns:v="urn:schemas-microsoft-com:vml" Requires="v">
                <p:oleObj spid="_x0000_s8198" r:id="rId7" imgW="6433759" imgH="2454762" progId="">
                  <p:embed/>
                </p:oleObj>
              </mc:Choice>
              <mc:Fallback>
                <p:oleObj r:id="rId7" imgW="6433759" imgH="245476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50" y="6072188"/>
                        <a:ext cx="1758950" cy="615950"/>
                      </a:xfrm>
                      <a:prstGeom prst="rect">
                        <a:avLst/>
                      </a:prstGeom>
                      <a:noFill/>
                      <a:extLst/>
                    </p:spPr>
                  </p:pic>
                </p:oleObj>
              </mc:Fallback>
            </mc:AlternateContent>
          </a:graphicData>
        </a:graphic>
      </p:graphicFrame>
    </p:spTree>
    <p:extLst>
      <p:ext uri="{BB962C8B-B14F-4D97-AF65-F5344CB8AC3E}">
        <p14:creationId xmlns:p14="http://schemas.microsoft.com/office/powerpoint/2010/main" val="59945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photo Titl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3439" t="7481" r="1273" b="21782"/>
          <a:stretch/>
        </p:blipFill>
        <p:spPr bwMode="auto">
          <a:xfrm>
            <a:off x="990600" y="779123"/>
            <a:ext cx="1383402" cy="12113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43200" y="1524000"/>
            <a:ext cx="4343400" cy="1252728"/>
          </a:xfrm>
        </p:spPr>
        <p:txBody>
          <a:bodyPr>
            <a:normAutofit/>
          </a:bodyPr>
          <a:lstStyle/>
          <a:p>
            <a:pPr algn="l"/>
            <a:r>
              <a:rPr lang="en-US" sz="4000" b="1" dirty="0" smtClean="0">
                <a:solidFill>
                  <a:schemeClr val="tx1"/>
                </a:solidFill>
              </a:rPr>
              <a:t>Mobile Payments</a:t>
            </a:r>
            <a:endParaRPr lang="en-US" sz="4000" b="1" dirty="0">
              <a:solidFill>
                <a:schemeClr val="tx1"/>
              </a:solidFill>
            </a:endParaRPr>
          </a:p>
        </p:txBody>
      </p: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2070" y="304800"/>
            <a:ext cx="1837130" cy="155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250803"/>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3943574" y="6569075"/>
            <a:ext cx="1161826" cy="365125"/>
          </a:xfrm>
        </p:spPr>
        <p:txBody>
          <a:bodyPr/>
          <a:lstStyle/>
          <a:p>
            <a:fld id="{12A81D5C-F4C2-48B8-81C3-36C8089BB5FF}" type="slidenum">
              <a:rPr lang="en-US" smtClean="0">
                <a:solidFill>
                  <a:srgbClr val="073E87"/>
                </a:solidFill>
              </a:rPr>
              <a:pPr/>
              <a:t>5</a:t>
            </a:fld>
            <a:endParaRPr lang="en-US" dirty="0">
              <a:solidFill>
                <a:srgbClr val="073E87"/>
              </a:solidFill>
            </a:endParaRPr>
          </a:p>
        </p:txBody>
      </p:sp>
      <p:sp>
        <p:nvSpPr>
          <p:cNvPr id="6" name="TextBox 5"/>
          <p:cNvSpPr txBox="1"/>
          <p:nvPr/>
        </p:nvSpPr>
        <p:spPr>
          <a:xfrm>
            <a:off x="152400" y="2631281"/>
            <a:ext cx="7696200" cy="3901068"/>
          </a:xfrm>
          <a:prstGeom prst="rect">
            <a:avLst/>
          </a:prstGeom>
          <a:noFill/>
        </p:spPr>
        <p:txBody>
          <a:bodyPr wrap="square" rtlCol="0">
            <a:spAutoFit/>
          </a:bodyPr>
          <a:lstStyle/>
          <a:p>
            <a:r>
              <a:rPr lang="en-US" sz="2400" b="1" dirty="0" smtClean="0"/>
              <a:t>Issues: </a:t>
            </a:r>
          </a:p>
          <a:p>
            <a:pPr marL="285750" indent="-285750" algn="just">
              <a:spcBef>
                <a:spcPts val="300"/>
              </a:spcBef>
              <a:buFont typeface="Arial" pitchFamily="34" charset="0"/>
              <a:buChar char="•"/>
            </a:pPr>
            <a:r>
              <a:rPr lang="en-US" sz="2400" dirty="0" smtClean="0"/>
              <a:t>Currently , our Institute does not have any case regarding to mobile payment </a:t>
            </a:r>
          </a:p>
          <a:p>
            <a:pPr marL="285750" indent="-285750">
              <a:spcBef>
                <a:spcPts val="300"/>
              </a:spcBef>
              <a:buFont typeface="Arial" pitchFamily="34" charset="0"/>
              <a:buChar char="•"/>
            </a:pPr>
            <a:r>
              <a:rPr lang="en-US" sz="2400" dirty="0" smtClean="0"/>
              <a:t>Consumer use  often ATM machine, for making payment, which sometimes encounter some problem with Network</a:t>
            </a:r>
          </a:p>
          <a:p>
            <a:pPr marL="285750" indent="-285750">
              <a:spcBef>
                <a:spcPts val="300"/>
              </a:spcBef>
              <a:buFont typeface="Arial" pitchFamily="34" charset="0"/>
              <a:buChar char="•"/>
            </a:pPr>
            <a:endParaRPr lang="en-US" sz="2400" dirty="0"/>
          </a:p>
          <a:p>
            <a:endParaRPr lang="en-US" b="1" dirty="0"/>
          </a:p>
          <a:p>
            <a:endParaRPr lang="en-US" b="1" dirty="0" smtClean="0"/>
          </a:p>
          <a:p>
            <a:endParaRPr lang="en-US" b="1" dirty="0"/>
          </a:p>
          <a:p>
            <a:endParaRPr lang="en-US" b="1" dirty="0" smtClean="0"/>
          </a:p>
        </p:txBody>
      </p:sp>
      <p:graphicFrame>
        <p:nvGraphicFramePr>
          <p:cNvPr id="13" name="Object 2"/>
          <p:cNvGraphicFramePr>
            <a:graphicFrameLocks noChangeAspect="1"/>
          </p:cNvGraphicFramePr>
          <p:nvPr/>
        </p:nvGraphicFramePr>
        <p:xfrm>
          <a:off x="7143750" y="6072188"/>
          <a:ext cx="1758950" cy="615950"/>
        </p:xfrm>
        <a:graphic>
          <a:graphicData uri="http://schemas.openxmlformats.org/presentationml/2006/ole">
            <mc:AlternateContent xmlns:mc="http://schemas.openxmlformats.org/markup-compatibility/2006">
              <mc:Choice xmlns:v="urn:schemas-microsoft-com:vml" Requires="v">
                <p:oleObj spid="_x0000_s7198" r:id="rId8" imgW="6433759" imgH="2454762" progId="">
                  <p:embed/>
                </p:oleObj>
              </mc:Choice>
              <mc:Fallback>
                <p:oleObj r:id="rId8" imgW="6433759" imgH="2454762"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3750" y="6072188"/>
                        <a:ext cx="1758950" cy="615950"/>
                      </a:xfrm>
                      <a:prstGeom prst="rect">
                        <a:avLst/>
                      </a:prstGeom>
                      <a:noFill/>
                      <a:extLst/>
                    </p:spPr>
                  </p:pic>
                </p:oleObj>
              </mc:Fallback>
            </mc:AlternateContent>
          </a:graphicData>
        </a:graphic>
      </p:graphicFrame>
    </p:spTree>
    <p:extLst>
      <p:ext uri="{BB962C8B-B14F-4D97-AF65-F5344CB8AC3E}">
        <p14:creationId xmlns:p14="http://schemas.microsoft.com/office/powerpoint/2010/main" val="36029998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photo Titl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3439" t="7481" r="1273" b="21782"/>
          <a:stretch/>
        </p:blipFill>
        <p:spPr bwMode="auto">
          <a:xfrm>
            <a:off x="990600" y="779123"/>
            <a:ext cx="1383402" cy="12113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1871472"/>
            <a:ext cx="8229600" cy="1024128"/>
          </a:xfrm>
        </p:spPr>
        <p:txBody>
          <a:bodyPr>
            <a:normAutofit fontScale="90000"/>
          </a:bodyPr>
          <a:lstStyle/>
          <a:p>
            <a:r>
              <a:rPr lang="en-US" dirty="0" smtClean="0"/>
              <a:t>	</a:t>
            </a:r>
            <a:r>
              <a:rPr lang="en-US" sz="4000" b="1" dirty="0" smtClean="0">
                <a:solidFill>
                  <a:schemeClr val="tx1"/>
                </a:solidFill>
              </a:rPr>
              <a:t>Cyber Threats to Consumers and Countermeasures</a:t>
            </a:r>
            <a:endParaRPr lang="en-US" sz="4000" b="1" dirty="0">
              <a:solidFill>
                <a:schemeClr val="tx1"/>
              </a:solidFill>
            </a:endParaRPr>
          </a:p>
        </p:txBody>
      </p: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2070" y="304800"/>
            <a:ext cx="1837130" cy="155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250803"/>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3991088" y="6492875"/>
            <a:ext cx="1161826" cy="365125"/>
          </a:xfrm>
        </p:spPr>
        <p:txBody>
          <a:bodyPr/>
          <a:lstStyle/>
          <a:p>
            <a:fld id="{12A81D5C-F4C2-48B8-81C3-36C8089BB5FF}" type="slidenum">
              <a:rPr lang="en-US" smtClean="0">
                <a:solidFill>
                  <a:srgbClr val="073E87"/>
                </a:solidFill>
              </a:rPr>
              <a:pPr/>
              <a:t>6</a:t>
            </a:fld>
            <a:endParaRPr lang="en-US" dirty="0">
              <a:solidFill>
                <a:srgbClr val="073E87"/>
              </a:solidFill>
            </a:endParaRPr>
          </a:p>
        </p:txBody>
      </p:sp>
      <p:sp>
        <p:nvSpPr>
          <p:cNvPr id="9" name="TextBox 8"/>
          <p:cNvSpPr txBox="1"/>
          <p:nvPr/>
        </p:nvSpPr>
        <p:spPr>
          <a:xfrm>
            <a:off x="304800" y="3124200"/>
            <a:ext cx="8305800" cy="2246769"/>
          </a:xfrm>
          <a:prstGeom prst="rect">
            <a:avLst/>
          </a:prstGeom>
          <a:noFill/>
        </p:spPr>
        <p:txBody>
          <a:bodyPr wrap="square" rtlCol="0">
            <a:spAutoFit/>
          </a:bodyPr>
          <a:lstStyle/>
          <a:p>
            <a:pPr marL="285750" indent="-285750" algn="just">
              <a:buFont typeface="Arial"/>
              <a:buChar char="•"/>
            </a:pPr>
            <a:r>
              <a:rPr lang="en-US" sz="2000" dirty="0">
                <a:latin typeface="+mj-lt"/>
              </a:rPr>
              <a:t>Cyber ​</a:t>
            </a:r>
            <a:r>
              <a:rPr lang="en-US" sz="2000" dirty="0" smtClean="0">
                <a:latin typeface="+mj-lt"/>
              </a:rPr>
              <a:t>cafes </a:t>
            </a:r>
            <a:r>
              <a:rPr lang="en-US" sz="2000" dirty="0">
                <a:latin typeface="+mj-lt"/>
              </a:rPr>
              <a:t>are fantastic means of communication and research for those who do not have a computer or are traveling</a:t>
            </a:r>
            <a:r>
              <a:rPr lang="en-US" sz="2000" dirty="0" smtClean="0">
                <a:latin typeface="+mj-lt"/>
              </a:rPr>
              <a:t>.</a:t>
            </a:r>
            <a:endParaRPr lang="en-US" sz="2000" dirty="0" smtClean="0">
              <a:latin typeface="+mj-lt"/>
            </a:endParaRPr>
          </a:p>
          <a:p>
            <a:pPr algn="just"/>
            <a:endParaRPr lang="en-US" sz="2000" dirty="0">
              <a:latin typeface="+mj-lt"/>
            </a:endParaRPr>
          </a:p>
          <a:p>
            <a:pPr marL="285750" indent="-285750" algn="just">
              <a:buFont typeface="Arial"/>
              <a:buChar char="•"/>
            </a:pPr>
            <a:r>
              <a:rPr lang="en-US" sz="2000" dirty="0">
                <a:latin typeface="+mj-lt"/>
              </a:rPr>
              <a:t>There are some risks, however, using a public computer or wireless network for personal matters such </a:t>
            </a:r>
            <a:r>
              <a:rPr lang="en-US" sz="2000" dirty="0" smtClean="0">
                <a:latin typeface="+mj-lt"/>
              </a:rPr>
              <a:t>as : </a:t>
            </a:r>
            <a:r>
              <a:rPr lang="en-US" sz="2000" dirty="0">
                <a:latin typeface="+mj-lt"/>
              </a:rPr>
              <a:t>encrypted connections can not always be achieved, firewalls predefined may be weak, and it is difficult to know who is monitoring your activity.</a:t>
            </a:r>
            <a:endParaRPr lang="en-US" sz="2000" dirty="0" smtClean="0">
              <a:latin typeface="+mj-lt"/>
            </a:endParaRPr>
          </a:p>
        </p:txBody>
      </p:sp>
      <p:graphicFrame>
        <p:nvGraphicFramePr>
          <p:cNvPr id="10" name="Object 2"/>
          <p:cNvGraphicFramePr>
            <a:graphicFrameLocks noChangeAspect="1"/>
          </p:cNvGraphicFramePr>
          <p:nvPr/>
        </p:nvGraphicFramePr>
        <p:xfrm>
          <a:off x="7143750" y="6072188"/>
          <a:ext cx="1758950" cy="615950"/>
        </p:xfrm>
        <a:graphic>
          <a:graphicData uri="http://schemas.openxmlformats.org/presentationml/2006/ole">
            <mc:AlternateContent xmlns:mc="http://schemas.openxmlformats.org/markup-compatibility/2006">
              <mc:Choice xmlns:v="urn:schemas-microsoft-com:vml" Requires="v">
                <p:oleObj spid="_x0000_s2078" r:id="rId8" imgW="6433759" imgH="2454762" progId="">
                  <p:embed/>
                </p:oleObj>
              </mc:Choice>
              <mc:Fallback>
                <p:oleObj r:id="rId8" imgW="6433759" imgH="2454762"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3750" y="6072188"/>
                        <a:ext cx="1758950" cy="615950"/>
                      </a:xfrm>
                      <a:prstGeom prst="rect">
                        <a:avLst/>
                      </a:prstGeom>
                      <a:noFill/>
                      <a:extLst/>
                    </p:spPr>
                  </p:pic>
                </p:oleObj>
              </mc:Fallback>
            </mc:AlternateContent>
          </a:graphicData>
        </a:graphic>
      </p:graphicFrame>
    </p:spTree>
    <p:extLst>
      <p:ext uri="{BB962C8B-B14F-4D97-AF65-F5344CB8AC3E}">
        <p14:creationId xmlns:p14="http://schemas.microsoft.com/office/powerpoint/2010/main" val="20613324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pt-PT" b="1" dirty="0">
                <a:solidFill>
                  <a:srgbClr val="000000"/>
                </a:solidFill>
              </a:rPr>
              <a:t>Av. 4 de Fevereiro Edifício </a:t>
            </a:r>
            <a:r>
              <a:rPr lang="pt-PT" b="1" dirty="0" err="1">
                <a:solidFill>
                  <a:srgbClr val="000000"/>
                </a:solidFill>
              </a:rPr>
              <a:t>Ex-Palácio</a:t>
            </a:r>
            <a:r>
              <a:rPr lang="pt-PT" b="1" dirty="0">
                <a:solidFill>
                  <a:srgbClr val="000000"/>
                </a:solidFill>
              </a:rPr>
              <a:t> de Vidro2º Andar Ala Direita Cx. Postal  1337/1338                                                   </a:t>
            </a:r>
          </a:p>
          <a:p>
            <a:pPr marL="0" indent="0" algn="ctr">
              <a:buNone/>
            </a:pPr>
            <a:r>
              <a:rPr lang="pt-PT" b="1" dirty="0">
                <a:solidFill>
                  <a:srgbClr val="000000"/>
                </a:solidFill>
              </a:rPr>
              <a:t>Telefones: Secretariado 222 409 804 / 222 409 806   </a:t>
            </a:r>
          </a:p>
          <a:p>
            <a:pPr marL="0" indent="0" algn="ctr">
              <a:buNone/>
            </a:pPr>
            <a:r>
              <a:rPr lang="pt-PT" b="1" dirty="0">
                <a:solidFill>
                  <a:srgbClr val="000000"/>
                </a:solidFill>
              </a:rPr>
              <a:t> 912 640 833, Apoio ao Consumidor  222 409 805 </a:t>
            </a:r>
          </a:p>
          <a:p>
            <a:pPr marL="0" indent="0" algn="ctr">
              <a:buNone/>
            </a:pPr>
            <a:r>
              <a:rPr lang="pt-PT" b="1" dirty="0"/>
              <a:t> </a:t>
            </a:r>
            <a:r>
              <a:rPr lang="pt-PT" b="1" dirty="0">
                <a:solidFill>
                  <a:srgbClr val="000000"/>
                </a:solidFill>
              </a:rPr>
              <a:t>914 545 752  E-mail: </a:t>
            </a:r>
            <a:r>
              <a:rPr lang="pt-PT" b="1" dirty="0">
                <a:hlinkClick r:id="rId3"/>
              </a:rPr>
              <a:t>inadec@minco.gov.ao</a:t>
            </a:r>
            <a:endParaRPr lang="pt-PT" b="1" dirty="0"/>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7</a:t>
            </a:fld>
            <a:endParaRPr lang="en-US" dirty="0">
              <a:solidFill>
                <a:srgbClr val="073E87"/>
              </a:solidFill>
            </a:endParaRPr>
          </a:p>
        </p:txBody>
      </p:sp>
      <p:sp>
        <p:nvSpPr>
          <p:cNvPr id="4" name="Title 3"/>
          <p:cNvSpPr>
            <a:spLocks noGrp="1"/>
          </p:cNvSpPr>
          <p:nvPr>
            <p:ph type="title"/>
          </p:nvPr>
        </p:nvSpPr>
        <p:spPr>
          <a:xfrm>
            <a:off x="457200" y="685800"/>
            <a:ext cx="8229600" cy="1252728"/>
          </a:xfrm>
        </p:spPr>
        <p:txBody>
          <a:bodyPr>
            <a:normAutofit fontScale="90000"/>
          </a:bodyPr>
          <a:lstStyle/>
          <a:p>
            <a:r>
              <a:rPr lang="en-US" b="1" dirty="0">
                <a:solidFill>
                  <a:srgbClr val="000000"/>
                </a:solidFill>
              </a:rPr>
              <a:t>THANK YOU!...</a:t>
            </a:r>
            <a:br>
              <a:rPr lang="en-US" b="1" dirty="0">
                <a:solidFill>
                  <a:srgbClr val="000000"/>
                </a:solidFill>
              </a:rPr>
            </a:br>
            <a:r>
              <a:rPr lang="en-US" b="1" dirty="0" smtClean="0">
                <a:solidFill>
                  <a:srgbClr val="000000"/>
                </a:solidFill>
              </a:rPr>
              <a:t>OBRIGADA!....</a:t>
            </a:r>
            <a:br>
              <a:rPr lang="en-US" b="1" dirty="0" smtClean="0">
                <a:solidFill>
                  <a:srgbClr val="000000"/>
                </a:solidFill>
              </a:rPr>
            </a:br>
            <a:r>
              <a:rPr lang="en-US" b="1" dirty="0" smtClean="0">
                <a:solidFill>
                  <a:srgbClr val="000000"/>
                </a:solidFill>
              </a:rPr>
              <a:t>MERCI BEAUCOUP!.......</a:t>
            </a:r>
            <a:endParaRPr lang="en-US" dirty="0"/>
          </a:p>
        </p:txBody>
      </p:sp>
      <p:graphicFrame>
        <p:nvGraphicFramePr>
          <p:cNvPr id="5" name="Object 2"/>
          <p:cNvGraphicFramePr>
            <a:graphicFrameLocks noChangeAspect="1"/>
          </p:cNvGraphicFramePr>
          <p:nvPr/>
        </p:nvGraphicFramePr>
        <p:xfrm>
          <a:off x="7143750" y="6072188"/>
          <a:ext cx="1758950" cy="615950"/>
        </p:xfrm>
        <a:graphic>
          <a:graphicData uri="http://schemas.openxmlformats.org/presentationml/2006/ole">
            <mc:AlternateContent xmlns:mc="http://schemas.openxmlformats.org/markup-compatibility/2006">
              <mc:Choice xmlns:v="urn:schemas-microsoft-com:vml" Requires="v">
                <p:oleObj spid="_x0000_s1051" r:id="rId4" imgW="6433759" imgH="2454762" progId="">
                  <p:embed/>
                </p:oleObj>
              </mc:Choice>
              <mc:Fallback>
                <p:oleObj r:id="rId4" imgW="6433759" imgH="245476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6072188"/>
                        <a:ext cx="1758950" cy="615950"/>
                      </a:xfrm>
                      <a:prstGeom prst="rect">
                        <a:avLst/>
                      </a:prstGeom>
                      <a:noFill/>
                      <a:extLst/>
                    </p:spPr>
                  </p:pic>
                </p:oleObj>
              </mc:Fallback>
            </mc:AlternateContent>
          </a:graphicData>
        </a:graphic>
      </p:graphicFrame>
    </p:spTree>
    <p:extLst>
      <p:ext uri="{BB962C8B-B14F-4D97-AF65-F5344CB8AC3E}">
        <p14:creationId xmlns:p14="http://schemas.microsoft.com/office/powerpoint/2010/main" val="9745832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rroco Templat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1801</TotalTime>
  <Words>280</Words>
  <Application>Microsoft Macintosh PowerPoint</Application>
  <PresentationFormat>On-screen Show (4:3)</PresentationFormat>
  <Paragraphs>40</Paragraphs>
  <Slides>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9" baseType="lpstr">
      <vt:lpstr>1_Morroco Template</vt:lpstr>
      <vt:lpstr>Document</vt:lpstr>
      <vt:lpstr>The Fifth Annual African Dialogue  Consumer Protection Conference</vt:lpstr>
      <vt:lpstr>Angola Mobile Market</vt:lpstr>
      <vt:lpstr>Angola Mobile Market</vt:lpstr>
      <vt:lpstr>Angola Mobile Market</vt:lpstr>
      <vt:lpstr>Mobile Payments</vt:lpstr>
      <vt:lpstr> Cyber Threats to Consumers and Countermeasures</vt:lpstr>
      <vt:lpstr>THANK YOU!... OBRIGADA!.... MERCI BEAUCOUP!.......</vt:lpstr>
    </vt:vector>
  </TitlesOfParts>
  <Company>Federal Trade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Fourth Annual African Dialogue  Consumer Protection Conference</dc:title>
  <dc:creator>Federal Trade Commission</dc:creator>
  <cp:lastModifiedBy>suzana Ferreira</cp:lastModifiedBy>
  <cp:revision>102</cp:revision>
  <cp:lastPrinted>2013-08-15T12:44:43Z</cp:lastPrinted>
  <dcterms:created xsi:type="dcterms:W3CDTF">2012-08-09T17:06:55Z</dcterms:created>
  <dcterms:modified xsi:type="dcterms:W3CDTF">2013-08-27T10:16:39Z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710697505</vt:i4>
  </property>
  <property fmtid="{D5CDD505-2E9C-101B-9397-08002B2CF9AE}" pid="3" name="_NewReviewCycle">
    <vt:lpwstr/>
  </property>
  <property fmtid="{D5CDD505-2E9C-101B-9397-08002B2CF9AE}" pid="4" name="_EmailSubject">
    <vt:lpwstr>Session 5 Template: African Consumer Protection Dialogue Conference -</vt:lpwstr>
  </property>
  <property fmtid="{D5CDD505-2E9C-101B-9397-08002B2CF9AE}" pid="5" name="_AuthorEmail">
    <vt:lpwstr>dvandeputte@ftc.gov</vt:lpwstr>
  </property>
  <property fmtid="{D5CDD505-2E9C-101B-9397-08002B2CF9AE}" pid="6" name="_AuthorEmailDisplayName">
    <vt:lpwstr>Vandeputte, Dorothy CTR</vt:lpwstr>
  </property>
  <property fmtid="{D5CDD505-2E9C-101B-9397-08002B2CF9AE}" pid="7" name="_PreviousAdHocReviewCycleID">
    <vt:i4>2037060121</vt:i4>
  </property>
</Properties>
</file>