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notesSlides/notesSlide1.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7" r:id="rId2"/>
    <p:sldId id="301" r:id="rId3"/>
    <p:sldId id="259" r:id="rId4"/>
    <p:sldId id="299" r:id="rId5"/>
    <p:sldId id="302" r:id="rId6"/>
    <p:sldId id="300" r:id="rId7"/>
    <p:sldId id="303" r:id="rId8"/>
    <p:sldId id="304" r:id="rId9"/>
    <p:sldId id="305" r:id="rId10"/>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744"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99C3B3E8-71CD-4E4D-BC7B-87E46D6721FB}" type="datetimeFigureOut">
              <a:rPr lang="en-US" smtClean="0"/>
              <a:t>13/08/27</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239B0444-C39E-2441-8192-0EDEE6D90AFD}" type="slidenum">
              <a:rPr lang="en-US" smtClean="0"/>
              <a:t>‹#›</a:t>
            </a:fld>
            <a:endParaRPr lang="en-US"/>
          </a:p>
        </p:txBody>
      </p:sp>
    </p:spTree>
    <p:extLst>
      <p:ext uri="{BB962C8B-B14F-4D97-AF65-F5344CB8AC3E}">
        <p14:creationId xmlns:p14="http://schemas.microsoft.com/office/powerpoint/2010/main" val="2633902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CFA62F0B-5AFC-44FB-9E5B-AEA3E8593F24}" type="datetimeFigureOut">
              <a:rPr lang="en-US" smtClean="0"/>
              <a:t>13/08/27</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E143506D-8DF2-4BD1-AAE8-D3B31BDE073D}" type="slidenum">
              <a:rPr lang="en-US" smtClean="0"/>
              <a:t>‹#›</a:t>
            </a:fld>
            <a:endParaRPr lang="en-US"/>
          </a:p>
        </p:txBody>
      </p:sp>
    </p:spTree>
    <p:extLst>
      <p:ext uri="{BB962C8B-B14F-4D97-AF65-F5344CB8AC3E}">
        <p14:creationId xmlns:p14="http://schemas.microsoft.com/office/powerpoint/2010/main" val="107219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CC31B-5A92-42FC-AB18-C4B4571E2F31}" type="slidenum">
              <a:rPr lang="en-US">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113869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99062D-A187-4039-BE5F-00E46BBA9D63}" type="datetime1">
              <a:rPr lang="en-US" smtClean="0">
                <a:solidFill>
                  <a:srgbClr val="073E87"/>
                </a:solidFill>
              </a:rPr>
              <a:t>13/08/27</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422725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49A50-2E40-4126-9A0D-12CE2B7292F5}" type="datetime1">
              <a:rPr lang="en-US" smtClean="0">
                <a:solidFill>
                  <a:srgbClr val="073E87"/>
                </a:solidFill>
              </a:rPr>
              <a:t>13/08/27</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154947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p>
            <a:fld id="{BAEE9C4D-E97F-42C0-89C8-FF13559D29AF}" type="datetime1">
              <a:rPr lang="en-US" smtClean="0">
                <a:solidFill>
                  <a:srgbClr val="073E87"/>
                </a:solidFill>
              </a:rPr>
              <a:t>13/08/27</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515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endParaRPr lang="en-US" dirty="0"/>
          </a:p>
        </p:txBody>
      </p:sp>
      <p:sp>
        <p:nvSpPr>
          <p:cNvPr id="4" name="Date Placeholder 3"/>
          <p:cNvSpPr>
            <a:spLocks noGrp="1"/>
          </p:cNvSpPr>
          <p:nvPr>
            <p:ph type="dt" sz="half" idx="10"/>
          </p:nvPr>
        </p:nvSpPr>
        <p:spPr>
          <a:xfrm>
            <a:off x="457200" y="6278563"/>
            <a:ext cx="2133600" cy="457200"/>
          </a:xfrm>
        </p:spPr>
        <p:txBody>
          <a:bodyPr/>
          <a:lstStyle>
            <a:lvl1pPr>
              <a:defRPr/>
            </a:lvl1pPr>
          </a:lstStyle>
          <a:p>
            <a:fld id="{92D0BCCE-DBF3-4A3E-8054-AEFCDC9BB767}" type="datetime1">
              <a:rPr lang="en-US" smtClean="0">
                <a:solidFill>
                  <a:srgbClr val="073E87"/>
                </a:solidFill>
              </a:rPr>
              <a:t>13/08/27</a:t>
            </a:fld>
            <a:endParaRPr lang="en-US" dirty="0">
              <a:solidFill>
                <a:srgbClr val="073E87"/>
              </a:solidFill>
            </a:endParaRPr>
          </a:p>
        </p:txBody>
      </p:sp>
      <p:sp>
        <p:nvSpPr>
          <p:cNvPr id="5" name="Footer Placeholder 4"/>
          <p:cNvSpPr>
            <a:spLocks noGrp="1"/>
          </p:cNvSpPr>
          <p:nvPr>
            <p:ph type="ftr" sz="quarter" idx="11"/>
          </p:nvPr>
        </p:nvSpPr>
        <p:spPr>
          <a:xfrm>
            <a:off x="3124200" y="6278563"/>
            <a:ext cx="2895600" cy="457200"/>
          </a:xfrm>
        </p:spPr>
        <p:txBody>
          <a:bodyPr/>
          <a:lstStyle>
            <a:lvl1pPr>
              <a:defRPr/>
            </a:lvl1pPr>
          </a:lstStyle>
          <a:p>
            <a:endParaRPr lang="en-US" dirty="0">
              <a:solidFill>
                <a:srgbClr val="073E87"/>
              </a:solidFill>
            </a:endParaRPr>
          </a:p>
        </p:txBody>
      </p:sp>
      <p:sp>
        <p:nvSpPr>
          <p:cNvPr id="6" name="Slide Number Placeholder 5"/>
          <p:cNvSpPr>
            <a:spLocks noGrp="1"/>
          </p:cNvSpPr>
          <p:nvPr>
            <p:ph type="sldNum" sz="quarter" idx="12"/>
          </p:nvPr>
        </p:nvSpPr>
        <p:spPr>
          <a:xfrm>
            <a:off x="6553200" y="6278563"/>
            <a:ext cx="2133600" cy="457200"/>
          </a:xfrm>
        </p:spPr>
        <p:txBody>
          <a:bodyPr/>
          <a:lstStyle>
            <a:lvl1pPr>
              <a:defRPr/>
            </a:lvl1pPr>
          </a:lstStyle>
          <a:p>
            <a:fld id="{441F7584-F01D-4378-B2C9-53240BC39C84}" type="slidenum">
              <a:rPr lang="en-US">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76218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38818-4991-40E6-804A-1F7270EAF6BC}" type="datetime1">
              <a:rPr lang="en-US" smtClean="0">
                <a:solidFill>
                  <a:srgbClr val="073E87"/>
                </a:solidFill>
              </a:rPr>
              <a:t>13/08/27</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5168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93D8F0-E2C7-4525-8DFB-834483DFCB36}" type="datetime1">
              <a:rPr lang="en-US" smtClean="0">
                <a:solidFill>
                  <a:srgbClr val="073E87"/>
                </a:solidFill>
              </a:rPr>
              <a:t>13/08/27</a:t>
            </a:fld>
            <a:endParaRPr lang="en-US" dirty="0">
              <a:solidFill>
                <a:srgbClr val="073E87"/>
              </a:solidFill>
            </a:endParaRPr>
          </a:p>
        </p:txBody>
      </p:sp>
      <p:sp>
        <p:nvSpPr>
          <p:cNvPr id="5" name="Footer Placeholder 4"/>
          <p:cNvSpPr>
            <a:spLocks noGrp="1"/>
          </p:cNvSpPr>
          <p:nvPr>
            <p:ph type="ftr" sz="quarter" idx="11"/>
          </p:nvPr>
        </p:nvSpPr>
        <p:spPr/>
        <p:txBody>
          <a:bodyPr/>
          <a:lstStyle/>
          <a:p>
            <a:endParaRPr lang="en-US" dirty="0">
              <a:solidFill>
                <a:srgbClr val="073E87"/>
              </a:solidFill>
            </a:endParaRPr>
          </a:p>
        </p:txBody>
      </p:sp>
      <p:sp>
        <p:nvSpPr>
          <p:cNvPr id="6" name="Slide Number Placeholder 5"/>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212507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F60D731-769F-4E8F-8BD1-1948A134746E}" type="datetime1">
              <a:rPr lang="en-US" smtClean="0">
                <a:solidFill>
                  <a:srgbClr val="073E87"/>
                </a:solidFill>
              </a:rPr>
              <a:t>13/08/27</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156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8EC192-EBBE-444F-A5FB-FFD9143C6DE8}" type="datetime1">
              <a:rPr lang="en-US" smtClean="0">
                <a:solidFill>
                  <a:srgbClr val="073E87"/>
                </a:solidFill>
              </a:rPr>
              <a:t>13/08/27</a:t>
            </a:fld>
            <a:endParaRPr lang="en-US" dirty="0">
              <a:solidFill>
                <a:srgbClr val="073E87"/>
              </a:solidFill>
            </a:endParaRPr>
          </a:p>
        </p:txBody>
      </p:sp>
      <p:sp>
        <p:nvSpPr>
          <p:cNvPr id="8" name="Footer Placeholder 7"/>
          <p:cNvSpPr>
            <a:spLocks noGrp="1"/>
          </p:cNvSpPr>
          <p:nvPr>
            <p:ph type="ftr" sz="quarter" idx="11"/>
          </p:nvPr>
        </p:nvSpPr>
        <p:spPr/>
        <p:txBody>
          <a:bodyPr/>
          <a:lstStyle/>
          <a:p>
            <a:endParaRPr lang="en-US" dirty="0">
              <a:solidFill>
                <a:srgbClr val="073E87"/>
              </a:solidFill>
            </a:endParaRPr>
          </a:p>
        </p:txBody>
      </p:sp>
      <p:sp>
        <p:nvSpPr>
          <p:cNvPr id="9" name="Slide Number Placeholder 8"/>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69673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CAF8F2-5F65-4BBD-B937-0C39783AE7C1}" type="datetime1">
              <a:rPr lang="en-US" smtClean="0">
                <a:solidFill>
                  <a:srgbClr val="073E87"/>
                </a:solidFill>
              </a:rPr>
              <a:t>13/08/27</a:t>
            </a:fld>
            <a:endParaRPr lang="en-US" dirty="0">
              <a:solidFill>
                <a:srgbClr val="073E87"/>
              </a:solidFill>
            </a:endParaRPr>
          </a:p>
        </p:txBody>
      </p:sp>
      <p:sp>
        <p:nvSpPr>
          <p:cNvPr id="4" name="Footer Placeholder 3"/>
          <p:cNvSpPr>
            <a:spLocks noGrp="1"/>
          </p:cNvSpPr>
          <p:nvPr>
            <p:ph type="ftr" sz="quarter" idx="11"/>
          </p:nvPr>
        </p:nvSpPr>
        <p:spPr/>
        <p:txBody>
          <a:bodyPr/>
          <a:lstStyle/>
          <a:p>
            <a:endParaRPr lang="en-US" dirty="0">
              <a:solidFill>
                <a:srgbClr val="073E87"/>
              </a:solidFill>
            </a:endParaRPr>
          </a:p>
        </p:txBody>
      </p:sp>
      <p:sp>
        <p:nvSpPr>
          <p:cNvPr id="5" name="Slide Number Placeholder 4"/>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12285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Date Placeholder 1"/>
          <p:cNvSpPr>
            <a:spLocks noGrp="1"/>
          </p:cNvSpPr>
          <p:nvPr>
            <p:ph type="dt" sz="half" idx="10"/>
          </p:nvPr>
        </p:nvSpPr>
        <p:spPr/>
        <p:txBody>
          <a:bodyPr/>
          <a:lstStyle/>
          <a:p>
            <a:fld id="{D85E6AD8-0C7E-43C0-8DEE-2E4543C8F6EA}" type="datetime1">
              <a:rPr lang="en-US" smtClean="0">
                <a:solidFill>
                  <a:srgbClr val="073E87"/>
                </a:solidFill>
              </a:rPr>
              <a:t>13/08/27</a:t>
            </a:fld>
            <a:endParaRPr lang="en-US" dirty="0">
              <a:solidFill>
                <a:srgbClr val="073E87"/>
              </a:solidFill>
            </a:endParaRPr>
          </a:p>
        </p:txBody>
      </p:sp>
      <p:sp>
        <p:nvSpPr>
          <p:cNvPr id="3" name="Footer Placeholder 2"/>
          <p:cNvSpPr>
            <a:spLocks noGrp="1"/>
          </p:cNvSpPr>
          <p:nvPr>
            <p:ph type="ftr" sz="quarter" idx="11"/>
          </p:nvPr>
        </p:nvSpPr>
        <p:spPr/>
        <p:txBody>
          <a:bodyPr/>
          <a:lstStyle/>
          <a:p>
            <a:endParaRPr lang="en-US" dirty="0">
              <a:solidFill>
                <a:srgbClr val="073E87"/>
              </a:solidFill>
            </a:endParaRPr>
          </a:p>
        </p:txBody>
      </p:sp>
      <p:sp>
        <p:nvSpPr>
          <p:cNvPr id="4" name="Slide Number Placeholder 3"/>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Tree>
    <p:extLst>
      <p:ext uri="{BB962C8B-B14F-4D97-AF65-F5344CB8AC3E}">
        <p14:creationId xmlns:p14="http://schemas.microsoft.com/office/powerpoint/2010/main" val="253358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Date Placeholder 4"/>
          <p:cNvSpPr>
            <a:spLocks noGrp="1"/>
          </p:cNvSpPr>
          <p:nvPr>
            <p:ph type="dt" sz="half" idx="10"/>
          </p:nvPr>
        </p:nvSpPr>
        <p:spPr/>
        <p:txBody>
          <a:bodyPr/>
          <a:lstStyle/>
          <a:p>
            <a:fld id="{2675A076-D22B-403F-A722-87C1B5B6239D}" type="datetime1">
              <a:rPr lang="en-US" smtClean="0">
                <a:solidFill>
                  <a:srgbClr val="073E87"/>
                </a:solidFill>
              </a:rPr>
              <a:t>13/08/27</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9658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D9A147-E6C8-41B9-9672-0A8ACC7BDD88}" type="datetime1">
              <a:rPr lang="en-US" smtClean="0">
                <a:solidFill>
                  <a:srgbClr val="073E87"/>
                </a:solidFill>
              </a:rPr>
              <a:t>13/08/27</a:t>
            </a:fld>
            <a:endParaRPr lang="en-US" dirty="0">
              <a:solidFill>
                <a:srgbClr val="073E87"/>
              </a:solidFill>
            </a:endParaRPr>
          </a:p>
        </p:txBody>
      </p:sp>
      <p:sp>
        <p:nvSpPr>
          <p:cNvPr id="6" name="Footer Placeholder 5"/>
          <p:cNvSpPr>
            <a:spLocks noGrp="1"/>
          </p:cNvSpPr>
          <p:nvPr>
            <p:ph type="ftr" sz="quarter" idx="11"/>
          </p:nvPr>
        </p:nvSpPr>
        <p:spPr/>
        <p:txBody>
          <a:bodyPr/>
          <a:lstStyle/>
          <a:p>
            <a:endParaRPr lang="en-US" dirty="0">
              <a:solidFill>
                <a:srgbClr val="073E87"/>
              </a:solidFill>
            </a:endParaRPr>
          </a:p>
        </p:txBody>
      </p:sp>
      <p:sp>
        <p:nvSpPr>
          <p:cNvPr id="7" name="Slide Number Placeholder 6"/>
          <p:cNvSpPr>
            <a:spLocks noGrp="1"/>
          </p:cNvSpPr>
          <p:nvPr>
            <p:ph type="sldNum" sz="quarter" idx="12"/>
          </p:nvPr>
        </p:nvSpPr>
        <p:spPr/>
        <p:txBody>
          <a:bodyPr/>
          <a:lstStyle/>
          <a:p>
            <a:fld id="{12A81D5C-F4C2-48B8-81C3-36C8089BB5FF}" type="slidenum">
              <a:rPr lang="en-US" smtClean="0">
                <a:solidFill>
                  <a:srgbClr val="073E87"/>
                </a:solidFill>
              </a:rPr>
              <a:pPr/>
              <a:t>‹#›</a:t>
            </a:fld>
            <a:endParaRPr lang="en-US" dirty="0">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14560748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093DF1-67DC-4DEA-B79D-475A183D7C66}" type="datetime1">
              <a:rPr lang="en-US" smtClean="0">
                <a:solidFill>
                  <a:srgbClr val="073E87"/>
                </a:solidFill>
              </a:rPr>
              <a:t>13/08/27</a:t>
            </a:fld>
            <a:endParaRPr lang="en-US" dirty="0">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2A81D5C-F4C2-48B8-81C3-36C8089BB5FF}" type="slidenum">
              <a:rPr lang="en-US" smtClean="0">
                <a:solidFill>
                  <a:srgbClr val="073E87"/>
                </a:solidFill>
              </a:rPr>
              <a:pPr/>
              <a:t>‹#›</a:t>
            </a:fld>
            <a:endParaRPr lang="en-US" dirty="0">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8123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http://www.jt.gen.tr/" TargetMode="External"/><Relationship Id="rId6" Type="http://schemas.openxmlformats.org/officeDocument/2006/relationships/image" Target="../media/image6.jpeg"/><Relationship Id="rId7" Type="http://schemas.openxmlformats.org/officeDocument/2006/relationships/package" Target="../embeddings/Microsoft_Word_Document1.docx"/><Relationship Id="rId8" Type="http://schemas.openxmlformats.org/officeDocument/2006/relationships/image" Target="../media/image2.emf"/><Relationship Id="rId9" Type="http://schemas.openxmlformats.org/officeDocument/2006/relationships/oleObject" Target="../embeddings/oleObject1.bin"/><Relationship Id="rId10"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www.jt.gen.tr/" TargetMode="External"/><Relationship Id="rId5" Type="http://schemas.openxmlformats.org/officeDocument/2006/relationships/image" Target="../media/image6.jpeg"/><Relationship Id="rId6" Type="http://schemas.openxmlformats.org/officeDocument/2006/relationships/image" Target="../media/image8.png"/><Relationship Id="rId7" Type="http://schemas.openxmlformats.org/officeDocument/2006/relationships/oleObject" Target="../embeddings/oleObject2.bin"/><Relationship Id="rId8"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hyperlink" Target="http://www.jt.gen.tr/" TargetMode="External"/><Relationship Id="rId5" Type="http://schemas.openxmlformats.org/officeDocument/2006/relationships/image" Target="../media/image6.jpeg"/><Relationship Id="rId6" Type="http://schemas.openxmlformats.org/officeDocument/2006/relationships/image" Target="../media/image8.png"/><Relationship Id="rId7" Type="http://schemas.openxmlformats.org/officeDocument/2006/relationships/image" Target="../media/image7.png"/><Relationship Id="rId8" Type="http://schemas.openxmlformats.org/officeDocument/2006/relationships/oleObject" Target="../embeddings/oleObject3.bin"/><Relationship Id="rId9" Type="http://schemas.openxmlformats.org/officeDocument/2006/relationships/image" Target="../media/image3.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www.jt.gen.tr/" TargetMode="External"/><Relationship Id="rId5" Type="http://schemas.openxmlformats.org/officeDocument/2006/relationships/image" Target="../media/image6.jpeg"/><Relationship Id="rId6" Type="http://schemas.openxmlformats.org/officeDocument/2006/relationships/image" Target="../media/image8.png"/><Relationship Id="rId7" Type="http://schemas.openxmlformats.org/officeDocument/2006/relationships/oleObject" Target="../embeddings/oleObject4.bin"/><Relationship Id="rId8" Type="http://schemas.openxmlformats.org/officeDocument/2006/relationships/image" Target="../media/image3.png"/><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jt.gen.tr/" TargetMode="External"/><Relationship Id="rId4" Type="http://schemas.openxmlformats.org/officeDocument/2006/relationships/image" Target="../media/image6.jpe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www.jt.gen.tr/" TargetMode="External"/><Relationship Id="rId5" Type="http://schemas.openxmlformats.org/officeDocument/2006/relationships/image" Target="../media/image6.jpeg"/><Relationship Id="rId6" Type="http://schemas.openxmlformats.org/officeDocument/2006/relationships/image" Target="../media/image8.png"/><Relationship Id="rId7" Type="http://schemas.openxmlformats.org/officeDocument/2006/relationships/oleObject" Target="../embeddings/oleObject5.bin"/><Relationship Id="rId8" Type="http://schemas.openxmlformats.org/officeDocument/2006/relationships/image" Target="../media/image3.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www.jt.gen.tr/" TargetMode="External"/><Relationship Id="rId5" Type="http://schemas.openxmlformats.org/officeDocument/2006/relationships/image" Target="../media/image6.jpeg"/><Relationship Id="rId6" Type="http://schemas.openxmlformats.org/officeDocument/2006/relationships/image" Target="../media/image8.png"/><Relationship Id="rId7" Type="http://schemas.openxmlformats.org/officeDocument/2006/relationships/oleObject" Target="../embeddings/oleObject6.bin"/><Relationship Id="rId8" Type="http://schemas.openxmlformats.org/officeDocument/2006/relationships/image" Target="../media/image3.png"/><Relationship Id="rId1" Type="http://schemas.openxmlformats.org/officeDocument/2006/relationships/vmlDrawing" Target="../drawings/vmlDrawing6.vml"/><Relationship Id="rId2"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hyperlink" Target="http://www.jt.gen.tr/" TargetMode="External"/><Relationship Id="rId6" Type="http://schemas.openxmlformats.org/officeDocument/2006/relationships/image" Target="../media/image6.jpeg"/><Relationship Id="rId7" Type="http://schemas.openxmlformats.org/officeDocument/2006/relationships/oleObject" Target="../embeddings/oleObject7.bin"/><Relationship Id="rId8" Type="http://schemas.openxmlformats.org/officeDocument/2006/relationships/image" Target="../media/image3.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inadec@minco.gov.ao" TargetMode="External"/><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hyperlink" Target="http://www.jt.gen.tr/" TargetMode="External"/><Relationship Id="rId7" Type="http://schemas.openxmlformats.org/officeDocument/2006/relationships/image" Target="../media/image6.jpeg"/><Relationship Id="rId8" Type="http://schemas.openxmlformats.org/officeDocument/2006/relationships/oleObject" Target="../embeddings/oleObject8.bin"/><Relationship Id="rId9" Type="http://schemas.openxmlformats.org/officeDocument/2006/relationships/image" Target="../media/image3.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fricaMap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3810000"/>
            <a:ext cx="1904810" cy="16687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federal-trade-commission-ftc-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657600"/>
            <a:ext cx="2244970" cy="190334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98813" y="2677180"/>
            <a:ext cx="8291896" cy="892552"/>
          </a:xfrm>
          <a:prstGeom prst="rect">
            <a:avLst/>
          </a:prstGeom>
          <a:noFill/>
        </p:spPr>
        <p:txBody>
          <a:bodyPr wrap="square" rtlCol="0">
            <a:spAutoFit/>
          </a:bodyPr>
          <a:lstStyle/>
          <a:p>
            <a:pPr algn="ctr"/>
            <a:r>
              <a:rPr lang="en-US" sz="2800" b="1" dirty="0" smtClean="0">
                <a:solidFill>
                  <a:prstClr val="black"/>
                </a:solidFill>
              </a:rPr>
              <a:t>Empowering and Educating Consumers</a:t>
            </a:r>
          </a:p>
          <a:p>
            <a:pPr algn="ctr"/>
            <a:r>
              <a:rPr lang="en-US" sz="2400" b="1" dirty="0" smtClean="0">
                <a:solidFill>
                  <a:prstClr val="black"/>
                </a:solidFill>
              </a:rPr>
              <a:t>By: Paulina </a:t>
            </a:r>
            <a:r>
              <a:rPr lang="en-US" sz="2400" b="1" dirty="0" err="1" smtClean="0">
                <a:solidFill>
                  <a:prstClr val="black"/>
                </a:solidFill>
              </a:rPr>
              <a:t>Semedo</a:t>
            </a:r>
            <a:r>
              <a:rPr lang="en-US" sz="2400" b="1" smtClean="0">
                <a:solidFill>
                  <a:prstClr val="black"/>
                </a:solidFill>
              </a:rPr>
              <a:t>  - Director </a:t>
            </a:r>
            <a:r>
              <a:rPr lang="en-US" sz="2400" b="1" dirty="0" smtClean="0">
                <a:solidFill>
                  <a:prstClr val="black"/>
                </a:solidFill>
              </a:rPr>
              <a:t>General</a:t>
            </a:r>
            <a:endParaRPr lang="en-US" sz="2400" b="1" dirty="0">
              <a:solidFill>
                <a:prstClr val="black"/>
              </a:solidFill>
            </a:endParaRPr>
          </a:p>
        </p:txBody>
      </p:sp>
      <p:pic>
        <p:nvPicPr>
          <p:cNvPr id="8" name="Picture 3" descr="photo Title 2">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3439" t="7481" r="1273" b="21782"/>
          <a:stretch/>
        </p:blipFill>
        <p:spPr bwMode="auto">
          <a:xfrm>
            <a:off x="533400" y="3810000"/>
            <a:ext cx="1905802" cy="16687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 y="1447800"/>
            <a:ext cx="8991600" cy="1143000"/>
          </a:xfrm>
        </p:spPr>
        <p:txBody>
          <a:bodyPr>
            <a:noAutofit/>
          </a:bodyPr>
          <a:lstStyle/>
          <a:p>
            <a:pPr marL="182880" indent="0">
              <a:buNone/>
            </a:pPr>
            <a:r>
              <a:rPr lang="en-US" sz="3200" b="1" dirty="0" smtClean="0">
                <a:solidFill>
                  <a:schemeClr val="tx1"/>
                </a:solidFill>
              </a:rPr>
              <a:t>The Fifth Annual African Dialogue </a:t>
            </a:r>
            <a:br>
              <a:rPr lang="en-US" sz="3200" b="1" dirty="0" smtClean="0">
                <a:solidFill>
                  <a:schemeClr val="tx1"/>
                </a:solidFill>
              </a:rPr>
            </a:br>
            <a:r>
              <a:rPr lang="en-US" sz="3200" b="1" dirty="0" smtClean="0">
                <a:solidFill>
                  <a:schemeClr val="tx1"/>
                </a:solidFill>
              </a:rPr>
              <a:t>Consumer Protection Conference</a:t>
            </a:r>
            <a:endParaRPr lang="en-US" sz="3200" dirty="0">
              <a:solidFill>
                <a:schemeClr val="tx1"/>
              </a:solidFill>
            </a:endParaRPr>
          </a:p>
        </p:txBody>
      </p:sp>
      <p:sp>
        <p:nvSpPr>
          <p:cNvPr id="12" name="Subtitle 4"/>
          <p:cNvSpPr txBox="1">
            <a:spLocks/>
          </p:cNvSpPr>
          <p:nvPr/>
        </p:nvSpPr>
        <p:spPr>
          <a:xfrm>
            <a:off x="2743200" y="5410200"/>
            <a:ext cx="3733800" cy="85626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t>Livingstone, Zambia</a:t>
            </a:r>
          </a:p>
          <a:p>
            <a:pPr marL="0" indent="0" algn="ctr">
              <a:buNone/>
            </a:pPr>
            <a:r>
              <a:rPr lang="en-US" sz="2000" dirty="0" smtClean="0"/>
              <a:t>10-12 September 2013</a:t>
            </a:r>
            <a:endParaRPr lang="en-US" sz="2000" dirty="0"/>
          </a:p>
        </p:txBody>
      </p:sp>
      <p:graphicFrame>
        <p:nvGraphicFramePr>
          <p:cNvPr id="3" name="Object 2"/>
          <p:cNvGraphicFramePr>
            <a:graphicFrameLocks noChangeAspect="1"/>
          </p:cNvGraphicFramePr>
          <p:nvPr>
            <p:extLst>
              <p:ext uri="{D42A27DB-BD31-4B8C-83A1-F6EECF244321}">
                <p14:modId xmlns:p14="http://schemas.microsoft.com/office/powerpoint/2010/main" val="418652109"/>
              </p:ext>
            </p:extLst>
          </p:nvPr>
        </p:nvGraphicFramePr>
        <p:xfrm>
          <a:off x="1828800" y="228600"/>
          <a:ext cx="5613400" cy="1435100"/>
        </p:xfrm>
        <a:graphic>
          <a:graphicData uri="http://schemas.openxmlformats.org/presentationml/2006/ole">
            <mc:AlternateContent xmlns:mc="http://schemas.openxmlformats.org/markup-compatibility/2006">
              <mc:Choice xmlns:v="urn:schemas-microsoft-com:vml" Requires="v">
                <p:oleObj spid="_x0000_s1065" name="Document" r:id="rId7" imgW="5613400" imgH="1435100" progId="Word.Document.12">
                  <p:embed/>
                </p:oleObj>
              </mc:Choice>
              <mc:Fallback>
                <p:oleObj name="Document" r:id="rId7" imgW="5613400" imgH="1435100" progId="Word.Document.12">
                  <p:embed/>
                  <p:pic>
                    <p:nvPicPr>
                      <p:cNvPr id="0" name=""/>
                      <p:cNvPicPr/>
                      <p:nvPr/>
                    </p:nvPicPr>
                    <p:blipFill>
                      <a:blip r:embed="rId8"/>
                      <a:stretch>
                        <a:fillRect/>
                      </a:stretch>
                    </p:blipFill>
                    <p:spPr>
                      <a:xfrm>
                        <a:off x="1828800" y="228600"/>
                        <a:ext cx="5613400" cy="1435100"/>
                      </a:xfrm>
                      <a:prstGeom prst="rect">
                        <a:avLst/>
                      </a:prstGeom>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1390697758"/>
              </p:ext>
            </p:extLst>
          </p:nvPr>
        </p:nvGraphicFramePr>
        <p:xfrm>
          <a:off x="6934200" y="5943600"/>
          <a:ext cx="1758950" cy="615950"/>
        </p:xfrm>
        <a:graphic>
          <a:graphicData uri="http://schemas.openxmlformats.org/presentationml/2006/ole">
            <mc:AlternateContent xmlns:mc="http://schemas.openxmlformats.org/markup-compatibility/2006">
              <mc:Choice xmlns:v="urn:schemas-microsoft-com:vml" Requires="v">
                <p:oleObj spid="_x0000_s1066" r:id="rId9" imgW="6433759" imgH="2454762" progId="">
                  <p:embed/>
                </p:oleObj>
              </mc:Choice>
              <mc:Fallback>
                <p:oleObj r:id="rId9" imgW="6433759" imgH="2454762"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4200" y="5943600"/>
                        <a:ext cx="175895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96207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09800"/>
            <a:ext cx="7408333" cy="3916363"/>
          </a:xfrm>
        </p:spPr>
        <p:txBody>
          <a:bodyPr>
            <a:normAutofit/>
          </a:bodyPr>
          <a:lstStyle/>
          <a:p>
            <a:pPr algn="just"/>
            <a:r>
              <a:rPr lang="en-US" dirty="0">
                <a:solidFill>
                  <a:srgbClr val="000000"/>
                </a:solidFill>
              </a:rPr>
              <a:t>Issues related to economic citizenship, along with public health, education and the environment are currently the main themes for community mobilization and </a:t>
            </a:r>
            <a:r>
              <a:rPr lang="en-US" dirty="0" smtClean="0">
                <a:solidFill>
                  <a:srgbClr val="000000"/>
                </a:solidFill>
              </a:rPr>
              <a:t>simultaneously </a:t>
            </a:r>
            <a:r>
              <a:rPr lang="en-US" dirty="0">
                <a:solidFill>
                  <a:srgbClr val="000000"/>
                </a:solidFill>
              </a:rPr>
              <a:t>to an awareness of economic, social, environmental, and Communitarian education in the development of fundamental decent living conditions for humans, especially when it focuses on the fight against hunger and poverty reduction.</a:t>
            </a:r>
            <a:endParaRPr lang="pt-PT" b="1" dirty="0">
              <a:solidFill>
                <a:srgbClr val="000000"/>
              </a:solidFill>
            </a:endParaRPr>
          </a:p>
          <a:p>
            <a:pPr marL="0" indent="0" algn="just">
              <a:buNone/>
            </a:pPr>
            <a:endParaRPr lang="pt-PT" b="1" dirty="0">
              <a:solidFill>
                <a:srgbClr val="000000"/>
              </a:solidFill>
            </a:endParaRPr>
          </a:p>
          <a:p>
            <a:pPr algn="just"/>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2</a:t>
            </a:fld>
            <a:endParaRPr lang="en-US" dirty="0">
              <a:solidFill>
                <a:srgbClr val="073E87"/>
              </a:solidFill>
            </a:endParaRPr>
          </a:p>
        </p:txBody>
      </p:sp>
      <p:sp>
        <p:nvSpPr>
          <p:cNvPr id="4" name="Title 3"/>
          <p:cNvSpPr>
            <a:spLocks noGrp="1"/>
          </p:cNvSpPr>
          <p:nvPr>
            <p:ph type="title"/>
          </p:nvPr>
        </p:nvSpPr>
        <p:spPr/>
        <p:txBody>
          <a:bodyPr/>
          <a:lstStyle/>
          <a:p>
            <a:r>
              <a:rPr lang="en-US" b="1" dirty="0" smtClean="0">
                <a:solidFill>
                  <a:srgbClr val="000000"/>
                </a:solidFill>
              </a:rPr>
              <a:t>INTRODUCTION</a:t>
            </a:r>
            <a:endParaRPr lang="en-US" b="1" dirty="0">
              <a:solidFill>
                <a:srgbClr val="000000"/>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50803"/>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photo Title 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3439" t="7481" r="1273" b="21782"/>
          <a:stretch/>
        </p:blipFill>
        <p:spPr bwMode="auto">
          <a:xfrm>
            <a:off x="990600" y="779123"/>
            <a:ext cx="1383402" cy="12113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2070" y="304800"/>
            <a:ext cx="1837130" cy="155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2"/>
          <p:cNvGraphicFramePr>
            <a:graphicFrameLocks noChangeAspect="1"/>
          </p:cNvGraphicFramePr>
          <p:nvPr/>
        </p:nvGraphicFramePr>
        <p:xfrm>
          <a:off x="7143750" y="6072188"/>
          <a:ext cx="1758950" cy="615950"/>
        </p:xfrm>
        <a:graphic>
          <a:graphicData uri="http://schemas.openxmlformats.org/presentationml/2006/ole">
            <mc:AlternateContent xmlns:mc="http://schemas.openxmlformats.org/markup-compatibility/2006">
              <mc:Choice xmlns:v="urn:schemas-microsoft-com:vml" Requires="v">
                <p:oleObj spid="_x0000_s7186" r:id="rId7" imgW="6433759" imgH="2454762" progId="">
                  <p:embed/>
                </p:oleObj>
              </mc:Choice>
              <mc:Fallback>
                <p:oleObj r:id="rId7" imgW="6433759" imgH="2454762"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750" y="6072188"/>
                        <a:ext cx="175895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9494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photo Title 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3439" t="7481" r="1273" b="21782"/>
          <a:stretch/>
        </p:blipFill>
        <p:spPr bwMode="auto">
          <a:xfrm>
            <a:off x="990600" y="779123"/>
            <a:ext cx="1383402" cy="12113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1600200"/>
            <a:ext cx="7391400" cy="1252728"/>
          </a:xfrm>
        </p:spPr>
        <p:txBody>
          <a:bodyPr>
            <a:normAutofit fontScale="90000"/>
          </a:bodyPr>
          <a:lstStyle/>
          <a:p>
            <a:r>
              <a:rPr lang="en-US" sz="4000" b="1" dirty="0">
                <a:solidFill>
                  <a:schemeClr val="tx1"/>
                </a:solidFill>
              </a:rPr>
              <a:t>Empowering and educating consumers</a:t>
            </a:r>
          </a:p>
        </p:txBody>
      </p:sp>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2070" y="304800"/>
            <a:ext cx="1837130" cy="155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250803"/>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3991088" y="6492875"/>
            <a:ext cx="1161826" cy="365125"/>
          </a:xfrm>
        </p:spPr>
        <p:txBody>
          <a:bodyPr/>
          <a:lstStyle/>
          <a:p>
            <a:fld id="{12A81D5C-F4C2-48B8-81C3-36C8089BB5FF}" type="slidenum">
              <a:rPr lang="en-US" smtClean="0">
                <a:solidFill>
                  <a:srgbClr val="073E87"/>
                </a:solidFill>
              </a:rPr>
              <a:pPr/>
              <a:t>3</a:t>
            </a:fld>
            <a:endParaRPr lang="en-US" dirty="0">
              <a:solidFill>
                <a:srgbClr val="073E87"/>
              </a:solidFill>
            </a:endParaRPr>
          </a:p>
        </p:txBody>
      </p:sp>
      <p:sp>
        <p:nvSpPr>
          <p:cNvPr id="7" name="TextBox 6"/>
          <p:cNvSpPr txBox="1"/>
          <p:nvPr/>
        </p:nvSpPr>
        <p:spPr>
          <a:xfrm>
            <a:off x="152400" y="2743200"/>
            <a:ext cx="8610600" cy="3139321"/>
          </a:xfrm>
          <a:prstGeom prst="rect">
            <a:avLst/>
          </a:prstGeom>
          <a:noFill/>
        </p:spPr>
        <p:txBody>
          <a:bodyPr wrap="square" rtlCol="0">
            <a:spAutoFit/>
          </a:bodyPr>
          <a:lstStyle/>
          <a:p>
            <a:pPr marL="285750" indent="-285750" algn="just">
              <a:buFont typeface="Arial"/>
              <a:buChar char="•"/>
            </a:pPr>
            <a:r>
              <a:rPr lang="en-US" dirty="0" smtClean="0"/>
              <a:t>Consumer education can be defined as all strategies applied in sharing knowledge and skills with the intention of empowering individual or group of consumers.</a:t>
            </a:r>
          </a:p>
          <a:p>
            <a:pPr algn="just"/>
            <a:endParaRPr lang="en-US" dirty="0" smtClean="0"/>
          </a:p>
          <a:p>
            <a:pPr marL="285750" indent="-285750" algn="just">
              <a:buFont typeface="Arial"/>
              <a:buChar char="•"/>
            </a:pPr>
            <a:r>
              <a:rPr lang="en-US" dirty="0" smtClean="0"/>
              <a:t>Consumers education, also empowers consumers to develop skills and confidence to become more aware of their rights and responsibility in the market, to make better choices on how and what to buy.</a:t>
            </a:r>
          </a:p>
          <a:p>
            <a:pPr algn="just"/>
            <a:endParaRPr lang="en-US" dirty="0" smtClean="0"/>
          </a:p>
          <a:p>
            <a:pPr marL="285750" indent="-285750" algn="just">
              <a:buFont typeface="Arial"/>
              <a:buChar char="•"/>
            </a:pPr>
            <a:r>
              <a:rPr lang="en-US" dirty="0">
                <a:solidFill>
                  <a:srgbClr val="000000"/>
                </a:solidFill>
              </a:rPr>
              <a:t>Aiming to develop educational activities from the perspective of citizenship and consumption and the construction of the autonomy of consumers</a:t>
            </a:r>
            <a:r>
              <a:rPr lang="en-US" dirty="0" smtClean="0">
                <a:solidFill>
                  <a:srgbClr val="000000"/>
                </a:solidFill>
              </a:rPr>
              <a:t>, as an Institute of consumer Protection we created those project to help consumer, namely :</a:t>
            </a:r>
            <a:endParaRPr lang="pt-PT" dirty="0">
              <a:solidFill>
                <a:srgbClr val="000000"/>
              </a:solidFill>
            </a:endParaRPr>
          </a:p>
          <a:p>
            <a:pPr marL="285750" indent="-285750">
              <a:buFont typeface="Arial"/>
              <a:buChar char="•"/>
            </a:pPr>
            <a:endParaRPr lang="en-US" dirty="0" smtClean="0"/>
          </a:p>
        </p:txBody>
      </p:sp>
      <p:graphicFrame>
        <p:nvGraphicFramePr>
          <p:cNvPr id="9" name="Object 2"/>
          <p:cNvGraphicFramePr>
            <a:graphicFrameLocks noChangeAspect="1"/>
          </p:cNvGraphicFramePr>
          <p:nvPr/>
        </p:nvGraphicFramePr>
        <p:xfrm>
          <a:off x="7143750" y="6072188"/>
          <a:ext cx="1758950" cy="615950"/>
        </p:xfrm>
        <a:graphic>
          <a:graphicData uri="http://schemas.openxmlformats.org/presentationml/2006/ole">
            <mc:AlternateContent xmlns:mc="http://schemas.openxmlformats.org/markup-compatibility/2006">
              <mc:Choice xmlns:v="urn:schemas-microsoft-com:vml" Requires="v">
                <p:oleObj spid="_x0000_s3090" r:id="rId8" imgW="6433759" imgH="2454762" progId="">
                  <p:embed/>
                </p:oleObj>
              </mc:Choice>
              <mc:Fallback>
                <p:oleObj r:id="rId8" imgW="6433759" imgH="2454762"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3750" y="6072188"/>
                        <a:ext cx="175895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776329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762000"/>
            <a:ext cx="8229600" cy="1252728"/>
          </a:xfrm>
        </p:spPr>
        <p:txBody>
          <a:bodyPr>
            <a:noAutofit/>
          </a:bodyPr>
          <a:lstStyle/>
          <a:p>
            <a:r>
              <a:rPr lang="en-US" sz="3200" b="1" dirty="0">
                <a:solidFill>
                  <a:srgbClr val="000000"/>
                </a:solidFill>
              </a:rPr>
              <a:t>INNOVATIVE PROJECTS</a:t>
            </a:r>
            <a:r>
              <a:rPr lang="en-US" sz="3200" dirty="0">
                <a:solidFill>
                  <a:srgbClr val="000000"/>
                </a:solidFill>
              </a:rPr>
              <a:t/>
            </a:r>
            <a:br>
              <a:rPr lang="en-US" sz="3200" dirty="0">
                <a:solidFill>
                  <a:srgbClr val="000000"/>
                </a:solidFill>
              </a:rPr>
            </a:br>
            <a:r>
              <a:rPr lang="en-US" sz="3200" dirty="0">
                <a:solidFill>
                  <a:srgbClr val="000000"/>
                </a:solidFill>
              </a:rPr>
              <a:t>“Community Education </a:t>
            </a:r>
            <a:r>
              <a:rPr lang="en-US" sz="3200" dirty="0" smtClean="0">
                <a:solidFill>
                  <a:srgbClr val="000000"/>
                </a:solidFill>
              </a:rPr>
              <a:t>Project</a:t>
            </a:r>
            <a:r>
              <a:rPr lang="en-US" sz="3200" dirty="0">
                <a:solidFill>
                  <a:srgbClr val="000000"/>
                </a:solidFill>
              </a:rPr>
              <a:t>”</a:t>
            </a:r>
            <a:endParaRPr lang="en-US" sz="3200"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4</a:t>
            </a:fld>
            <a:endParaRPr lang="en-US" dirty="0">
              <a:solidFill>
                <a:srgbClr val="073E87"/>
              </a:solidFill>
            </a:endParaRPr>
          </a:p>
        </p:txBody>
      </p:sp>
      <p:sp>
        <p:nvSpPr>
          <p:cNvPr id="2" name="Content Placeholder 1"/>
          <p:cNvSpPr>
            <a:spLocks noGrp="1"/>
          </p:cNvSpPr>
          <p:nvPr>
            <p:ph sz="quarter" idx="13"/>
          </p:nvPr>
        </p:nvSpPr>
        <p:spPr>
          <a:xfrm>
            <a:off x="609600" y="2286000"/>
            <a:ext cx="3822192" cy="3447288"/>
          </a:xfrm>
        </p:spPr>
        <p:txBody>
          <a:bodyPr>
            <a:normAutofit fontScale="70000" lnSpcReduction="20000"/>
          </a:bodyPr>
          <a:lstStyle/>
          <a:p>
            <a:pPr marL="0" indent="0">
              <a:buNone/>
            </a:pPr>
            <a:r>
              <a:rPr lang="en-US" b="1" dirty="0" smtClean="0">
                <a:solidFill>
                  <a:srgbClr val="000000"/>
                </a:solidFill>
              </a:rPr>
              <a:t>OBJECTIVES :</a:t>
            </a:r>
            <a:r>
              <a:rPr lang="en-US" b="1" dirty="0">
                <a:solidFill>
                  <a:srgbClr val="000000"/>
                </a:solidFill>
              </a:rPr>
              <a:t> </a:t>
            </a:r>
            <a:endParaRPr lang="pt-PT" b="1" dirty="0">
              <a:solidFill>
                <a:srgbClr val="000000"/>
              </a:solidFill>
            </a:endParaRPr>
          </a:p>
          <a:p>
            <a:pPr algn="just"/>
            <a:r>
              <a:rPr lang="en-US" dirty="0">
                <a:solidFill>
                  <a:srgbClr val="000000"/>
                </a:solidFill>
              </a:rPr>
              <a:t>To extend the presence of INADEC at most communities in the </a:t>
            </a:r>
            <a:r>
              <a:rPr lang="en-US" dirty="0" smtClean="0">
                <a:solidFill>
                  <a:srgbClr val="000000"/>
                </a:solidFill>
              </a:rPr>
              <a:t>country</a:t>
            </a:r>
            <a:endParaRPr lang="pt-PT" dirty="0">
              <a:solidFill>
                <a:srgbClr val="000000"/>
              </a:solidFill>
            </a:endParaRPr>
          </a:p>
          <a:p>
            <a:pPr algn="just"/>
            <a:r>
              <a:rPr lang="en-US" dirty="0">
                <a:solidFill>
                  <a:srgbClr val="000000"/>
                </a:solidFill>
              </a:rPr>
              <a:t>To ensure the emergence of consumers awareness of their role in the </a:t>
            </a:r>
            <a:r>
              <a:rPr lang="en-US" dirty="0" smtClean="0">
                <a:solidFill>
                  <a:srgbClr val="000000"/>
                </a:solidFill>
              </a:rPr>
              <a:t>community</a:t>
            </a:r>
            <a:endParaRPr lang="pt-PT" dirty="0">
              <a:solidFill>
                <a:srgbClr val="000000"/>
              </a:solidFill>
            </a:endParaRPr>
          </a:p>
          <a:p>
            <a:pPr algn="just"/>
            <a:r>
              <a:rPr lang="en-US" dirty="0">
                <a:solidFill>
                  <a:srgbClr val="000000"/>
                </a:solidFill>
              </a:rPr>
              <a:t>To inform and educate consumers of the community;</a:t>
            </a:r>
            <a:endParaRPr lang="pt-PT" dirty="0">
              <a:solidFill>
                <a:srgbClr val="000000"/>
              </a:solidFill>
            </a:endParaRPr>
          </a:p>
          <a:p>
            <a:pPr algn="just"/>
            <a:r>
              <a:rPr lang="en-US" dirty="0">
                <a:solidFill>
                  <a:srgbClr val="000000"/>
                </a:solidFill>
              </a:rPr>
              <a:t>To bring the provision of services of consumer protection </a:t>
            </a:r>
            <a:r>
              <a:rPr lang="en-US" dirty="0" smtClean="0">
                <a:solidFill>
                  <a:srgbClr val="000000"/>
                </a:solidFill>
              </a:rPr>
              <a:t>in the community</a:t>
            </a:r>
            <a:endParaRPr lang="pt-PT" dirty="0">
              <a:solidFill>
                <a:srgbClr val="000000"/>
              </a:solidFill>
            </a:endParaRPr>
          </a:p>
          <a:p>
            <a:pPr algn="just"/>
            <a:r>
              <a:rPr lang="en-US" dirty="0" smtClean="0">
                <a:solidFill>
                  <a:srgbClr val="000000"/>
                </a:solidFill>
              </a:rPr>
              <a:t>To </a:t>
            </a:r>
            <a:r>
              <a:rPr lang="en-US" dirty="0">
                <a:solidFill>
                  <a:srgbClr val="000000"/>
                </a:solidFill>
              </a:rPr>
              <a:t>protect consumers from risks and threats, of which no one knows or can stand-alone.</a:t>
            </a:r>
            <a:endParaRPr lang="pt-PT" dirty="0">
              <a:solidFill>
                <a:srgbClr val="000000"/>
              </a:solidFill>
            </a:endParaRPr>
          </a:p>
          <a:p>
            <a:endParaRPr lang="en-US" dirty="0">
              <a:solidFill>
                <a:srgbClr val="000000"/>
              </a:solidFill>
            </a:endParaRPr>
          </a:p>
        </p:txBody>
      </p:sp>
      <p:sp>
        <p:nvSpPr>
          <p:cNvPr id="8" name="Content Placeholder 7"/>
          <p:cNvSpPr>
            <a:spLocks noGrp="1"/>
          </p:cNvSpPr>
          <p:nvPr>
            <p:ph sz="quarter" idx="14"/>
          </p:nvPr>
        </p:nvSpPr>
        <p:spPr>
          <a:xfrm>
            <a:off x="4648200" y="2362200"/>
            <a:ext cx="3822192" cy="3447288"/>
          </a:xfrm>
        </p:spPr>
        <p:txBody>
          <a:bodyPr>
            <a:normAutofit fontScale="70000" lnSpcReduction="20000"/>
          </a:bodyPr>
          <a:lstStyle/>
          <a:p>
            <a:pPr marL="0" indent="0">
              <a:buNone/>
            </a:pPr>
            <a:r>
              <a:rPr lang="en-US" b="1" dirty="0">
                <a:solidFill>
                  <a:srgbClr val="000000"/>
                </a:solidFill>
              </a:rPr>
              <a:t>EXPECTED RESULTS :</a:t>
            </a:r>
            <a:endParaRPr lang="pt-PT" dirty="0">
              <a:solidFill>
                <a:srgbClr val="000000"/>
              </a:solidFill>
            </a:endParaRPr>
          </a:p>
          <a:p>
            <a:pPr marL="0" indent="0" algn="just">
              <a:buNone/>
            </a:pPr>
            <a:r>
              <a:rPr lang="en-US" dirty="0">
                <a:solidFill>
                  <a:srgbClr val="000000"/>
                </a:solidFill>
              </a:rPr>
              <a:t> </a:t>
            </a:r>
            <a:endParaRPr lang="pt-PT" dirty="0">
              <a:solidFill>
                <a:srgbClr val="000000"/>
              </a:solidFill>
            </a:endParaRPr>
          </a:p>
          <a:p>
            <a:pPr algn="just"/>
            <a:r>
              <a:rPr lang="en-US" dirty="0">
                <a:solidFill>
                  <a:srgbClr val="000000"/>
                </a:solidFill>
              </a:rPr>
              <a:t>To see reduced rates of child mortality and improved maternal health indices</a:t>
            </a:r>
            <a:endParaRPr lang="pt-PT" dirty="0">
              <a:solidFill>
                <a:srgbClr val="000000"/>
              </a:solidFill>
            </a:endParaRPr>
          </a:p>
          <a:p>
            <a:pPr algn="just"/>
            <a:r>
              <a:rPr lang="en-US" dirty="0">
                <a:solidFill>
                  <a:srgbClr val="000000"/>
                </a:solidFill>
              </a:rPr>
              <a:t>See reduced rates of informal trade in the communities</a:t>
            </a:r>
            <a:endParaRPr lang="pt-PT" dirty="0">
              <a:solidFill>
                <a:srgbClr val="000000"/>
              </a:solidFill>
            </a:endParaRPr>
          </a:p>
          <a:p>
            <a:pPr algn="just"/>
            <a:r>
              <a:rPr lang="en-US" dirty="0">
                <a:solidFill>
                  <a:srgbClr val="000000"/>
                </a:solidFill>
              </a:rPr>
              <a:t>To have more informed consumers and engaged within the community</a:t>
            </a:r>
            <a:endParaRPr lang="pt-PT" dirty="0">
              <a:solidFill>
                <a:srgbClr val="000000"/>
              </a:solidFill>
            </a:endParaRPr>
          </a:p>
          <a:p>
            <a:pPr algn="just"/>
            <a:r>
              <a:rPr lang="en-US" dirty="0">
                <a:solidFill>
                  <a:srgbClr val="000000"/>
                </a:solidFill>
              </a:rPr>
              <a:t>To reduce conflict on issues of consumption</a:t>
            </a:r>
            <a:endParaRPr lang="pt-PT" dirty="0">
              <a:solidFill>
                <a:srgbClr val="000000"/>
              </a:solidFill>
            </a:endParaRPr>
          </a:p>
          <a:p>
            <a:pPr algn="just"/>
            <a:r>
              <a:rPr lang="en-US" dirty="0">
                <a:solidFill>
                  <a:srgbClr val="000000"/>
                </a:solidFill>
              </a:rPr>
              <a:t>Have increased the number of consumers engaged in the struggle for their rights</a:t>
            </a:r>
            <a:endParaRPr lang="pt-PT" dirty="0">
              <a:solidFill>
                <a:srgbClr val="000000"/>
              </a:solidFill>
            </a:endParaRPr>
          </a:p>
          <a:p>
            <a:endParaRPr lang="en-US" dirty="0"/>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50803"/>
            <a:ext cx="1145436" cy="7397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photo Title 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3439" t="7481" r="1273" b="21782"/>
          <a:stretch/>
        </p:blipFill>
        <p:spPr bwMode="auto">
          <a:xfrm>
            <a:off x="990600" y="779123"/>
            <a:ext cx="1143000" cy="6686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304800"/>
            <a:ext cx="152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Object 2"/>
          <p:cNvGraphicFramePr>
            <a:graphicFrameLocks noChangeAspect="1"/>
          </p:cNvGraphicFramePr>
          <p:nvPr/>
        </p:nvGraphicFramePr>
        <p:xfrm>
          <a:off x="7143750" y="6072188"/>
          <a:ext cx="1758950" cy="615950"/>
        </p:xfrm>
        <a:graphic>
          <a:graphicData uri="http://schemas.openxmlformats.org/presentationml/2006/ole">
            <mc:AlternateContent xmlns:mc="http://schemas.openxmlformats.org/markup-compatibility/2006">
              <mc:Choice xmlns:v="urn:schemas-microsoft-com:vml" Requires="v">
                <p:oleObj spid="_x0000_s4114" r:id="rId7" imgW="6433759" imgH="2454762" progId="">
                  <p:embed/>
                </p:oleObj>
              </mc:Choice>
              <mc:Fallback>
                <p:oleObj r:id="rId7" imgW="6433759" imgH="2454762"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750" y="6072188"/>
                        <a:ext cx="175895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815175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514600"/>
            <a:ext cx="7408333" cy="3450696"/>
          </a:xfrm>
        </p:spPr>
        <p:txBody>
          <a:bodyPr>
            <a:normAutofit fontScale="85000" lnSpcReduction="10000"/>
          </a:bodyPr>
          <a:lstStyle/>
          <a:p>
            <a:pPr marL="0" indent="0">
              <a:buNone/>
            </a:pPr>
            <a:endParaRPr lang="pt-PT" dirty="0"/>
          </a:p>
          <a:p>
            <a:pPr algn="just"/>
            <a:r>
              <a:rPr lang="en-US" dirty="0" smtClean="0">
                <a:solidFill>
                  <a:srgbClr val="000000"/>
                </a:solidFill>
              </a:rPr>
              <a:t>The objective of this project is to </a:t>
            </a:r>
            <a:r>
              <a:rPr lang="en-US" dirty="0">
                <a:solidFill>
                  <a:srgbClr val="000000"/>
                </a:solidFill>
              </a:rPr>
              <a:t>contribute </a:t>
            </a:r>
            <a:r>
              <a:rPr lang="en-US" dirty="0" smtClean="0">
                <a:solidFill>
                  <a:srgbClr val="000000"/>
                </a:solidFill>
              </a:rPr>
              <a:t>for </a:t>
            </a:r>
            <a:r>
              <a:rPr lang="en-US" dirty="0">
                <a:solidFill>
                  <a:srgbClr val="000000"/>
                </a:solidFill>
              </a:rPr>
              <a:t>the transparency in consumer relations, to increase the quality of goods and services on the market</a:t>
            </a:r>
            <a:r>
              <a:rPr lang="en-US" dirty="0" smtClean="0">
                <a:solidFill>
                  <a:srgbClr val="000000"/>
                </a:solidFill>
              </a:rPr>
              <a:t>.</a:t>
            </a:r>
            <a:endParaRPr lang="pt-PT" dirty="0">
              <a:solidFill>
                <a:srgbClr val="000000"/>
              </a:solidFill>
            </a:endParaRPr>
          </a:p>
          <a:p>
            <a:pPr marL="0" indent="0" algn="just">
              <a:buNone/>
            </a:pPr>
            <a:r>
              <a:rPr lang="en-US" b="1" dirty="0">
                <a:solidFill>
                  <a:srgbClr val="000000"/>
                </a:solidFill>
              </a:rPr>
              <a:t>MAIN ACTIVITY:</a:t>
            </a:r>
            <a:endParaRPr lang="pt-PT" b="1" dirty="0">
              <a:solidFill>
                <a:srgbClr val="000000"/>
              </a:solidFill>
            </a:endParaRPr>
          </a:p>
          <a:p>
            <a:pPr algn="just"/>
            <a:r>
              <a:rPr lang="en-US" dirty="0">
                <a:solidFill>
                  <a:srgbClr val="000000"/>
                </a:solidFill>
              </a:rPr>
              <a:t>Create </a:t>
            </a:r>
            <a:r>
              <a:rPr lang="en-US" dirty="0" smtClean="0">
                <a:solidFill>
                  <a:srgbClr val="000000"/>
                </a:solidFill>
              </a:rPr>
              <a:t>information </a:t>
            </a:r>
            <a:r>
              <a:rPr lang="en-US" dirty="0">
                <a:solidFill>
                  <a:srgbClr val="000000"/>
                </a:solidFill>
              </a:rPr>
              <a:t>and educational programs in the social </a:t>
            </a:r>
            <a:r>
              <a:rPr lang="en-US" dirty="0" smtClean="0">
                <a:solidFill>
                  <a:srgbClr val="000000"/>
                </a:solidFill>
              </a:rPr>
              <a:t>media</a:t>
            </a:r>
            <a:endParaRPr lang="pt-PT" dirty="0">
              <a:solidFill>
                <a:srgbClr val="000000"/>
              </a:solidFill>
            </a:endParaRPr>
          </a:p>
          <a:p>
            <a:pPr algn="just"/>
            <a:r>
              <a:rPr lang="en-US" dirty="0">
                <a:solidFill>
                  <a:srgbClr val="000000"/>
                </a:solidFill>
              </a:rPr>
              <a:t>Promoting </a:t>
            </a:r>
            <a:r>
              <a:rPr lang="en-US" dirty="0" smtClean="0">
                <a:solidFill>
                  <a:srgbClr val="000000"/>
                </a:solidFill>
              </a:rPr>
              <a:t>awareness </a:t>
            </a:r>
            <a:r>
              <a:rPr lang="en-US" dirty="0">
                <a:solidFill>
                  <a:srgbClr val="000000"/>
                </a:solidFill>
              </a:rPr>
              <a:t>campaigns, lectures, seminars, workshops and conferences on consumer education and beyond</a:t>
            </a:r>
            <a:endParaRPr lang="pt-PT" dirty="0">
              <a:solidFill>
                <a:srgbClr val="000000"/>
              </a:solidFill>
            </a:endParaRPr>
          </a:p>
          <a:p>
            <a:pPr algn="just"/>
            <a:r>
              <a:rPr lang="en-US" dirty="0">
                <a:solidFill>
                  <a:srgbClr val="000000"/>
                </a:solidFill>
              </a:rPr>
              <a:t>Perform joint activities or in partnership with other institutions </a:t>
            </a:r>
            <a:r>
              <a:rPr lang="en-US" dirty="0" smtClean="0">
                <a:solidFill>
                  <a:srgbClr val="000000"/>
                </a:solidFill>
              </a:rPr>
              <a:t>of Consumers protection</a:t>
            </a:r>
            <a:r>
              <a:rPr lang="pt-PT" dirty="0" smtClean="0">
                <a:solidFill>
                  <a:srgbClr val="000000"/>
                </a:solidFill>
              </a:rPr>
              <a:t> </a:t>
            </a:r>
            <a:endParaRPr lang="en-US" dirty="0">
              <a:solidFill>
                <a:srgbClr val="000000"/>
              </a:solidFill>
            </a:endParaRPr>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5</a:t>
            </a:fld>
            <a:endParaRPr lang="en-US" dirty="0">
              <a:solidFill>
                <a:srgbClr val="073E87"/>
              </a:solidFill>
            </a:endParaRPr>
          </a:p>
        </p:txBody>
      </p:sp>
      <p:sp>
        <p:nvSpPr>
          <p:cNvPr id="4" name="Title 3"/>
          <p:cNvSpPr>
            <a:spLocks noGrp="1"/>
          </p:cNvSpPr>
          <p:nvPr>
            <p:ph type="title"/>
          </p:nvPr>
        </p:nvSpPr>
        <p:spPr>
          <a:xfrm>
            <a:off x="533400" y="1219200"/>
            <a:ext cx="8229600" cy="1252728"/>
          </a:xfrm>
        </p:spPr>
        <p:txBody>
          <a:bodyPr>
            <a:normAutofit fontScale="90000"/>
          </a:bodyPr>
          <a:lstStyle/>
          <a:p>
            <a:r>
              <a:rPr lang="en-US" dirty="0" smtClean="0">
                <a:solidFill>
                  <a:srgbClr val="000000"/>
                </a:solidFill>
              </a:rPr>
              <a:t>“ Project on Education for Health and Education for Citizenship”</a:t>
            </a:r>
            <a:endParaRPr lang="en-US" dirty="0"/>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50803"/>
            <a:ext cx="1145436" cy="7397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photo Titl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439" t="7481" r="1273" b="21782"/>
          <a:stretch/>
        </p:blipFill>
        <p:spPr bwMode="auto">
          <a:xfrm>
            <a:off x="990600" y="779123"/>
            <a:ext cx="1143000" cy="6686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304800"/>
            <a:ext cx="152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9753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057400"/>
            <a:ext cx="7408333" cy="3450696"/>
          </a:xfrm>
        </p:spPr>
        <p:txBody>
          <a:bodyPr/>
          <a:lstStyle/>
          <a:p>
            <a:endParaRPr lang="en-US" dirty="0" smtClean="0"/>
          </a:p>
          <a:p>
            <a:r>
              <a:rPr lang="en-US" dirty="0" smtClean="0">
                <a:solidFill>
                  <a:srgbClr val="000000"/>
                </a:solidFill>
              </a:rPr>
              <a:t>The </a:t>
            </a:r>
            <a:r>
              <a:rPr lang="en-US" dirty="0">
                <a:solidFill>
                  <a:srgbClr val="000000"/>
                </a:solidFill>
              </a:rPr>
              <a:t>Municipalization of the system of Consumer Protection is a decisive factor for the success of the objectives pursued, for the benefit of the greater proximity of local consumers and suppliers, enabling better supervision, counseling in defense of the rights and legitimate interests of all citizens in their capacity as consumers</a:t>
            </a:r>
            <a:r>
              <a:rPr lang="en-US" b="1" dirty="0">
                <a:solidFill>
                  <a:srgbClr val="000000"/>
                </a:solidFill>
              </a:rPr>
              <a:t>.</a:t>
            </a:r>
            <a:endParaRPr lang="pt-PT" dirty="0">
              <a:solidFill>
                <a:srgbClr val="000000"/>
              </a:solidFill>
            </a:endParaRPr>
          </a:p>
          <a:p>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6</a:t>
            </a:fld>
            <a:endParaRPr lang="en-US" dirty="0">
              <a:solidFill>
                <a:srgbClr val="073E87"/>
              </a:solidFill>
            </a:endParaRPr>
          </a:p>
        </p:txBody>
      </p:sp>
      <p:sp>
        <p:nvSpPr>
          <p:cNvPr id="4" name="Title 3"/>
          <p:cNvSpPr>
            <a:spLocks noGrp="1"/>
          </p:cNvSpPr>
          <p:nvPr>
            <p:ph type="title"/>
          </p:nvPr>
        </p:nvSpPr>
        <p:spPr>
          <a:xfrm>
            <a:off x="457200" y="685800"/>
            <a:ext cx="8229600" cy="1252728"/>
          </a:xfrm>
        </p:spPr>
        <p:txBody>
          <a:bodyPr>
            <a:normAutofit fontScale="90000"/>
          </a:bodyPr>
          <a:lstStyle/>
          <a:p>
            <a:r>
              <a:rPr lang="en-US" b="1" dirty="0" smtClean="0">
                <a:solidFill>
                  <a:srgbClr val="000000"/>
                </a:solidFill>
              </a:rPr>
              <a:t>  </a:t>
            </a:r>
            <a:r>
              <a:rPr lang="en-US" sz="3600" b="1" dirty="0" smtClean="0">
                <a:solidFill>
                  <a:srgbClr val="000000"/>
                </a:solidFill>
              </a:rPr>
              <a:t>INNOVATIVE PROJECTS</a:t>
            </a:r>
            <a:r>
              <a:rPr lang="en-US" sz="3600" dirty="0" smtClean="0">
                <a:solidFill>
                  <a:srgbClr val="000000"/>
                </a:solidFill>
              </a:rPr>
              <a:t/>
            </a:r>
            <a:br>
              <a:rPr lang="en-US" sz="3600" dirty="0" smtClean="0">
                <a:solidFill>
                  <a:srgbClr val="000000"/>
                </a:solidFill>
              </a:rPr>
            </a:br>
            <a:r>
              <a:rPr lang="en-US" sz="3600" dirty="0" smtClean="0">
                <a:solidFill>
                  <a:srgbClr val="000000"/>
                </a:solidFill>
              </a:rPr>
              <a:t>“Municipalization of Consumer  Protection Project”</a:t>
            </a:r>
            <a:endParaRPr lang="en-US" sz="3600" dirty="0">
              <a:solidFill>
                <a:srgbClr val="000000"/>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1145436" cy="7397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photo Title 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3439" t="7481" r="1273" b="21782"/>
          <a:stretch/>
        </p:blipFill>
        <p:spPr bwMode="auto">
          <a:xfrm>
            <a:off x="914400" y="533400"/>
            <a:ext cx="1143000" cy="6686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304800"/>
            <a:ext cx="152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2"/>
          <p:cNvGraphicFramePr>
            <a:graphicFrameLocks noChangeAspect="1"/>
          </p:cNvGraphicFramePr>
          <p:nvPr/>
        </p:nvGraphicFramePr>
        <p:xfrm>
          <a:off x="7143750" y="6072188"/>
          <a:ext cx="1758950" cy="615950"/>
        </p:xfrm>
        <a:graphic>
          <a:graphicData uri="http://schemas.openxmlformats.org/presentationml/2006/ole">
            <mc:AlternateContent xmlns:mc="http://schemas.openxmlformats.org/markup-compatibility/2006">
              <mc:Choice xmlns:v="urn:schemas-microsoft-com:vml" Requires="v">
                <p:oleObj spid="_x0000_s5138" r:id="rId7" imgW="6433759" imgH="2454762" progId="">
                  <p:embed/>
                </p:oleObj>
              </mc:Choice>
              <mc:Fallback>
                <p:oleObj r:id="rId7" imgW="6433759" imgH="2454762"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750" y="6072188"/>
                        <a:ext cx="175895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50434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990600"/>
            <a:ext cx="8229600" cy="1252728"/>
          </a:xfrm>
        </p:spPr>
        <p:txBody>
          <a:bodyPr>
            <a:normAutofit/>
          </a:bodyPr>
          <a:lstStyle/>
          <a:p>
            <a:r>
              <a:rPr lang="en-US" sz="3200" dirty="0">
                <a:solidFill>
                  <a:srgbClr val="000000"/>
                </a:solidFill>
              </a:rPr>
              <a:t>Municipalization of Consumer  Protection </a:t>
            </a:r>
            <a:r>
              <a:rPr lang="en-US" sz="3200" dirty="0" smtClean="0">
                <a:solidFill>
                  <a:srgbClr val="000000"/>
                </a:solidFill>
              </a:rPr>
              <a:t>Project Cont.</a:t>
            </a:r>
            <a:endParaRPr lang="en-US" sz="3200"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7</a:t>
            </a:fld>
            <a:endParaRPr lang="en-US" dirty="0">
              <a:solidFill>
                <a:srgbClr val="073E87"/>
              </a:solidFill>
            </a:endParaRPr>
          </a:p>
        </p:txBody>
      </p:sp>
      <p:sp>
        <p:nvSpPr>
          <p:cNvPr id="2" name="Content Placeholder 1"/>
          <p:cNvSpPr>
            <a:spLocks noGrp="1"/>
          </p:cNvSpPr>
          <p:nvPr>
            <p:ph sz="quarter" idx="13"/>
          </p:nvPr>
        </p:nvSpPr>
        <p:spPr>
          <a:xfrm>
            <a:off x="685800" y="2286000"/>
            <a:ext cx="3822192" cy="3733800"/>
          </a:xfrm>
        </p:spPr>
        <p:txBody>
          <a:bodyPr>
            <a:normAutofit fontScale="92500" lnSpcReduction="10000"/>
          </a:bodyPr>
          <a:lstStyle/>
          <a:p>
            <a:pPr marL="0" indent="0">
              <a:buNone/>
            </a:pPr>
            <a:r>
              <a:rPr lang="pt-PT" b="1" dirty="0">
                <a:solidFill>
                  <a:srgbClr val="000000"/>
                </a:solidFill>
              </a:rPr>
              <a:t>OBJECTIVES:</a:t>
            </a:r>
            <a:endParaRPr lang="pt-PT" dirty="0">
              <a:solidFill>
                <a:srgbClr val="000000"/>
              </a:solidFill>
            </a:endParaRPr>
          </a:p>
          <a:p>
            <a:pPr algn="just"/>
            <a:r>
              <a:rPr lang="en-US" dirty="0">
                <a:solidFill>
                  <a:srgbClr val="000000"/>
                </a:solidFill>
              </a:rPr>
              <a:t>Encourage the creation of municipal agencies of consumer </a:t>
            </a:r>
            <a:r>
              <a:rPr lang="en-US" dirty="0" smtClean="0">
                <a:solidFill>
                  <a:srgbClr val="000000"/>
                </a:solidFill>
              </a:rPr>
              <a:t>protection.</a:t>
            </a:r>
            <a:endParaRPr lang="pt-PT" dirty="0">
              <a:solidFill>
                <a:srgbClr val="000000"/>
              </a:solidFill>
            </a:endParaRPr>
          </a:p>
          <a:p>
            <a:pPr algn="just"/>
            <a:r>
              <a:rPr lang="en-US" dirty="0">
                <a:solidFill>
                  <a:srgbClr val="000000"/>
                </a:solidFill>
              </a:rPr>
              <a:t>Promote conciliation between consumers and suppliers, at municipal </a:t>
            </a:r>
            <a:r>
              <a:rPr lang="en-US" dirty="0" smtClean="0">
                <a:solidFill>
                  <a:srgbClr val="000000"/>
                </a:solidFill>
              </a:rPr>
              <a:t>level.</a:t>
            </a:r>
            <a:endParaRPr lang="pt-PT" dirty="0">
              <a:solidFill>
                <a:srgbClr val="000000"/>
              </a:solidFill>
            </a:endParaRPr>
          </a:p>
          <a:p>
            <a:pPr algn="just"/>
            <a:r>
              <a:rPr lang="en-US" dirty="0">
                <a:solidFill>
                  <a:srgbClr val="000000"/>
                </a:solidFill>
              </a:rPr>
              <a:t>Inform, raise awareness and motivate citizens as consumers regarding their duties and </a:t>
            </a:r>
            <a:r>
              <a:rPr lang="en-US" dirty="0" smtClean="0">
                <a:solidFill>
                  <a:srgbClr val="000000"/>
                </a:solidFill>
              </a:rPr>
              <a:t>rights.</a:t>
            </a:r>
            <a:endParaRPr lang="pt-PT" dirty="0">
              <a:solidFill>
                <a:srgbClr val="000000"/>
              </a:solidFill>
            </a:endParaRPr>
          </a:p>
          <a:p>
            <a:endParaRPr lang="en-US" dirty="0"/>
          </a:p>
        </p:txBody>
      </p:sp>
      <p:sp>
        <p:nvSpPr>
          <p:cNvPr id="8" name="Content Placeholder 7"/>
          <p:cNvSpPr>
            <a:spLocks noGrp="1"/>
          </p:cNvSpPr>
          <p:nvPr>
            <p:ph sz="quarter" idx="14"/>
          </p:nvPr>
        </p:nvSpPr>
        <p:spPr>
          <a:xfrm>
            <a:off x="4648200" y="2286000"/>
            <a:ext cx="3822192" cy="3962400"/>
          </a:xfrm>
        </p:spPr>
        <p:txBody>
          <a:bodyPr>
            <a:normAutofit fontScale="77500" lnSpcReduction="20000"/>
          </a:bodyPr>
          <a:lstStyle/>
          <a:p>
            <a:pPr marL="0" indent="0">
              <a:buNone/>
            </a:pPr>
            <a:r>
              <a:rPr lang="en-US" b="1" dirty="0">
                <a:solidFill>
                  <a:srgbClr val="000000"/>
                </a:solidFill>
              </a:rPr>
              <a:t>Benefits of Consumer Protection Municipalization </a:t>
            </a:r>
            <a:endParaRPr lang="pt-PT" dirty="0">
              <a:solidFill>
                <a:srgbClr val="000000"/>
              </a:solidFill>
            </a:endParaRPr>
          </a:p>
          <a:p>
            <a:pPr algn="just"/>
            <a:r>
              <a:rPr lang="en-US" dirty="0" smtClean="0">
                <a:solidFill>
                  <a:srgbClr val="000000"/>
                </a:solidFill>
              </a:rPr>
              <a:t>Monitoring </a:t>
            </a:r>
            <a:r>
              <a:rPr lang="en-US" dirty="0">
                <a:solidFill>
                  <a:srgbClr val="000000"/>
                </a:solidFill>
              </a:rPr>
              <a:t>and inspection of practices in the supply of products, goods and </a:t>
            </a:r>
            <a:r>
              <a:rPr lang="en-US" dirty="0" smtClean="0">
                <a:solidFill>
                  <a:srgbClr val="000000"/>
                </a:solidFill>
              </a:rPr>
              <a:t>services.</a:t>
            </a:r>
            <a:endParaRPr lang="pt-PT" dirty="0">
              <a:solidFill>
                <a:srgbClr val="000000"/>
              </a:solidFill>
            </a:endParaRPr>
          </a:p>
          <a:p>
            <a:pPr algn="just"/>
            <a:r>
              <a:rPr lang="en-US" dirty="0">
                <a:solidFill>
                  <a:srgbClr val="000000"/>
                </a:solidFill>
              </a:rPr>
              <a:t>Agility, legitimacy and success in resolving conflicts in the consumer </a:t>
            </a:r>
            <a:r>
              <a:rPr lang="en-US" dirty="0" smtClean="0">
                <a:solidFill>
                  <a:srgbClr val="000000"/>
                </a:solidFill>
              </a:rPr>
              <a:t>relationship.</a:t>
            </a:r>
            <a:endParaRPr lang="pt-PT" dirty="0">
              <a:solidFill>
                <a:srgbClr val="000000"/>
              </a:solidFill>
            </a:endParaRPr>
          </a:p>
          <a:p>
            <a:pPr algn="just"/>
            <a:r>
              <a:rPr lang="en-US" dirty="0">
                <a:solidFill>
                  <a:srgbClr val="000000"/>
                </a:solidFill>
              </a:rPr>
              <a:t>Assist consumers in awareness of their rights and approach the citizens of the municipal </a:t>
            </a:r>
            <a:r>
              <a:rPr lang="en-US" dirty="0" smtClean="0">
                <a:solidFill>
                  <a:srgbClr val="000000"/>
                </a:solidFill>
              </a:rPr>
              <a:t>administrations.</a:t>
            </a:r>
            <a:endParaRPr lang="pt-PT" dirty="0">
              <a:solidFill>
                <a:srgbClr val="000000"/>
              </a:solidFill>
            </a:endParaRPr>
          </a:p>
          <a:p>
            <a:pPr algn="just"/>
            <a:r>
              <a:rPr lang="en-US" dirty="0" smtClean="0">
                <a:solidFill>
                  <a:srgbClr val="000000"/>
                </a:solidFill>
              </a:rPr>
              <a:t>To Inform the </a:t>
            </a:r>
            <a:r>
              <a:rPr lang="en-US" dirty="0">
                <a:solidFill>
                  <a:srgbClr val="000000"/>
                </a:solidFill>
              </a:rPr>
              <a:t>Law No. 15</a:t>
            </a:r>
            <a:r>
              <a:rPr lang="en-US" dirty="0" smtClean="0">
                <a:solidFill>
                  <a:srgbClr val="000000"/>
                </a:solidFill>
              </a:rPr>
              <a:t>, and  </a:t>
            </a:r>
            <a:r>
              <a:rPr lang="en-US" dirty="0">
                <a:solidFill>
                  <a:srgbClr val="000000"/>
                </a:solidFill>
              </a:rPr>
              <a:t>how to proceed at the time of claim.</a:t>
            </a:r>
            <a:r>
              <a:rPr lang="pt-PT" dirty="0">
                <a:solidFill>
                  <a:srgbClr val="000000"/>
                </a:solidFill>
              </a:rPr>
              <a:t> </a:t>
            </a:r>
            <a:endParaRPr lang="en-US" dirty="0">
              <a:solidFill>
                <a:srgbClr val="000000"/>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1145436" cy="7397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photo Title 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3439" t="7481" r="1273" b="21782"/>
          <a:stretch/>
        </p:blipFill>
        <p:spPr bwMode="auto">
          <a:xfrm>
            <a:off x="914400" y="533400"/>
            <a:ext cx="1143000" cy="6686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304800"/>
            <a:ext cx="152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Object 2"/>
          <p:cNvGraphicFramePr>
            <a:graphicFrameLocks noChangeAspect="1"/>
          </p:cNvGraphicFramePr>
          <p:nvPr/>
        </p:nvGraphicFramePr>
        <p:xfrm>
          <a:off x="7143750" y="6072188"/>
          <a:ext cx="1758950" cy="615950"/>
        </p:xfrm>
        <a:graphic>
          <a:graphicData uri="http://schemas.openxmlformats.org/presentationml/2006/ole">
            <mc:AlternateContent xmlns:mc="http://schemas.openxmlformats.org/markup-compatibility/2006">
              <mc:Choice xmlns:v="urn:schemas-microsoft-com:vml" Requires="v">
                <p:oleObj spid="_x0000_s6162" r:id="rId7" imgW="6433759" imgH="2454762" progId="">
                  <p:embed/>
                </p:oleObj>
              </mc:Choice>
              <mc:Fallback>
                <p:oleObj r:id="rId7" imgW="6433759" imgH="2454762"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750" y="6072188"/>
                        <a:ext cx="175895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59490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00200"/>
            <a:ext cx="7408333" cy="3450696"/>
          </a:xfrm>
        </p:spPr>
        <p:txBody>
          <a:bodyPr/>
          <a:lstStyle/>
          <a:p>
            <a:pPr marL="0" indent="0" algn="just">
              <a:buNone/>
            </a:pPr>
            <a:r>
              <a:rPr lang="en-US" dirty="0" smtClean="0">
                <a:solidFill>
                  <a:srgbClr val="000000"/>
                </a:solidFill>
              </a:rPr>
              <a:t>Financial Literacy is an aspect of our society……..</a:t>
            </a:r>
          </a:p>
          <a:p>
            <a:pPr marL="0" indent="0" algn="just">
              <a:buNone/>
            </a:pPr>
            <a:r>
              <a:rPr lang="en-US" dirty="0" smtClean="0">
                <a:solidFill>
                  <a:srgbClr val="000000"/>
                </a:solidFill>
              </a:rPr>
              <a:t>Therefor INADEC, decide to elaborate this project aiming to :</a:t>
            </a:r>
          </a:p>
          <a:p>
            <a:pPr algn="just"/>
            <a:r>
              <a:rPr lang="en-US" dirty="0" smtClean="0">
                <a:solidFill>
                  <a:srgbClr val="000000"/>
                </a:solidFill>
              </a:rPr>
              <a:t>Promoting consumer education in financial matters</a:t>
            </a:r>
          </a:p>
          <a:p>
            <a:pPr algn="just"/>
            <a:r>
              <a:rPr lang="en-US" dirty="0" smtClean="0">
                <a:solidFill>
                  <a:srgbClr val="000000"/>
                </a:solidFill>
              </a:rPr>
              <a:t>Educate customers in the use of financial products offered</a:t>
            </a:r>
          </a:p>
          <a:p>
            <a:pPr algn="just"/>
            <a:r>
              <a:rPr lang="en-US" dirty="0" smtClean="0">
                <a:solidFill>
                  <a:srgbClr val="000000"/>
                </a:solidFill>
              </a:rPr>
              <a:t>Explain some fundamental concepts of youth relationship with money </a:t>
            </a:r>
            <a:endParaRPr lang="en-US" dirty="0">
              <a:solidFill>
                <a:srgbClr val="000000"/>
              </a:solidFill>
            </a:endParaRPr>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8</a:t>
            </a:fld>
            <a:endParaRPr lang="en-US" dirty="0">
              <a:solidFill>
                <a:srgbClr val="073E87"/>
              </a:solidFill>
            </a:endParaRPr>
          </a:p>
        </p:txBody>
      </p:sp>
      <p:sp>
        <p:nvSpPr>
          <p:cNvPr id="4" name="Title 3"/>
          <p:cNvSpPr>
            <a:spLocks noGrp="1"/>
          </p:cNvSpPr>
          <p:nvPr>
            <p:ph type="title"/>
          </p:nvPr>
        </p:nvSpPr>
        <p:spPr/>
        <p:txBody>
          <a:bodyPr/>
          <a:lstStyle/>
          <a:p>
            <a:r>
              <a:rPr lang="en-US" dirty="0" smtClean="0">
                <a:solidFill>
                  <a:schemeClr val="tx1"/>
                </a:solidFill>
              </a:rPr>
              <a:t>Financial Literacy</a:t>
            </a:r>
            <a:endParaRPr lang="en-US" dirty="0">
              <a:solidFill>
                <a:schemeClr val="tx1"/>
              </a:solidFill>
            </a:endParaRP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1145436" cy="7397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304800"/>
            <a:ext cx="152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photo Title 2">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3439" t="7481" r="1273" b="21782"/>
          <a:stretch/>
        </p:blipFill>
        <p:spPr bwMode="auto">
          <a:xfrm>
            <a:off x="914400" y="533400"/>
            <a:ext cx="1143000" cy="6686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9" name="Object 2"/>
          <p:cNvGraphicFramePr>
            <a:graphicFrameLocks noChangeAspect="1"/>
          </p:cNvGraphicFramePr>
          <p:nvPr/>
        </p:nvGraphicFramePr>
        <p:xfrm>
          <a:off x="7143750" y="6072188"/>
          <a:ext cx="1758950" cy="615950"/>
        </p:xfrm>
        <a:graphic>
          <a:graphicData uri="http://schemas.openxmlformats.org/presentationml/2006/ole">
            <mc:AlternateContent xmlns:mc="http://schemas.openxmlformats.org/markup-compatibility/2006">
              <mc:Choice xmlns:v="urn:schemas-microsoft-com:vml" Requires="v">
                <p:oleObj spid="_x0000_s2066" r:id="rId7" imgW="6433759" imgH="2454762" progId="">
                  <p:embed/>
                </p:oleObj>
              </mc:Choice>
              <mc:Fallback>
                <p:oleObj r:id="rId7" imgW="6433759" imgH="2454762"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750" y="6072188"/>
                        <a:ext cx="175895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46355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pt-PT" b="1" dirty="0">
                <a:solidFill>
                  <a:srgbClr val="000000"/>
                </a:solidFill>
              </a:rPr>
              <a:t>Av. 4 de Fevereiro Edifício </a:t>
            </a:r>
            <a:r>
              <a:rPr lang="pt-PT" b="1" dirty="0" err="1">
                <a:solidFill>
                  <a:srgbClr val="000000"/>
                </a:solidFill>
              </a:rPr>
              <a:t>Ex-Palácio</a:t>
            </a:r>
            <a:r>
              <a:rPr lang="pt-PT" b="1" dirty="0">
                <a:solidFill>
                  <a:srgbClr val="000000"/>
                </a:solidFill>
              </a:rPr>
              <a:t> de Vidro2º Andar Ala Direita Cx. Postal  1337/1338                                                   </a:t>
            </a:r>
          </a:p>
          <a:p>
            <a:pPr marL="0" indent="0" algn="ctr">
              <a:buNone/>
            </a:pPr>
            <a:r>
              <a:rPr lang="pt-PT" b="1" dirty="0">
                <a:solidFill>
                  <a:srgbClr val="000000"/>
                </a:solidFill>
              </a:rPr>
              <a:t>Telefones: Secretariado 222 409 804 / 222 409 806   </a:t>
            </a:r>
          </a:p>
          <a:p>
            <a:pPr marL="0" indent="0" algn="ctr">
              <a:buNone/>
            </a:pPr>
            <a:r>
              <a:rPr lang="pt-PT" b="1" dirty="0">
                <a:solidFill>
                  <a:srgbClr val="000000"/>
                </a:solidFill>
              </a:rPr>
              <a:t> 912 640 833, </a:t>
            </a:r>
            <a:r>
              <a:rPr lang="pt-PT" b="1" dirty="0" smtClean="0">
                <a:solidFill>
                  <a:srgbClr val="000000"/>
                </a:solidFill>
              </a:rPr>
              <a:t>Apoio ao Consumidor  </a:t>
            </a:r>
            <a:r>
              <a:rPr lang="pt-PT" b="1" dirty="0">
                <a:solidFill>
                  <a:srgbClr val="000000"/>
                </a:solidFill>
              </a:rPr>
              <a:t>222 409 805 </a:t>
            </a:r>
          </a:p>
          <a:p>
            <a:pPr marL="0" indent="0" algn="ctr">
              <a:buNone/>
            </a:pPr>
            <a:r>
              <a:rPr lang="pt-PT" b="1" dirty="0"/>
              <a:t> </a:t>
            </a:r>
            <a:r>
              <a:rPr lang="pt-PT" b="1" dirty="0">
                <a:solidFill>
                  <a:srgbClr val="000000"/>
                </a:solidFill>
              </a:rPr>
              <a:t>914 545 752  E-mail: </a:t>
            </a:r>
            <a:r>
              <a:rPr lang="pt-PT" b="1" dirty="0" err="1">
                <a:solidFill>
                  <a:srgbClr val="000000"/>
                </a:solidFill>
                <a:hlinkClick r:id="rId3"/>
              </a:rPr>
              <a:t>inadec@minco.gov.ao</a:t>
            </a:r>
            <a:endParaRPr lang="pt-PT" b="1" dirty="0">
              <a:solidFill>
                <a:srgbClr val="000000"/>
              </a:solidFill>
            </a:endParaRPr>
          </a:p>
          <a:p>
            <a:pPr marL="0" indent="0">
              <a:buNone/>
            </a:pPr>
            <a:endParaRPr lang="pt-PT" sz="5400" dirty="0"/>
          </a:p>
          <a:p>
            <a:pPr marL="0" indent="0">
              <a:buNone/>
            </a:pPr>
            <a:endParaRPr lang="en-US" dirty="0"/>
          </a:p>
        </p:txBody>
      </p:sp>
      <p:sp>
        <p:nvSpPr>
          <p:cNvPr id="3" name="Slide Number Placeholder 2"/>
          <p:cNvSpPr>
            <a:spLocks noGrp="1"/>
          </p:cNvSpPr>
          <p:nvPr>
            <p:ph type="sldNum" sz="quarter" idx="12"/>
          </p:nvPr>
        </p:nvSpPr>
        <p:spPr/>
        <p:txBody>
          <a:bodyPr/>
          <a:lstStyle/>
          <a:p>
            <a:fld id="{12A81D5C-F4C2-48B8-81C3-36C8089BB5FF}" type="slidenum">
              <a:rPr lang="en-US" smtClean="0">
                <a:solidFill>
                  <a:srgbClr val="073E87"/>
                </a:solidFill>
              </a:rPr>
              <a:pPr/>
              <a:t>9</a:t>
            </a:fld>
            <a:endParaRPr lang="en-US" dirty="0">
              <a:solidFill>
                <a:srgbClr val="073E87"/>
              </a:solidFill>
            </a:endParaRPr>
          </a:p>
        </p:txBody>
      </p:sp>
      <p:sp>
        <p:nvSpPr>
          <p:cNvPr id="4" name="Title 3"/>
          <p:cNvSpPr>
            <a:spLocks noGrp="1"/>
          </p:cNvSpPr>
          <p:nvPr>
            <p:ph type="title"/>
          </p:nvPr>
        </p:nvSpPr>
        <p:spPr>
          <a:xfrm>
            <a:off x="457200" y="762000"/>
            <a:ext cx="8229600" cy="1252728"/>
          </a:xfrm>
        </p:spPr>
        <p:txBody>
          <a:bodyPr>
            <a:normAutofit fontScale="90000"/>
          </a:bodyPr>
          <a:lstStyle/>
          <a:p>
            <a:r>
              <a:rPr lang="en-US" b="1" dirty="0" smtClean="0">
                <a:solidFill>
                  <a:srgbClr val="000000"/>
                </a:solidFill>
              </a:rPr>
              <a:t>OBRIGADA</a:t>
            </a:r>
            <a:r>
              <a:rPr lang="en-US" b="1" dirty="0" smtClean="0">
                <a:solidFill>
                  <a:srgbClr val="000000"/>
                </a:solidFill>
              </a:rPr>
              <a:t>!...</a:t>
            </a:r>
            <a:br>
              <a:rPr lang="en-US" b="1" dirty="0" smtClean="0">
                <a:solidFill>
                  <a:srgbClr val="000000"/>
                </a:solidFill>
              </a:rPr>
            </a:br>
            <a:r>
              <a:rPr lang="en-US" b="1" dirty="0" smtClean="0">
                <a:solidFill>
                  <a:srgbClr val="000000"/>
                </a:solidFill>
              </a:rPr>
              <a:t>THANK YOU!...</a:t>
            </a:r>
            <a:r>
              <a:rPr lang="en-US" b="1" dirty="0" smtClean="0">
                <a:solidFill>
                  <a:srgbClr val="000000"/>
                </a:solidFill>
              </a:rPr>
              <a:t/>
            </a:r>
            <a:br>
              <a:rPr lang="en-US" b="1" dirty="0" smtClean="0">
                <a:solidFill>
                  <a:srgbClr val="000000"/>
                </a:solidFill>
              </a:rPr>
            </a:br>
            <a:r>
              <a:rPr lang="en-US" b="1" dirty="0" smtClean="0">
                <a:solidFill>
                  <a:srgbClr val="000000"/>
                </a:solidFill>
              </a:rPr>
              <a:t>MERCI </a:t>
            </a:r>
            <a:r>
              <a:rPr lang="en-US" b="1" dirty="0" smtClean="0">
                <a:solidFill>
                  <a:srgbClr val="000000"/>
                </a:solidFill>
              </a:rPr>
              <a:t>BEAUCOUP!...</a:t>
            </a:r>
            <a:endParaRPr lang="en-US" b="1" dirty="0">
              <a:solidFill>
                <a:srgbClr val="000000"/>
              </a:solidFill>
            </a:endParaRPr>
          </a:p>
        </p:txBody>
      </p:sp>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304800"/>
            <a:ext cx="152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52400"/>
            <a:ext cx="1145436" cy="7397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photo Title 2">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3439" t="7481" r="1273" b="21782"/>
          <a:stretch/>
        </p:blipFill>
        <p:spPr bwMode="auto">
          <a:xfrm>
            <a:off x="914400" y="533400"/>
            <a:ext cx="1143000" cy="6686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8" name="Object 2"/>
          <p:cNvGraphicFramePr>
            <a:graphicFrameLocks noChangeAspect="1"/>
          </p:cNvGraphicFramePr>
          <p:nvPr>
            <p:extLst>
              <p:ext uri="{D42A27DB-BD31-4B8C-83A1-F6EECF244321}">
                <p14:modId xmlns:p14="http://schemas.microsoft.com/office/powerpoint/2010/main" val="4005804799"/>
              </p:ext>
            </p:extLst>
          </p:nvPr>
        </p:nvGraphicFramePr>
        <p:xfrm>
          <a:off x="5181600" y="5181600"/>
          <a:ext cx="3721100" cy="1506538"/>
        </p:xfrm>
        <a:graphic>
          <a:graphicData uri="http://schemas.openxmlformats.org/presentationml/2006/ole">
            <mc:AlternateContent xmlns:mc="http://schemas.openxmlformats.org/markup-compatibility/2006">
              <mc:Choice xmlns:v="urn:schemas-microsoft-com:vml" Requires="v">
                <p:oleObj spid="_x0000_s8210" r:id="rId8" imgW="6433759" imgH="2454762" progId="">
                  <p:embed/>
                </p:oleObj>
              </mc:Choice>
              <mc:Fallback>
                <p:oleObj r:id="rId8" imgW="6433759" imgH="2454762"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5181600"/>
                        <a:ext cx="3721100" cy="1506538"/>
                      </a:xfrm>
                      <a:prstGeom prst="rect">
                        <a:avLst/>
                      </a:prstGeom>
                      <a:noFill/>
                      <a:extLst/>
                    </p:spPr>
                  </p:pic>
                </p:oleObj>
              </mc:Fallback>
            </mc:AlternateContent>
          </a:graphicData>
        </a:graphic>
      </p:graphicFrame>
    </p:spTree>
    <p:extLst>
      <p:ext uri="{BB962C8B-B14F-4D97-AF65-F5344CB8AC3E}">
        <p14:creationId xmlns:p14="http://schemas.microsoft.com/office/powerpoint/2010/main" val="33928786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rroco Templat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1920</TotalTime>
  <Words>558</Words>
  <Application>Microsoft Macintosh PowerPoint</Application>
  <PresentationFormat>On-screen Show (4:3)</PresentationFormat>
  <Paragraphs>67</Paragraphs>
  <Slides>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1_Morroco Template</vt:lpstr>
      <vt:lpstr>Document</vt:lpstr>
      <vt:lpstr>The Fifth Annual African Dialogue  Consumer Protection Conference</vt:lpstr>
      <vt:lpstr>INTRODUCTION</vt:lpstr>
      <vt:lpstr>Empowering and educating consumers</vt:lpstr>
      <vt:lpstr>INNOVATIVE PROJECTS “Community Education Project”</vt:lpstr>
      <vt:lpstr>“ Project on Education for Health and Education for Citizenship”</vt:lpstr>
      <vt:lpstr>  INNOVATIVE PROJECTS “Municipalization of Consumer  Protection Project”</vt:lpstr>
      <vt:lpstr>Municipalization of Consumer  Protection Project Cont.</vt:lpstr>
      <vt:lpstr>Financial Literacy</vt:lpstr>
      <vt:lpstr>OBRIGADA!... THANK YOU!... MERCI BEAUCOUP!...</vt:lpstr>
    </vt:vector>
  </TitlesOfParts>
  <Company>Federal Trade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Fourth Annual African Dialogue  Consumer Protection Conference</dc:title>
  <dc:creator>Federal Trade Commission</dc:creator>
  <cp:lastModifiedBy>suzana Ferreira</cp:lastModifiedBy>
  <cp:revision>104</cp:revision>
  <cp:lastPrinted>2013-08-15T12:57:25Z</cp:lastPrinted>
  <dcterms:created xsi:type="dcterms:W3CDTF">2012-08-09T17:06:55Z</dcterms:created>
  <dcterms:modified xsi:type="dcterms:W3CDTF">2013-08-27T10:25:22Z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710697505</vt:i4>
  </property>
  <property fmtid="{D5CDD505-2E9C-101B-9397-08002B2CF9AE}" pid="3" name="_NewReviewCycle">
    <vt:lpwstr/>
  </property>
  <property fmtid="{D5CDD505-2E9C-101B-9397-08002B2CF9AE}" pid="4" name="_EmailSubject">
    <vt:lpwstr>Session 5 Template: African Consumer Protection Dialogue Conference -</vt:lpwstr>
  </property>
  <property fmtid="{D5CDD505-2E9C-101B-9397-08002B2CF9AE}" pid="5" name="_AuthorEmail">
    <vt:lpwstr>dvandeputte@ftc.gov</vt:lpwstr>
  </property>
  <property fmtid="{D5CDD505-2E9C-101B-9397-08002B2CF9AE}" pid="6" name="_AuthorEmailDisplayName">
    <vt:lpwstr>Vandeputte, Dorothy CTR</vt:lpwstr>
  </property>
  <property fmtid="{D5CDD505-2E9C-101B-9397-08002B2CF9AE}" pid="7" name="_PreviousAdHocReviewCycleID">
    <vt:i4>2037060121</vt:i4>
  </property>
</Properties>
</file>