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7" r:id="rId4"/>
    <p:sldId id="258" r:id="rId5"/>
    <p:sldId id="273" r:id="rId6"/>
    <p:sldId id="260" r:id="rId7"/>
    <p:sldId id="261" r:id="rId8"/>
    <p:sldId id="268" r:id="rId9"/>
    <p:sldId id="271" r:id="rId10"/>
    <p:sldId id="262" r:id="rId11"/>
    <p:sldId id="263" r:id="rId12"/>
    <p:sldId id="264" r:id="rId13"/>
    <p:sldId id="266" r:id="rId14"/>
    <p:sldId id="265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D3AE0-8054-4831-9BC4-87F0DE73AABB}" type="datetimeFigureOut">
              <a:rPr lang="en-US" smtClean="0"/>
              <a:pPr/>
              <a:t>8/9/2013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D43A3-8789-4B47-8D19-916E89ED1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2981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7794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3722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6576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74B4E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CERT is to create security awareness among the ministries, departments and agencies and other government agencies.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9744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127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521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582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032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6316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As part of efforts to regulate the telecommunications sector and to promote a stable operating environment for all participants, The National Communication Authority was established by Parliamentary Act 1996 as a central regulatory body . It was also to promote fair competition and efficiency. </a:t>
            </a:r>
          </a:p>
          <a:p>
            <a:r>
              <a:rPr lang="en-US" sz="1200" dirty="0" smtClean="0">
                <a:effectLst/>
                <a:latin typeface="Times New Roman"/>
                <a:ea typeface="Times New Roman"/>
              </a:rPr>
              <a:t>The Ministry (acting on behalf of the Government of Ghana) has embarked on a process aimed at formulating a workable national communications policy for Ghana. </a:t>
            </a:r>
          </a:p>
          <a:p>
            <a:r>
              <a:rPr lang="en-US" sz="1200" dirty="0" smtClean="0">
                <a:effectLst/>
                <a:latin typeface="Times New Roman"/>
                <a:ea typeface="Times New Roman"/>
              </a:rPr>
              <a:t>The Ministry of Communications was created in 1997 to facilitate the strategic development and application of the use of the various communications resources - human, material and technological - for effective communications throughout the country.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Its purpose is to look out for the common interests of its members by seeking to impact policy, legislation and regulation, and to promote the development of the telecommunications industry.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9878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0740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263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D43A3-8789-4B47-8D19-916E89ED109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8648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92B8E9-6E79-424D-8D14-39AAA5597E82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503B73-7BEF-4883-8629-3F763AC5A813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B4769D-5EAD-44FC-B729-2D841934BB40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E59A95-7542-44F4-919E-9B00F7274D9A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3CDC-7259-44F6-9D49-C627E114966A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D0690E-B40D-486C-9AB0-FF76E5B9B2AB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767A5-E5B2-4BBD-81E8-82AA075288F7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78769-C28E-4E2E-B51F-5EC5BECCC90D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C2CE11-EA1A-4CA8-8A9A-4D4979CE4C05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5D6F7EA-6707-4739-A01B-C597C918955F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AADADD-807D-4B54-A950-756B14233C47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F3B1481-8AB3-405A-AD4E-C13F6B06C072}" type="datetime1">
              <a:rPr lang="en-US" smtClean="0"/>
              <a:pPr/>
              <a:t>8/9/2013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B0AD2B5-584C-4E9F-8A6A-C9A9B9868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772400" cy="5029200"/>
          </a:xfrm>
        </p:spPr>
        <p:txBody>
          <a:bodyPr>
            <a:normAutofit fontScale="85000" lnSpcReduction="20000"/>
          </a:bodyPr>
          <a:lstStyle/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endParaRPr lang="en-US" sz="4000" dirty="0" smtClean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endParaRPr lang="en-US" sz="4000" dirty="0" smtClean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r>
              <a:rPr lang="en-US" sz="4000" dirty="0" smtClean="0">
                <a:solidFill>
                  <a:srgbClr val="D2CB6C"/>
                </a:solidFill>
                <a:latin typeface="Calibri"/>
              </a:rPr>
              <a:t>Mobile Technology And Cyber</a:t>
            </a: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r>
              <a:rPr lang="en-US" sz="4000" smtClean="0">
                <a:solidFill>
                  <a:srgbClr val="D2CB6C"/>
                </a:solidFill>
                <a:latin typeface="Calibri"/>
              </a:rPr>
              <a:t>Security</a:t>
            </a:r>
            <a:endParaRPr lang="en-US" sz="4000" dirty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endParaRPr lang="en-US" sz="4000" dirty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endParaRPr lang="en-US" sz="4000" dirty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endParaRPr lang="en-US" sz="4000" dirty="0">
              <a:solidFill>
                <a:srgbClr val="D2CB6C"/>
              </a:solidFill>
              <a:latin typeface="Calibri"/>
            </a:endParaRP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r>
              <a:rPr lang="en-US" sz="4000" dirty="0">
                <a:solidFill>
                  <a:srgbClr val="D2CB6C"/>
                </a:solidFill>
                <a:latin typeface="Calibri"/>
              </a:rPr>
              <a:t>K. N. ATUAHENE</a:t>
            </a: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r>
              <a:rPr lang="en-US" sz="2400" dirty="0">
                <a:solidFill>
                  <a:srgbClr val="D2CB6C"/>
                </a:solidFill>
                <a:latin typeface="Calibri"/>
              </a:rPr>
              <a:t>Director, Domestic Trade and Distribution</a:t>
            </a:r>
          </a:p>
          <a:p>
            <a:pPr marR="0" lvl="0" algn="ctr">
              <a:spcBef>
                <a:spcPct val="20000"/>
              </a:spcBef>
              <a:buClr>
                <a:srgbClr val="A9A57C"/>
              </a:buClr>
              <a:buSzTx/>
            </a:pPr>
            <a:r>
              <a:rPr lang="en-US" sz="2400" dirty="0">
                <a:solidFill>
                  <a:srgbClr val="D2CB6C"/>
                </a:solidFill>
                <a:latin typeface="Calibri"/>
              </a:rPr>
              <a:t>Ministry of Trade and Industry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371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8264" y="152400"/>
            <a:ext cx="1143000" cy="84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7312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Overview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With an internet penetration growth rate of about 10% percent the services sector is the major contribution to Ghana’s GDP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algn="just"/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Access to internet according to communication experts drives the services industry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algn="just"/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Cyber security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151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Challenges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Lack of a central database and a national domain to regulate the inflow of online information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 </a:t>
            </a:r>
            <a:endParaRPr lang="en-US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Lack of a strong cyber inspection database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alibri" pitchFamily="34" charset="0"/>
              </a:rPr>
              <a:t>Lack </a:t>
            </a: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of cyber space professionals, especially in the financial sector</a:t>
            </a:r>
            <a:r>
              <a:rPr lang="en-US" dirty="0" smtClean="0">
                <a:solidFill>
                  <a:prstClr val="black"/>
                </a:solidFill>
                <a:latin typeface="Calibri" pitchFamily="34" charset="0"/>
              </a:rPr>
              <a:t>.</a:t>
            </a:r>
          </a:p>
          <a:p>
            <a:pPr>
              <a:buClr>
                <a:srgbClr val="2DA2BF"/>
              </a:buClr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Ghana has been ranked 7th in cyber fraud in the world and 2</a:t>
            </a:r>
            <a:r>
              <a:rPr lang="en-US" baseline="30000" dirty="0">
                <a:solidFill>
                  <a:prstClr val="black"/>
                </a:solidFill>
                <a:latin typeface="Calibri" pitchFamily="34" charset="0"/>
              </a:rPr>
              <a:t>nd</a:t>
            </a: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 in Africa after </a:t>
            </a:r>
            <a:r>
              <a:rPr lang="en-US" dirty="0" smtClean="0">
                <a:solidFill>
                  <a:prstClr val="black"/>
                </a:solidFill>
                <a:latin typeface="Calibri" pitchFamily="34" charset="0"/>
              </a:rPr>
              <a:t>Nigeria. If this is not checked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a possible socio-economic shut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down.</a:t>
            </a: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>
              <a:buClr>
                <a:srgbClr val="2DA2BF"/>
              </a:buClr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Cyber Security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439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Regulatory Environment</a:t>
            </a:r>
          </a:p>
          <a:p>
            <a:r>
              <a:rPr lang="en-US" dirty="0" smtClean="0">
                <a:latin typeface="Calibri" pitchFamily="34" charset="0"/>
              </a:rPr>
              <a:t>NIITA Act, Act 771- establishes the National Information Technology Agency, to regulate and develop strategies for ICT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Electronic Transactions Act- sets out guidelines for electronic transactions, including online payments, signatures, </a:t>
            </a:r>
            <a:r>
              <a:rPr lang="en-US" dirty="0" err="1" smtClean="0">
                <a:latin typeface="Calibri" pitchFamily="34" charset="0"/>
              </a:rPr>
              <a:t>e.t.c</a:t>
            </a:r>
            <a:endParaRPr lang="en-US" dirty="0" smtClean="0">
              <a:latin typeface="Calibri" pitchFamily="34" charset="0"/>
            </a:endParaRPr>
          </a:p>
          <a:p>
            <a:pPr marL="109728" indent="0"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Cyber Crime Unit of the Ghana Police Service; tracks and arrests hackers and online fraudsters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Cyber Security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64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Government Interventions</a:t>
            </a:r>
          </a:p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Government is currently developing a cyber security strategy.</a:t>
            </a:r>
          </a:p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The strategy will include:</a:t>
            </a:r>
          </a:p>
          <a:p>
            <a:r>
              <a:rPr lang="en-US" dirty="0" smtClean="0">
                <a:latin typeface="Calibri" pitchFamily="34" charset="0"/>
              </a:rPr>
              <a:t>establishment </a:t>
            </a:r>
            <a:r>
              <a:rPr lang="en-US" dirty="0">
                <a:latin typeface="Calibri" pitchFamily="34" charset="0"/>
              </a:rPr>
              <a:t>of a national computer emergency response team (CERT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r>
              <a:rPr lang="en-US" dirty="0">
                <a:latin typeface="Calibri" pitchFamily="34" charset="0"/>
              </a:rPr>
              <a:t>National Information Technology Agency (</a:t>
            </a:r>
            <a:r>
              <a:rPr lang="en-US" dirty="0" smtClean="0">
                <a:latin typeface="Calibri" pitchFamily="34" charset="0"/>
              </a:rPr>
              <a:t>NITA) will be empowered to </a:t>
            </a:r>
            <a:r>
              <a:rPr lang="en-US" dirty="0">
                <a:latin typeface="Calibri" pitchFamily="34" charset="0"/>
              </a:rPr>
              <a:t>begin the accreditation process to ensure that all capacity developed are properly harnessed and accessible in a timely manner by government </a:t>
            </a:r>
            <a:endParaRPr lang="en-US" dirty="0" smtClean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  <a:ea typeface="Times New Roman"/>
              </a:rPr>
              <a:t>establishment of a national cyber security working group, a national </a:t>
            </a:r>
            <a:r>
              <a:rPr lang="en-US" sz="2800" dirty="0" smtClean="0">
                <a:latin typeface="Calibri" pitchFamily="34" charset="0"/>
                <a:ea typeface="Times New Roman"/>
              </a:rPr>
              <a:t>cyber security center </a:t>
            </a:r>
            <a:r>
              <a:rPr lang="en-US" sz="2800" dirty="0">
                <a:latin typeface="Calibri" pitchFamily="34" charset="0"/>
                <a:ea typeface="Times New Roman"/>
              </a:rPr>
              <a:t>and a national </a:t>
            </a:r>
            <a:r>
              <a:rPr lang="en-US" sz="2800" dirty="0" smtClean="0">
                <a:latin typeface="Calibri" pitchFamily="34" charset="0"/>
                <a:ea typeface="Times New Roman"/>
              </a:rPr>
              <a:t>cyber security </a:t>
            </a:r>
            <a:r>
              <a:rPr lang="en-US" sz="2800" dirty="0">
                <a:latin typeface="Calibri" pitchFamily="34" charset="0"/>
                <a:ea typeface="Times New Roman"/>
              </a:rPr>
              <a:t>council.</a:t>
            </a:r>
            <a:br>
              <a:rPr lang="en-US" sz="2800" dirty="0">
                <a:latin typeface="Calibri" pitchFamily="34" charset="0"/>
                <a:ea typeface="Times New Roman"/>
              </a:rPr>
            </a:b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Cyber Security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309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 pitchFamily="34" charset="0"/>
              </a:rPr>
              <a:t>Growth is </a:t>
            </a:r>
            <a:r>
              <a:rPr lang="en-US" sz="2800" dirty="0" smtClean="0">
                <a:latin typeface="Calibri" pitchFamily="34" charset="0"/>
              </a:rPr>
              <a:t>particularly fast </a:t>
            </a:r>
            <a:r>
              <a:rPr lang="en-US" sz="2800" dirty="0">
                <a:latin typeface="Calibri" pitchFamily="34" charset="0"/>
              </a:rPr>
              <a:t>for developing economies, where mobile </a:t>
            </a:r>
            <a:r>
              <a:rPr lang="en-US" sz="2800" dirty="0" smtClean="0">
                <a:latin typeface="Calibri" pitchFamily="34" charset="0"/>
              </a:rPr>
              <a:t>technology and </a:t>
            </a:r>
            <a:r>
              <a:rPr lang="en-US" sz="2800" dirty="0">
                <a:latin typeface="Calibri" pitchFamily="34" charset="0"/>
              </a:rPr>
              <a:t>Internet enabled services are being rapidly adopted </a:t>
            </a:r>
            <a:r>
              <a:rPr lang="en-US" sz="2800" dirty="0" smtClean="0">
                <a:latin typeface="Calibri" pitchFamily="34" charset="0"/>
              </a:rPr>
              <a:t>as a </a:t>
            </a:r>
            <a:r>
              <a:rPr lang="en-US" sz="2800" dirty="0">
                <a:latin typeface="Calibri" pitchFamily="34" charset="0"/>
              </a:rPr>
              <a:t>substitute for poor fixed-line infrastructure. </a:t>
            </a:r>
            <a:endParaRPr lang="en-US" sz="2800" dirty="0" smtClean="0">
              <a:latin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</a:rPr>
              <a:t>According to an </a:t>
            </a:r>
            <a:r>
              <a:rPr lang="en-US" sz="2800" dirty="0">
                <a:latin typeface="Calibri" pitchFamily="34" charset="0"/>
              </a:rPr>
              <a:t>International Telecommunications Union (ITU) </a:t>
            </a:r>
            <a:r>
              <a:rPr lang="en-US" sz="2800" dirty="0" smtClean="0">
                <a:latin typeface="Calibri" pitchFamily="34" charset="0"/>
              </a:rPr>
              <a:t>Report in </a:t>
            </a:r>
            <a:r>
              <a:rPr lang="en-US" sz="2800" dirty="0">
                <a:latin typeface="Calibri" pitchFamily="34" charset="0"/>
              </a:rPr>
              <a:t>2013, Africa was the fastest growing region in terms </a:t>
            </a:r>
            <a:r>
              <a:rPr lang="en-US" sz="2800" dirty="0" smtClean="0">
                <a:latin typeface="Calibri" pitchFamily="34" charset="0"/>
              </a:rPr>
              <a:t>of mobile </a:t>
            </a:r>
            <a:r>
              <a:rPr lang="en-US" sz="2800" dirty="0">
                <a:latin typeface="Calibri" pitchFamily="34" charset="0"/>
              </a:rPr>
              <a:t>broadband including 93 million subscriptions, </a:t>
            </a:r>
            <a:r>
              <a:rPr lang="en-US" sz="2800" dirty="0" smtClean="0">
                <a:latin typeface="Calibri" pitchFamily="34" charset="0"/>
              </a:rPr>
              <a:t>11% penetration </a:t>
            </a:r>
            <a:r>
              <a:rPr lang="en-US" sz="2800" dirty="0">
                <a:latin typeface="Calibri" pitchFamily="34" charset="0"/>
              </a:rPr>
              <a:t>and an 82% cumulative annual growth </a:t>
            </a:r>
            <a:r>
              <a:rPr lang="en-US" sz="2800" dirty="0" smtClean="0">
                <a:latin typeface="Calibri" pitchFamily="34" charset="0"/>
              </a:rPr>
              <a:t>rate (CAGR</a:t>
            </a:r>
            <a:r>
              <a:rPr lang="en-US" sz="2800" dirty="0">
                <a:latin typeface="Calibri" pitchFamily="34" charset="0"/>
              </a:rPr>
              <a:t>) between 2010 and 2013</a:t>
            </a:r>
            <a:r>
              <a:rPr lang="en-US" sz="2800" dirty="0" smtClean="0">
                <a:latin typeface="Calibri" pitchFamily="34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4466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In view of the above and the role  technology plays in economic development; now and in the future, it is imperative for government to invest in the following areas: </a:t>
            </a:r>
          </a:p>
          <a:p>
            <a:r>
              <a:rPr lang="en-US" dirty="0" smtClean="0">
                <a:latin typeface="Calibri" pitchFamily="34" charset="0"/>
              </a:rPr>
              <a:t>Human resources</a:t>
            </a:r>
          </a:p>
          <a:p>
            <a:r>
              <a:rPr lang="en-US" dirty="0" smtClean="0">
                <a:latin typeface="Calibri" pitchFamily="34" charset="0"/>
              </a:rPr>
              <a:t>Infrastructure (telecommunication and internet connectivity)</a:t>
            </a:r>
          </a:p>
          <a:p>
            <a:r>
              <a:rPr lang="en-US" dirty="0" smtClean="0">
                <a:latin typeface="Calibri" pitchFamily="34" charset="0"/>
              </a:rPr>
              <a:t>Implementation of strategies and policies that are global in nature.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Conclusion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658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10600" cy="507187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GB" sz="2800" dirty="0" smtClean="0">
              <a:latin typeface="Times New Roman"/>
              <a:ea typeface="Times New Roman"/>
            </a:endParaRPr>
          </a:p>
          <a:p>
            <a:pPr algn="just"/>
            <a:r>
              <a:rPr lang="en-US" sz="2800" dirty="0">
                <a:latin typeface="Calibri" pitchFamily="34" charset="0"/>
              </a:rPr>
              <a:t>The evolution of the telecommunications </a:t>
            </a:r>
            <a:r>
              <a:rPr lang="en-US" sz="2800" dirty="0" smtClean="0">
                <a:latin typeface="Calibri" pitchFamily="34" charset="0"/>
              </a:rPr>
              <a:t>industry </a:t>
            </a:r>
            <a:r>
              <a:rPr lang="en-US" sz="2800" dirty="0">
                <a:latin typeface="Calibri" pitchFamily="34" charset="0"/>
              </a:rPr>
              <a:t>over the past several years has </a:t>
            </a:r>
            <a:r>
              <a:rPr lang="en-US" sz="2800" dirty="0" smtClean="0">
                <a:latin typeface="Calibri" pitchFamily="34" charset="0"/>
              </a:rPr>
              <a:t>yielded </a:t>
            </a:r>
            <a:r>
              <a:rPr lang="en-US" sz="2800" dirty="0">
                <a:latin typeface="Calibri" pitchFamily="34" charset="0"/>
              </a:rPr>
              <a:t>a wide array of </a:t>
            </a:r>
            <a:r>
              <a:rPr lang="en-US" sz="2800" dirty="0" smtClean="0">
                <a:latin typeface="Calibri" pitchFamily="34" charset="0"/>
              </a:rPr>
              <a:t>dramatic </a:t>
            </a:r>
            <a:r>
              <a:rPr lang="en-US" sz="2800" dirty="0">
                <a:latin typeface="Calibri" pitchFamily="34" charset="0"/>
              </a:rPr>
              <a:t>changes in the </a:t>
            </a:r>
            <a:r>
              <a:rPr lang="en-US" sz="2800" dirty="0" smtClean="0">
                <a:latin typeface="Calibri" pitchFamily="34" charset="0"/>
              </a:rPr>
              <a:t>technology </a:t>
            </a:r>
            <a:r>
              <a:rPr lang="en-US" sz="2800" dirty="0">
                <a:latin typeface="Calibri" pitchFamily="34" charset="0"/>
              </a:rPr>
              <a:t>of human communication, and </a:t>
            </a:r>
            <a:r>
              <a:rPr lang="en-US" sz="2800" dirty="0" smtClean="0">
                <a:latin typeface="Calibri" pitchFamily="34" charset="0"/>
              </a:rPr>
              <a:t>the </a:t>
            </a:r>
            <a:r>
              <a:rPr lang="en-US" sz="2800" dirty="0">
                <a:latin typeface="Calibri" pitchFamily="34" charset="0"/>
              </a:rPr>
              <a:t>role that advanced electronic </a:t>
            </a:r>
            <a:r>
              <a:rPr lang="en-US" sz="2800" dirty="0" smtClean="0">
                <a:latin typeface="Calibri" pitchFamily="34" charset="0"/>
              </a:rPr>
              <a:t>telecommunications </a:t>
            </a:r>
            <a:r>
              <a:rPr lang="en-US" sz="2800" dirty="0">
                <a:latin typeface="Calibri" pitchFamily="34" charset="0"/>
              </a:rPr>
              <a:t>play in all </a:t>
            </a:r>
            <a:r>
              <a:rPr lang="en-US" sz="2800" dirty="0" smtClean="0">
                <a:latin typeface="Calibri" pitchFamily="34" charset="0"/>
              </a:rPr>
              <a:t>aspects </a:t>
            </a:r>
            <a:r>
              <a:rPr lang="en-US" sz="2800" dirty="0">
                <a:latin typeface="Calibri" pitchFamily="34" charset="0"/>
              </a:rPr>
              <a:t>of society and the </a:t>
            </a:r>
            <a:r>
              <a:rPr lang="en-US" sz="2800" dirty="0" smtClean="0">
                <a:latin typeface="Calibri" pitchFamily="34" charset="0"/>
              </a:rPr>
              <a:t>economy.</a:t>
            </a:r>
            <a:endParaRPr lang="en-GB" sz="2800" dirty="0" smtClean="0">
              <a:latin typeface="Calibri" pitchFamily="34" charset="0"/>
              <a:ea typeface="Times New Roman"/>
            </a:endParaRPr>
          </a:p>
          <a:p>
            <a:pPr algn="just"/>
            <a:r>
              <a:rPr lang="en-GB" sz="2800" dirty="0" smtClean="0">
                <a:latin typeface="Calibri" pitchFamily="34" charset="0"/>
                <a:ea typeface="Times New Roman"/>
              </a:rPr>
              <a:t>Ghana </a:t>
            </a:r>
            <a:r>
              <a:rPr lang="en-GB" sz="2800" dirty="0">
                <a:latin typeface="Calibri" pitchFamily="34" charset="0"/>
                <a:ea typeface="Times New Roman"/>
              </a:rPr>
              <a:t>deregulated its telecommunications sector in 1994 when the Government announced a five-year comprehensive restructuring of the industry known as the "Accelerated Development Program 1994-2000 (ADP 2000)." </a:t>
            </a:r>
            <a:endParaRPr lang="en-GB" sz="2800" dirty="0" smtClean="0">
              <a:latin typeface="Calibri" pitchFamily="34" charset="0"/>
              <a:ea typeface="Times New Roman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</a:rPr>
              <a:t>Introduction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2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sz="2400" dirty="0">
                <a:latin typeface="Calibri" pitchFamily="34" charset="0"/>
                <a:ea typeface="Times New Roman"/>
              </a:rPr>
              <a:t>The </a:t>
            </a:r>
            <a:r>
              <a:rPr lang="en-GB" sz="2400" dirty="0" smtClean="0">
                <a:latin typeface="Calibri" pitchFamily="34" charset="0"/>
                <a:ea typeface="Times New Roman"/>
              </a:rPr>
              <a:t>aim of ADP </a:t>
            </a:r>
            <a:r>
              <a:rPr lang="en-GB" sz="2400" dirty="0">
                <a:latin typeface="Calibri" pitchFamily="34" charset="0"/>
                <a:ea typeface="Times New Roman"/>
              </a:rPr>
              <a:t>was to:</a:t>
            </a:r>
          </a:p>
          <a:p>
            <a:pPr>
              <a:buFont typeface="Arial" pitchFamily="34" charset="0"/>
              <a:buChar char="•"/>
            </a:pPr>
            <a:r>
              <a:rPr lang="en-GB" sz="2400" dirty="0">
                <a:latin typeface="Calibri" pitchFamily="34" charset="0"/>
                <a:ea typeface="Times New Roman"/>
              </a:rPr>
              <a:t>Achieve a density between 1.5 and 2.5 lines per 100 people</a:t>
            </a:r>
          </a:p>
          <a:p>
            <a:pPr marL="342900" marR="0" lvl="0" indent="-342900" algn="just">
              <a:spcBef>
                <a:spcPts val="200"/>
              </a:spcBef>
              <a:spcAft>
                <a:spcPts val="200"/>
              </a:spcAft>
              <a:buFont typeface="Symbol"/>
              <a:buChar char=""/>
              <a:tabLst>
                <a:tab pos="504190" algn="l"/>
                <a:tab pos="756285" algn="l"/>
                <a:tab pos="1008380" algn="l"/>
                <a:tab pos="1260475" algn="l"/>
                <a:tab pos="457200" algn="l"/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400" dirty="0">
                <a:latin typeface="Calibri" pitchFamily="34" charset="0"/>
                <a:ea typeface="Times New Roman"/>
              </a:rPr>
              <a:t>Expand the coverage of mobile services; </a:t>
            </a:r>
            <a:endParaRPr lang="en-US" sz="2400" dirty="0">
              <a:latin typeface="Calibri" pitchFamily="34" charset="0"/>
              <a:ea typeface="Times New Roman"/>
            </a:endParaRPr>
          </a:p>
          <a:p>
            <a:pPr marL="342900" marR="0" lvl="0" indent="-342900" algn="just">
              <a:spcBef>
                <a:spcPts val="200"/>
              </a:spcBef>
              <a:spcAft>
                <a:spcPts val="200"/>
              </a:spcAft>
              <a:buFont typeface="Symbol"/>
              <a:buChar char=""/>
              <a:tabLst>
                <a:tab pos="504190" algn="l"/>
                <a:tab pos="756285" algn="l"/>
                <a:tab pos="1008380" algn="l"/>
                <a:tab pos="1260475" algn="l"/>
                <a:tab pos="457200" algn="l"/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400" dirty="0">
                <a:latin typeface="Calibri" pitchFamily="34" charset="0"/>
                <a:ea typeface="Times New Roman"/>
              </a:rPr>
              <a:t>Promote Ghanaian ownership and control of telecommunications companies; and</a:t>
            </a:r>
            <a:endParaRPr lang="en-US" sz="2400" dirty="0">
              <a:latin typeface="Calibri" pitchFamily="34" charset="0"/>
              <a:ea typeface="Times New Roman"/>
            </a:endParaRPr>
          </a:p>
          <a:p>
            <a:pPr marL="342900" marR="0" lvl="0" indent="-342900" algn="just">
              <a:spcBef>
                <a:spcPts val="200"/>
              </a:spcBef>
              <a:spcAft>
                <a:spcPts val="200"/>
              </a:spcAft>
              <a:buFont typeface="Symbol"/>
              <a:buChar char=""/>
              <a:tabLst>
                <a:tab pos="504190" algn="l"/>
                <a:tab pos="756285" algn="l"/>
                <a:tab pos="1008380" algn="l"/>
                <a:tab pos="1260475" algn="l"/>
                <a:tab pos="457200" algn="l"/>
                <a:tab pos="504190" algn="l"/>
                <a:tab pos="756285" algn="l"/>
                <a:tab pos="1008380" algn="l"/>
                <a:tab pos="1260475" algn="l"/>
              </a:tabLst>
            </a:pPr>
            <a:r>
              <a:rPr lang="en-GB" sz="2400" dirty="0">
                <a:latin typeface="Calibri" pitchFamily="34" charset="0"/>
                <a:ea typeface="Times New Roman"/>
              </a:rPr>
              <a:t>Retain an overall public regulatory control of the sector through the creation of a single agency: the National Communications Authority (NCA</a:t>
            </a:r>
            <a:r>
              <a:rPr lang="en-GB" sz="2400" dirty="0" smtClean="0">
                <a:latin typeface="Calibri" pitchFamily="34" charset="0"/>
                <a:ea typeface="Times New Roman"/>
              </a:rPr>
              <a:t>).</a:t>
            </a:r>
          </a:p>
          <a:p>
            <a:pPr marL="342900" marR="0" lvl="0" indent="-342900" algn="just">
              <a:spcBef>
                <a:spcPts val="200"/>
              </a:spcBef>
              <a:spcAft>
                <a:spcPts val="200"/>
              </a:spcAft>
              <a:buFont typeface="Symbol"/>
              <a:buChar char=""/>
              <a:tabLst>
                <a:tab pos="504190" algn="l"/>
                <a:tab pos="756285" algn="l"/>
                <a:tab pos="1008380" algn="l"/>
                <a:tab pos="1260475" algn="l"/>
                <a:tab pos="457200" algn="l"/>
                <a:tab pos="504190" algn="l"/>
                <a:tab pos="756285" algn="l"/>
                <a:tab pos="1008380" algn="l"/>
                <a:tab pos="1260475" algn="l"/>
              </a:tabLst>
            </a:pPr>
            <a:endParaRPr lang="en-US" sz="2400" dirty="0">
              <a:latin typeface="Calibri" pitchFamily="34" charset="0"/>
              <a:ea typeface="Times New Roman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This led to the creation of NCA in 2007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Introduction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835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>
                <a:latin typeface="Calibri" pitchFamily="34" charset="0"/>
              </a:rPr>
              <a:t>The NCA was established to regulate communication activities and services in the country.</a:t>
            </a:r>
          </a:p>
          <a:p>
            <a:pPr marL="109728" indent="0">
              <a:buNone/>
            </a:pPr>
            <a:endParaRPr lang="en-US" dirty="0"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b="1" dirty="0" smtClean="0">
                <a:latin typeface="Calibri" pitchFamily="34" charset="0"/>
              </a:rPr>
              <a:t>Evolution of Operating Technologies</a:t>
            </a:r>
          </a:p>
          <a:p>
            <a:r>
              <a:rPr lang="en-US" dirty="0" smtClean="0">
                <a:latin typeface="Calibri" pitchFamily="34" charset="0"/>
              </a:rPr>
              <a:t>Over the years Ghana has moved from analog to digital operating system mainly, GSM.</a:t>
            </a:r>
          </a:p>
          <a:p>
            <a:r>
              <a:rPr lang="en-US" dirty="0" smtClean="0">
                <a:latin typeface="Calibri" pitchFamily="34" charset="0"/>
              </a:rPr>
              <a:t>Currently all operators use GSM except, </a:t>
            </a:r>
            <a:r>
              <a:rPr lang="en-US" dirty="0" err="1" smtClean="0">
                <a:latin typeface="Calibri" pitchFamily="34" charset="0"/>
              </a:rPr>
              <a:t>Expresso</a:t>
            </a:r>
            <a:r>
              <a:rPr lang="en-US" dirty="0" smtClean="0">
                <a:latin typeface="Calibri" pitchFamily="34" charset="0"/>
              </a:rPr>
              <a:t> which runs on CDMA.</a:t>
            </a:r>
          </a:p>
          <a:p>
            <a:endParaRPr lang="en-US" dirty="0" smtClean="0">
              <a:latin typeface="Calibri" pitchFamily="34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Mobile Technology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798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Clr>
                <a:srgbClr val="2DA2BF"/>
              </a:buClr>
              <a:buNone/>
            </a:pPr>
            <a:endParaRPr lang="en-US" sz="25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en-US" sz="2500" dirty="0" smtClean="0">
                <a:solidFill>
                  <a:prstClr val="black"/>
                </a:solidFill>
                <a:latin typeface="Calibri" pitchFamily="34" charset="0"/>
              </a:rPr>
              <a:t>Challenges</a:t>
            </a:r>
            <a:endParaRPr lang="en-US" sz="2500" dirty="0">
              <a:solidFill>
                <a:prstClr val="black"/>
              </a:solidFill>
              <a:latin typeface="Calibri" pitchFamily="34" charset="0"/>
            </a:endParaRPr>
          </a:p>
          <a:p>
            <a:pPr lvl="0">
              <a:buClr>
                <a:srgbClr val="2DA2BF"/>
              </a:buClr>
            </a:pPr>
            <a:r>
              <a:rPr lang="en-US" sz="2500" dirty="0">
                <a:solidFill>
                  <a:prstClr val="black"/>
                </a:solidFill>
                <a:latin typeface="Calibri" pitchFamily="34" charset="0"/>
              </a:rPr>
              <a:t>Inadequate Telecommunications infrastructure</a:t>
            </a:r>
          </a:p>
          <a:p>
            <a:pPr lvl="0">
              <a:buClr>
                <a:srgbClr val="2DA2BF"/>
              </a:buClr>
            </a:pPr>
            <a:r>
              <a:rPr lang="en-US" sz="2500" dirty="0">
                <a:solidFill>
                  <a:prstClr val="black"/>
                </a:solidFill>
                <a:latin typeface="Calibri" pitchFamily="34" charset="0"/>
              </a:rPr>
              <a:t>Though improving, internet connectivity for mobile application is still inadequate</a:t>
            </a:r>
            <a:br>
              <a:rPr lang="en-US" sz="2500" dirty="0">
                <a:solidFill>
                  <a:prstClr val="black"/>
                </a:solidFill>
                <a:latin typeface="Calibri" pitchFamily="34" charset="0"/>
              </a:rPr>
            </a:br>
            <a:endParaRPr lang="en-US" sz="2500" dirty="0">
              <a:solidFill>
                <a:prstClr val="black"/>
              </a:solidFill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938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Calibri" pitchFamily="34" charset="0"/>
              </a:rPr>
              <a:t>IMPLICATION FOR DEVELOPMENT</a:t>
            </a:r>
          </a:p>
          <a:p>
            <a:pPr marL="109728" indent="0">
              <a:buNone/>
            </a:pPr>
            <a:endParaRPr lang="en-US" b="1" dirty="0" smtClean="0">
              <a:latin typeface="Calibri" pitchFamily="34" charset="0"/>
            </a:endParaRPr>
          </a:p>
          <a:p>
            <a:pPr marL="457200" indent="-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900" dirty="0" smtClean="0">
                <a:latin typeface="Calibri" pitchFamily="34" charset="0"/>
                <a:cs typeface="Times New Roman"/>
              </a:rPr>
              <a:t>Transport : </a:t>
            </a:r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Mobile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phones can substitute for travel</a:t>
            </a:r>
            <a:endParaRPr lang="en-US" sz="2900" b="1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Financial Services: easy access to financial and client information, </a:t>
            </a:r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receiving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time sensitive information such as stock quotes,</a:t>
            </a:r>
            <a:endParaRPr lang="en-US" sz="2900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Trade:  </a:t>
            </a:r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allow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quicker and easier access to </a:t>
            </a:r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information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on prices</a:t>
            </a:r>
            <a:r>
              <a:rPr lang="en-US" sz="2900" dirty="0" smtClean="0">
                <a:latin typeface="Calibri" pitchFamily="34" charset="0"/>
              </a:rPr>
              <a:t> 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enable traders to reach wider </a:t>
            </a:r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markets, </a:t>
            </a:r>
            <a:r>
              <a:rPr lang="en-US" sz="2900" dirty="0" smtClean="0">
                <a:latin typeface="Calibri" pitchFamily="34" charset="0"/>
              </a:rPr>
              <a:t>provides market information to traders, </a:t>
            </a:r>
            <a:r>
              <a:rPr lang="en-US" sz="2900" dirty="0">
                <a:latin typeface="Calibri" pitchFamily="34" charset="0"/>
              </a:rPr>
              <a:t>boost entrepreneurship and generally makes it easier to do business. </a:t>
            </a:r>
          </a:p>
          <a:p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Mobile phones have become devices for paying merchants, </a:t>
            </a:r>
            <a:endParaRPr lang="en-US" sz="2900" dirty="0" smtClean="0">
              <a:latin typeface="Calibri" pitchFamily="34" charset="0"/>
              <a:ea typeface="Calibri"/>
              <a:cs typeface="Times New Roman"/>
            </a:endParaRPr>
          </a:p>
          <a:p>
            <a:r>
              <a:rPr lang="en-US" sz="2900" dirty="0" smtClean="0">
                <a:latin typeface="Calibri" pitchFamily="34" charset="0"/>
                <a:ea typeface="Calibri"/>
                <a:cs typeface="Times New Roman"/>
              </a:rPr>
              <a:t>Aid </a:t>
            </a:r>
            <a:r>
              <a:rPr lang="en-US" sz="2900" dirty="0">
                <a:latin typeface="Calibri" pitchFamily="34" charset="0"/>
                <a:ea typeface="Calibri"/>
                <a:cs typeface="Times New Roman"/>
              </a:rPr>
              <a:t>in critical business processes in many countries</a:t>
            </a:r>
          </a:p>
          <a:p>
            <a:pPr marL="109728" indent="0">
              <a:buNone/>
            </a:pPr>
            <a:endParaRPr lang="en-US" sz="2900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The mobile phone market creates employment for the youth.</a:t>
            </a:r>
          </a:p>
          <a:p>
            <a:endParaRPr lang="en-US" sz="2900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Education: Accessing educational material using smartphones</a:t>
            </a:r>
          </a:p>
          <a:p>
            <a:endParaRPr lang="en-US" sz="2900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Entertainment: with current smartphone applications, entertainment is easy to access</a:t>
            </a:r>
          </a:p>
          <a:p>
            <a:endParaRPr lang="en-US" sz="2900" dirty="0" smtClean="0">
              <a:latin typeface="Calibri" pitchFamily="34" charset="0"/>
            </a:endParaRPr>
          </a:p>
          <a:p>
            <a:r>
              <a:rPr lang="en-US" sz="2900" dirty="0" smtClean="0">
                <a:latin typeface="Calibri" pitchFamily="34" charset="0"/>
              </a:rPr>
              <a:t>Health: community health nurses are now using mobile phones for outreach</a:t>
            </a:r>
            <a:endParaRPr lang="en-US" sz="2900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Mobile Technology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033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Regulatory environment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The </a:t>
            </a:r>
            <a:r>
              <a:rPr lang="en-US" dirty="0">
                <a:latin typeface="Calibri" pitchFamily="34" charset="0"/>
              </a:rPr>
              <a:t>National Communication </a:t>
            </a:r>
            <a:r>
              <a:rPr lang="en-US" dirty="0" smtClean="0">
                <a:latin typeface="Calibri" pitchFamily="34" charset="0"/>
              </a:rPr>
              <a:t>Authority Act 1996-Sets up NCA to regulate the Telecommunication Sector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Ministry of Communications-formulates national communication policy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Ghana Chamber of Telecommunications-</a:t>
            </a:r>
            <a:r>
              <a:rPr lang="en-US" dirty="0">
                <a:latin typeface="Calibri" pitchFamily="34" charset="0"/>
              </a:rPr>
              <a:t>a private initiative by the mobile telecom operators in Ghana.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774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total number of active mobile phone lines in Ghana as at November, 2012 stood at 25,344,745, which is marginally higher than the estimated population of Ghana, </a:t>
            </a: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09728" indent="0">
              <a:buNone/>
            </a:pP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Mobile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penetration in Ghana therefore stands at 100.41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%,</a:t>
            </a:r>
          </a:p>
          <a:p>
            <a:pPr marL="109728" indent="0">
              <a:buNone/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lvl="0">
              <a:buClr>
                <a:srgbClr val="2DA2BF"/>
              </a:buClr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Multi-</a:t>
            </a:r>
            <a:r>
              <a:rPr lang="en-US" dirty="0" err="1">
                <a:solidFill>
                  <a:prstClr val="black"/>
                </a:solidFill>
                <a:latin typeface="Calibri" pitchFamily="34" charset="0"/>
              </a:rPr>
              <a:t>simming</a:t>
            </a: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, the ownership of more than one active mobile phone lines by one person is commonplace in Ghana, and that accounts for the over 100% penetration.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Penetration and Coverage 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127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Verdana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MTN: subscriber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base to 11,615,801 representing 45.33% of total market share. </a:t>
            </a: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Vodafone: subscriber </a:t>
            </a:r>
            <a:r>
              <a:rPr lang="en-US" dirty="0">
                <a:latin typeface="Calibri" pitchFamily="34" charset="0"/>
              </a:rPr>
              <a:t>base to 5,175,377, </a:t>
            </a:r>
            <a:r>
              <a:rPr lang="en-US" dirty="0" smtClean="0">
                <a:latin typeface="Calibri" pitchFamily="34" charset="0"/>
              </a:rPr>
              <a:t>representing  </a:t>
            </a:r>
            <a:r>
              <a:rPr lang="en-US" dirty="0">
                <a:latin typeface="Calibri" pitchFamily="34" charset="0"/>
              </a:rPr>
              <a:t>20.20 % of total market share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r>
              <a:rPr lang="en-US" dirty="0" err="1" smtClean="0">
                <a:latin typeface="Calibri" pitchFamily="34" charset="0"/>
              </a:rPr>
              <a:t>Tigo</a:t>
            </a:r>
            <a:r>
              <a:rPr lang="en-US" dirty="0" smtClean="0">
                <a:latin typeface="Calibri" pitchFamily="34" charset="0"/>
              </a:rPr>
              <a:t>: subscriber  3,673,934representing </a:t>
            </a:r>
            <a:r>
              <a:rPr lang="en-US" dirty="0">
                <a:latin typeface="Calibri" pitchFamily="34" charset="0"/>
              </a:rPr>
              <a:t>14.34 % of the market. 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Airtel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: subscriber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base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3,132,615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representing 12.23% of the total market share. </a:t>
            </a: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Glo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: subscriber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base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1,578,446 representing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6.16 % of the total market share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Expresso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: subscriber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base to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168,572,representing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0.66% of the total market share. 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Penetration and coverage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715000"/>
            <a:ext cx="1066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838825"/>
            <a:ext cx="8350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9830" y="5829300"/>
            <a:ext cx="8350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4410" y="5893809"/>
            <a:ext cx="8382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838825"/>
            <a:ext cx="8382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8293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04913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</TotalTime>
  <Words>903</Words>
  <Application>Microsoft Office PowerPoint</Application>
  <PresentationFormat>On-screen Show (4:3)</PresentationFormat>
  <Paragraphs>125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Slide 1</vt:lpstr>
      <vt:lpstr>  Introduction</vt:lpstr>
      <vt:lpstr>Introduction</vt:lpstr>
      <vt:lpstr>Mobile Technology</vt:lpstr>
      <vt:lpstr>Slide 5</vt:lpstr>
      <vt:lpstr>Mobile Technology</vt:lpstr>
      <vt:lpstr>Mobile Technology</vt:lpstr>
      <vt:lpstr>Penetration and Coverage </vt:lpstr>
      <vt:lpstr>Penetration and coverage</vt:lpstr>
      <vt:lpstr>Cyber security</vt:lpstr>
      <vt:lpstr>Cyber Security</vt:lpstr>
      <vt:lpstr>Cyber Security</vt:lpstr>
      <vt:lpstr>Cyber Security</vt:lpstr>
      <vt:lpstr>Conclusion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28</cp:revision>
  <dcterms:created xsi:type="dcterms:W3CDTF">2013-08-07T17:16:11Z</dcterms:created>
  <dcterms:modified xsi:type="dcterms:W3CDTF">2013-08-09T19:52:29Z</dcterms:modified>
</cp:coreProperties>
</file>