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7" r:id="rId2"/>
    <p:sldId id="258" r:id="rId3"/>
    <p:sldId id="259" r:id="rId4"/>
    <p:sldId id="262" r:id="rId5"/>
    <p:sldId id="261" r:id="rId6"/>
    <p:sldId id="264" r:id="rId7"/>
    <p:sldId id="265" r:id="rId8"/>
    <p:sldId id="263"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42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7FB0EDC4-0369-4B27-8347-F2FD4BB5529E}" type="datetimeFigureOut">
              <a:rPr lang="en-US" smtClean="0"/>
              <a:pPr/>
              <a:t>8/8/2013</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DD803F04-0C6A-41AA-BDAF-0BAEB35703CD}" type="slidenum">
              <a:rPr lang="en-US" smtClean="0"/>
              <a:pPr/>
              <a:t>‹#›</a:t>
            </a:fld>
            <a:endParaRPr lang="en-US" dirty="0"/>
          </a:p>
        </p:txBody>
      </p:sp>
    </p:spTree>
    <p:extLst>
      <p:ext uri="{BB962C8B-B14F-4D97-AF65-F5344CB8AC3E}">
        <p14:creationId xmlns:p14="http://schemas.microsoft.com/office/powerpoint/2010/main" val="25696678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CFF7053-9AF2-4FB2-92B3-9537C8F9CA73}" type="datetime1">
              <a:rPr lang="en-US" smtClean="0"/>
              <a:pPr/>
              <a:t>8/8/2013</a:t>
            </a:fld>
            <a:endParaRPr lang="en-US" dirty="0"/>
          </a:p>
        </p:txBody>
      </p:sp>
      <p:sp>
        <p:nvSpPr>
          <p:cNvPr id="5" name="Footer Placeholder 4"/>
          <p:cNvSpPr>
            <a:spLocks noGrp="1"/>
          </p:cNvSpPr>
          <p:nvPr>
            <p:ph type="ftr" sz="quarter" idx="11"/>
          </p:nvPr>
        </p:nvSpPr>
        <p:spPr/>
        <p:txBody>
          <a:bodyPr/>
          <a:lstStyle/>
          <a:p>
            <a:r>
              <a:rPr lang="en-US" dirty="0" smtClean="0"/>
              <a:t>Vision :  '' A Kenyan economy with globally efficient markets and enhanced consumer welfare for shared prosperity.''</a:t>
            </a:r>
            <a:endParaRPr lang="en-US" dirty="0"/>
          </a:p>
        </p:txBody>
      </p:sp>
      <p:sp>
        <p:nvSpPr>
          <p:cNvPr id="6" name="Slide Number Placeholder 5"/>
          <p:cNvSpPr>
            <a:spLocks noGrp="1"/>
          </p:cNvSpPr>
          <p:nvPr>
            <p:ph type="sldNum" sz="quarter" idx="12"/>
          </p:nvPr>
        </p:nvSpPr>
        <p:spPr/>
        <p:txBody>
          <a:bodyPr/>
          <a:lstStyle/>
          <a:p>
            <a:fld id="{D6BF2F18-A903-4614-9BF3-619B22DA125B}" type="slidenum">
              <a:rPr lang="en-US" smtClean="0"/>
              <a:pPr/>
              <a:t>‹#›</a:t>
            </a:fld>
            <a:endParaRPr lang="en-US" dirty="0"/>
          </a:p>
        </p:txBody>
      </p:sp>
    </p:spTree>
    <p:extLst>
      <p:ext uri="{BB962C8B-B14F-4D97-AF65-F5344CB8AC3E}">
        <p14:creationId xmlns:p14="http://schemas.microsoft.com/office/powerpoint/2010/main" val="7202556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FB44418-03E2-4AD9-9A83-D0E7AF37961E}" type="datetime1">
              <a:rPr lang="en-US" smtClean="0"/>
              <a:pPr/>
              <a:t>8/8/2013</a:t>
            </a:fld>
            <a:endParaRPr lang="en-US" dirty="0"/>
          </a:p>
        </p:txBody>
      </p:sp>
      <p:sp>
        <p:nvSpPr>
          <p:cNvPr id="5" name="Footer Placeholder 4"/>
          <p:cNvSpPr>
            <a:spLocks noGrp="1"/>
          </p:cNvSpPr>
          <p:nvPr>
            <p:ph type="ftr" sz="quarter" idx="11"/>
          </p:nvPr>
        </p:nvSpPr>
        <p:spPr/>
        <p:txBody>
          <a:bodyPr/>
          <a:lstStyle/>
          <a:p>
            <a:r>
              <a:rPr lang="en-US" dirty="0" smtClean="0"/>
              <a:t>Vision :  '' A Kenyan economy with globally efficient markets and enhanced consumer welfare for shared prosperity.''</a:t>
            </a:r>
            <a:endParaRPr lang="en-US" dirty="0"/>
          </a:p>
        </p:txBody>
      </p:sp>
      <p:sp>
        <p:nvSpPr>
          <p:cNvPr id="6" name="Slide Number Placeholder 5"/>
          <p:cNvSpPr>
            <a:spLocks noGrp="1"/>
          </p:cNvSpPr>
          <p:nvPr>
            <p:ph type="sldNum" sz="quarter" idx="12"/>
          </p:nvPr>
        </p:nvSpPr>
        <p:spPr/>
        <p:txBody>
          <a:bodyPr/>
          <a:lstStyle/>
          <a:p>
            <a:fld id="{D6BF2F18-A903-4614-9BF3-619B22DA125B}" type="slidenum">
              <a:rPr lang="en-US" smtClean="0"/>
              <a:pPr/>
              <a:t>‹#›</a:t>
            </a:fld>
            <a:endParaRPr lang="en-US" dirty="0"/>
          </a:p>
        </p:txBody>
      </p:sp>
    </p:spTree>
    <p:extLst>
      <p:ext uri="{BB962C8B-B14F-4D97-AF65-F5344CB8AC3E}">
        <p14:creationId xmlns:p14="http://schemas.microsoft.com/office/powerpoint/2010/main" val="109612995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07959D0-334A-46A6-9F0C-B1E0EBF0E258}" type="datetime1">
              <a:rPr lang="en-US" smtClean="0"/>
              <a:pPr/>
              <a:t>8/8/2013</a:t>
            </a:fld>
            <a:endParaRPr lang="en-US" dirty="0"/>
          </a:p>
        </p:txBody>
      </p:sp>
      <p:sp>
        <p:nvSpPr>
          <p:cNvPr id="5" name="Footer Placeholder 4"/>
          <p:cNvSpPr>
            <a:spLocks noGrp="1"/>
          </p:cNvSpPr>
          <p:nvPr>
            <p:ph type="ftr" sz="quarter" idx="11"/>
          </p:nvPr>
        </p:nvSpPr>
        <p:spPr/>
        <p:txBody>
          <a:bodyPr/>
          <a:lstStyle/>
          <a:p>
            <a:r>
              <a:rPr lang="en-US" dirty="0" smtClean="0"/>
              <a:t>Vision :  '' A Kenyan economy with globally efficient markets and enhanced consumer welfare for shared prosperity.''</a:t>
            </a:r>
            <a:endParaRPr lang="en-US" dirty="0"/>
          </a:p>
        </p:txBody>
      </p:sp>
      <p:sp>
        <p:nvSpPr>
          <p:cNvPr id="6" name="Slide Number Placeholder 5"/>
          <p:cNvSpPr>
            <a:spLocks noGrp="1"/>
          </p:cNvSpPr>
          <p:nvPr>
            <p:ph type="sldNum" sz="quarter" idx="12"/>
          </p:nvPr>
        </p:nvSpPr>
        <p:spPr/>
        <p:txBody>
          <a:bodyPr/>
          <a:lstStyle/>
          <a:p>
            <a:fld id="{D6BF2F18-A903-4614-9BF3-619B22DA125B}" type="slidenum">
              <a:rPr lang="en-US" smtClean="0"/>
              <a:pPr/>
              <a:t>‹#›</a:t>
            </a:fld>
            <a:endParaRPr lang="en-US" dirty="0"/>
          </a:p>
        </p:txBody>
      </p:sp>
    </p:spTree>
    <p:extLst>
      <p:ext uri="{BB962C8B-B14F-4D97-AF65-F5344CB8AC3E}">
        <p14:creationId xmlns:p14="http://schemas.microsoft.com/office/powerpoint/2010/main" val="1397699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0200164-7934-439E-81D3-EB765093FA6A}" type="datetime1">
              <a:rPr lang="en-US" smtClean="0"/>
              <a:pPr/>
              <a:t>8/8/2013</a:t>
            </a:fld>
            <a:endParaRPr lang="en-US" dirty="0"/>
          </a:p>
        </p:txBody>
      </p:sp>
      <p:sp>
        <p:nvSpPr>
          <p:cNvPr id="5" name="Footer Placeholder 4"/>
          <p:cNvSpPr>
            <a:spLocks noGrp="1"/>
          </p:cNvSpPr>
          <p:nvPr>
            <p:ph type="ftr" sz="quarter" idx="11"/>
          </p:nvPr>
        </p:nvSpPr>
        <p:spPr/>
        <p:txBody>
          <a:bodyPr/>
          <a:lstStyle/>
          <a:p>
            <a:r>
              <a:rPr lang="en-US" dirty="0" smtClean="0"/>
              <a:t>Vision :  '' A Kenyan economy with globally efficient markets and enhanced consumer welfare for shared prosperity.''</a:t>
            </a:r>
            <a:endParaRPr lang="en-US" dirty="0"/>
          </a:p>
        </p:txBody>
      </p:sp>
      <p:sp>
        <p:nvSpPr>
          <p:cNvPr id="6" name="Slide Number Placeholder 5"/>
          <p:cNvSpPr>
            <a:spLocks noGrp="1"/>
          </p:cNvSpPr>
          <p:nvPr>
            <p:ph type="sldNum" sz="quarter" idx="12"/>
          </p:nvPr>
        </p:nvSpPr>
        <p:spPr/>
        <p:txBody>
          <a:bodyPr/>
          <a:lstStyle/>
          <a:p>
            <a:fld id="{D6BF2F18-A903-4614-9BF3-619B22DA125B}" type="slidenum">
              <a:rPr lang="en-US" smtClean="0"/>
              <a:pPr/>
              <a:t>‹#›</a:t>
            </a:fld>
            <a:endParaRPr lang="en-US" dirty="0"/>
          </a:p>
        </p:txBody>
      </p:sp>
    </p:spTree>
    <p:extLst>
      <p:ext uri="{BB962C8B-B14F-4D97-AF65-F5344CB8AC3E}">
        <p14:creationId xmlns:p14="http://schemas.microsoft.com/office/powerpoint/2010/main" val="1177557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8F6C9B-D1B6-4AA7-A645-6E4C1123A416}" type="datetime1">
              <a:rPr lang="en-US" smtClean="0"/>
              <a:pPr/>
              <a:t>8/8/2013</a:t>
            </a:fld>
            <a:endParaRPr lang="en-US" dirty="0"/>
          </a:p>
        </p:txBody>
      </p:sp>
      <p:sp>
        <p:nvSpPr>
          <p:cNvPr id="5" name="Footer Placeholder 4"/>
          <p:cNvSpPr>
            <a:spLocks noGrp="1"/>
          </p:cNvSpPr>
          <p:nvPr>
            <p:ph type="ftr" sz="quarter" idx="11"/>
          </p:nvPr>
        </p:nvSpPr>
        <p:spPr/>
        <p:txBody>
          <a:bodyPr/>
          <a:lstStyle/>
          <a:p>
            <a:r>
              <a:rPr lang="en-US" dirty="0" smtClean="0"/>
              <a:t>Vision :  '' A Kenyan economy with globally efficient markets and enhanced consumer welfare for shared prosperity.''</a:t>
            </a:r>
            <a:endParaRPr lang="en-US" dirty="0"/>
          </a:p>
        </p:txBody>
      </p:sp>
      <p:sp>
        <p:nvSpPr>
          <p:cNvPr id="6" name="Slide Number Placeholder 5"/>
          <p:cNvSpPr>
            <a:spLocks noGrp="1"/>
          </p:cNvSpPr>
          <p:nvPr>
            <p:ph type="sldNum" sz="quarter" idx="12"/>
          </p:nvPr>
        </p:nvSpPr>
        <p:spPr/>
        <p:txBody>
          <a:bodyPr/>
          <a:lstStyle/>
          <a:p>
            <a:fld id="{D6BF2F18-A903-4614-9BF3-619B22DA125B}" type="slidenum">
              <a:rPr lang="en-US" smtClean="0"/>
              <a:pPr/>
              <a:t>‹#›</a:t>
            </a:fld>
            <a:endParaRPr lang="en-US" dirty="0"/>
          </a:p>
        </p:txBody>
      </p:sp>
    </p:spTree>
    <p:extLst>
      <p:ext uri="{BB962C8B-B14F-4D97-AF65-F5344CB8AC3E}">
        <p14:creationId xmlns:p14="http://schemas.microsoft.com/office/powerpoint/2010/main" val="30265002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7C3A77A-6984-4A43-A6D0-91C71220719D}" type="datetime1">
              <a:rPr lang="en-US" smtClean="0"/>
              <a:pPr/>
              <a:t>8/8/2013</a:t>
            </a:fld>
            <a:endParaRPr lang="en-US" dirty="0"/>
          </a:p>
        </p:txBody>
      </p:sp>
      <p:sp>
        <p:nvSpPr>
          <p:cNvPr id="6" name="Footer Placeholder 5"/>
          <p:cNvSpPr>
            <a:spLocks noGrp="1"/>
          </p:cNvSpPr>
          <p:nvPr>
            <p:ph type="ftr" sz="quarter" idx="11"/>
          </p:nvPr>
        </p:nvSpPr>
        <p:spPr/>
        <p:txBody>
          <a:bodyPr/>
          <a:lstStyle/>
          <a:p>
            <a:r>
              <a:rPr lang="en-US" dirty="0" smtClean="0"/>
              <a:t>Vision :  '' A Kenyan economy with globally efficient markets and enhanced consumer welfare for shared prosperity.''</a:t>
            </a:r>
            <a:endParaRPr lang="en-US" dirty="0"/>
          </a:p>
        </p:txBody>
      </p:sp>
      <p:sp>
        <p:nvSpPr>
          <p:cNvPr id="7" name="Slide Number Placeholder 6"/>
          <p:cNvSpPr>
            <a:spLocks noGrp="1"/>
          </p:cNvSpPr>
          <p:nvPr>
            <p:ph type="sldNum" sz="quarter" idx="12"/>
          </p:nvPr>
        </p:nvSpPr>
        <p:spPr/>
        <p:txBody>
          <a:bodyPr/>
          <a:lstStyle/>
          <a:p>
            <a:fld id="{D6BF2F18-A903-4614-9BF3-619B22DA125B}" type="slidenum">
              <a:rPr lang="en-US" smtClean="0"/>
              <a:pPr/>
              <a:t>‹#›</a:t>
            </a:fld>
            <a:endParaRPr lang="en-US" dirty="0"/>
          </a:p>
        </p:txBody>
      </p:sp>
    </p:spTree>
    <p:extLst>
      <p:ext uri="{BB962C8B-B14F-4D97-AF65-F5344CB8AC3E}">
        <p14:creationId xmlns:p14="http://schemas.microsoft.com/office/powerpoint/2010/main" val="20180702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F75C4D8-C4B7-423C-9834-A808DFFDF9F6}" type="datetime1">
              <a:rPr lang="en-US" smtClean="0"/>
              <a:pPr/>
              <a:t>8/8/2013</a:t>
            </a:fld>
            <a:endParaRPr lang="en-US" dirty="0"/>
          </a:p>
        </p:txBody>
      </p:sp>
      <p:sp>
        <p:nvSpPr>
          <p:cNvPr id="8" name="Footer Placeholder 7"/>
          <p:cNvSpPr>
            <a:spLocks noGrp="1"/>
          </p:cNvSpPr>
          <p:nvPr>
            <p:ph type="ftr" sz="quarter" idx="11"/>
          </p:nvPr>
        </p:nvSpPr>
        <p:spPr/>
        <p:txBody>
          <a:bodyPr/>
          <a:lstStyle/>
          <a:p>
            <a:r>
              <a:rPr lang="en-US" dirty="0" smtClean="0"/>
              <a:t>Vision :  '' A Kenyan economy with globally efficient markets and enhanced consumer welfare for shared prosperity.''</a:t>
            </a:r>
            <a:endParaRPr lang="en-US" dirty="0"/>
          </a:p>
        </p:txBody>
      </p:sp>
      <p:sp>
        <p:nvSpPr>
          <p:cNvPr id="9" name="Slide Number Placeholder 8"/>
          <p:cNvSpPr>
            <a:spLocks noGrp="1"/>
          </p:cNvSpPr>
          <p:nvPr>
            <p:ph type="sldNum" sz="quarter" idx="12"/>
          </p:nvPr>
        </p:nvSpPr>
        <p:spPr/>
        <p:txBody>
          <a:bodyPr/>
          <a:lstStyle/>
          <a:p>
            <a:fld id="{D6BF2F18-A903-4614-9BF3-619B22DA125B}" type="slidenum">
              <a:rPr lang="en-US" smtClean="0"/>
              <a:pPr/>
              <a:t>‹#›</a:t>
            </a:fld>
            <a:endParaRPr lang="en-US" dirty="0"/>
          </a:p>
        </p:txBody>
      </p:sp>
    </p:spTree>
    <p:extLst>
      <p:ext uri="{BB962C8B-B14F-4D97-AF65-F5344CB8AC3E}">
        <p14:creationId xmlns:p14="http://schemas.microsoft.com/office/powerpoint/2010/main" val="36866443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8DDF5F5-6A0A-4640-AE4C-EF486DDF404D}" type="datetime1">
              <a:rPr lang="en-US" smtClean="0"/>
              <a:pPr/>
              <a:t>8/8/2013</a:t>
            </a:fld>
            <a:endParaRPr lang="en-US" dirty="0"/>
          </a:p>
        </p:txBody>
      </p:sp>
      <p:sp>
        <p:nvSpPr>
          <p:cNvPr id="4" name="Footer Placeholder 3"/>
          <p:cNvSpPr>
            <a:spLocks noGrp="1"/>
          </p:cNvSpPr>
          <p:nvPr>
            <p:ph type="ftr" sz="quarter" idx="11"/>
          </p:nvPr>
        </p:nvSpPr>
        <p:spPr/>
        <p:txBody>
          <a:bodyPr/>
          <a:lstStyle/>
          <a:p>
            <a:r>
              <a:rPr lang="en-US" dirty="0" smtClean="0"/>
              <a:t>Vision :  '' A Kenyan economy with globally efficient markets and enhanced consumer welfare for shared prosperity.''</a:t>
            </a:r>
            <a:endParaRPr lang="en-US" dirty="0"/>
          </a:p>
        </p:txBody>
      </p:sp>
      <p:sp>
        <p:nvSpPr>
          <p:cNvPr id="5" name="Slide Number Placeholder 4"/>
          <p:cNvSpPr>
            <a:spLocks noGrp="1"/>
          </p:cNvSpPr>
          <p:nvPr>
            <p:ph type="sldNum" sz="quarter" idx="12"/>
          </p:nvPr>
        </p:nvSpPr>
        <p:spPr/>
        <p:txBody>
          <a:bodyPr/>
          <a:lstStyle/>
          <a:p>
            <a:fld id="{D6BF2F18-A903-4614-9BF3-619B22DA125B}" type="slidenum">
              <a:rPr lang="en-US" smtClean="0"/>
              <a:pPr/>
              <a:t>‹#›</a:t>
            </a:fld>
            <a:endParaRPr lang="en-US" dirty="0"/>
          </a:p>
        </p:txBody>
      </p:sp>
    </p:spTree>
    <p:extLst>
      <p:ext uri="{BB962C8B-B14F-4D97-AF65-F5344CB8AC3E}">
        <p14:creationId xmlns:p14="http://schemas.microsoft.com/office/powerpoint/2010/main" val="4973556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EAE6942-E772-425A-9051-C639F3D6F315}" type="datetime1">
              <a:rPr lang="en-US" smtClean="0"/>
              <a:pPr/>
              <a:t>8/8/2013</a:t>
            </a:fld>
            <a:endParaRPr lang="en-US" dirty="0"/>
          </a:p>
        </p:txBody>
      </p:sp>
      <p:sp>
        <p:nvSpPr>
          <p:cNvPr id="3" name="Footer Placeholder 2"/>
          <p:cNvSpPr>
            <a:spLocks noGrp="1"/>
          </p:cNvSpPr>
          <p:nvPr>
            <p:ph type="ftr" sz="quarter" idx="11"/>
          </p:nvPr>
        </p:nvSpPr>
        <p:spPr/>
        <p:txBody>
          <a:bodyPr/>
          <a:lstStyle/>
          <a:p>
            <a:r>
              <a:rPr lang="en-US" dirty="0" smtClean="0"/>
              <a:t>Vision :  '' A Kenyan economy with globally efficient markets and enhanced consumer welfare for shared prosperity.''</a:t>
            </a:r>
            <a:endParaRPr lang="en-US" dirty="0"/>
          </a:p>
        </p:txBody>
      </p:sp>
      <p:sp>
        <p:nvSpPr>
          <p:cNvPr id="4" name="Slide Number Placeholder 3"/>
          <p:cNvSpPr>
            <a:spLocks noGrp="1"/>
          </p:cNvSpPr>
          <p:nvPr>
            <p:ph type="sldNum" sz="quarter" idx="12"/>
          </p:nvPr>
        </p:nvSpPr>
        <p:spPr/>
        <p:txBody>
          <a:bodyPr/>
          <a:lstStyle/>
          <a:p>
            <a:fld id="{D6BF2F18-A903-4614-9BF3-619B22DA125B}" type="slidenum">
              <a:rPr lang="en-US" smtClean="0"/>
              <a:pPr/>
              <a:t>‹#›</a:t>
            </a:fld>
            <a:endParaRPr lang="en-US" dirty="0"/>
          </a:p>
        </p:txBody>
      </p:sp>
    </p:spTree>
    <p:extLst>
      <p:ext uri="{BB962C8B-B14F-4D97-AF65-F5344CB8AC3E}">
        <p14:creationId xmlns:p14="http://schemas.microsoft.com/office/powerpoint/2010/main" val="31165591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8C89B8-7EE3-4610-BE66-D632DB5A1925}" type="datetime1">
              <a:rPr lang="en-US" smtClean="0"/>
              <a:pPr/>
              <a:t>8/8/2013</a:t>
            </a:fld>
            <a:endParaRPr lang="en-US" dirty="0"/>
          </a:p>
        </p:txBody>
      </p:sp>
      <p:sp>
        <p:nvSpPr>
          <p:cNvPr id="6" name="Footer Placeholder 5"/>
          <p:cNvSpPr>
            <a:spLocks noGrp="1"/>
          </p:cNvSpPr>
          <p:nvPr>
            <p:ph type="ftr" sz="quarter" idx="11"/>
          </p:nvPr>
        </p:nvSpPr>
        <p:spPr/>
        <p:txBody>
          <a:bodyPr/>
          <a:lstStyle/>
          <a:p>
            <a:r>
              <a:rPr lang="en-US" dirty="0" smtClean="0"/>
              <a:t>Vision :  '' A Kenyan economy with globally efficient markets and enhanced consumer welfare for shared prosperity.''</a:t>
            </a:r>
            <a:endParaRPr lang="en-US" dirty="0"/>
          </a:p>
        </p:txBody>
      </p:sp>
      <p:sp>
        <p:nvSpPr>
          <p:cNvPr id="7" name="Slide Number Placeholder 6"/>
          <p:cNvSpPr>
            <a:spLocks noGrp="1"/>
          </p:cNvSpPr>
          <p:nvPr>
            <p:ph type="sldNum" sz="quarter" idx="12"/>
          </p:nvPr>
        </p:nvSpPr>
        <p:spPr/>
        <p:txBody>
          <a:bodyPr/>
          <a:lstStyle/>
          <a:p>
            <a:fld id="{D6BF2F18-A903-4614-9BF3-619B22DA125B}" type="slidenum">
              <a:rPr lang="en-US" smtClean="0"/>
              <a:pPr/>
              <a:t>‹#›</a:t>
            </a:fld>
            <a:endParaRPr lang="en-US" dirty="0"/>
          </a:p>
        </p:txBody>
      </p:sp>
    </p:spTree>
    <p:extLst>
      <p:ext uri="{BB962C8B-B14F-4D97-AF65-F5344CB8AC3E}">
        <p14:creationId xmlns:p14="http://schemas.microsoft.com/office/powerpoint/2010/main" val="7614077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4D51BA0-B5AD-430E-AE13-836964B022F8}" type="datetime1">
              <a:rPr lang="en-US" smtClean="0"/>
              <a:pPr/>
              <a:t>8/8/2013</a:t>
            </a:fld>
            <a:endParaRPr lang="en-US" dirty="0"/>
          </a:p>
        </p:txBody>
      </p:sp>
      <p:sp>
        <p:nvSpPr>
          <p:cNvPr id="6" name="Footer Placeholder 5"/>
          <p:cNvSpPr>
            <a:spLocks noGrp="1"/>
          </p:cNvSpPr>
          <p:nvPr>
            <p:ph type="ftr" sz="quarter" idx="11"/>
          </p:nvPr>
        </p:nvSpPr>
        <p:spPr/>
        <p:txBody>
          <a:bodyPr/>
          <a:lstStyle/>
          <a:p>
            <a:r>
              <a:rPr lang="en-US" dirty="0" smtClean="0"/>
              <a:t>Vision :  '' A Kenyan economy with globally efficient markets and enhanced consumer welfare for shared prosperity.''</a:t>
            </a:r>
            <a:endParaRPr lang="en-US" dirty="0"/>
          </a:p>
        </p:txBody>
      </p:sp>
      <p:sp>
        <p:nvSpPr>
          <p:cNvPr id="7" name="Slide Number Placeholder 6"/>
          <p:cNvSpPr>
            <a:spLocks noGrp="1"/>
          </p:cNvSpPr>
          <p:nvPr>
            <p:ph type="sldNum" sz="quarter" idx="12"/>
          </p:nvPr>
        </p:nvSpPr>
        <p:spPr/>
        <p:txBody>
          <a:bodyPr/>
          <a:lstStyle/>
          <a:p>
            <a:fld id="{D6BF2F18-A903-4614-9BF3-619B22DA125B}" type="slidenum">
              <a:rPr lang="en-US" smtClean="0"/>
              <a:pPr/>
              <a:t>‹#›</a:t>
            </a:fld>
            <a:endParaRPr lang="en-US" dirty="0"/>
          </a:p>
        </p:txBody>
      </p:sp>
    </p:spTree>
    <p:extLst>
      <p:ext uri="{BB962C8B-B14F-4D97-AF65-F5344CB8AC3E}">
        <p14:creationId xmlns:p14="http://schemas.microsoft.com/office/powerpoint/2010/main" val="27913542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16FF51-2474-4B85-A7B7-8918C815DE9F}" type="datetime1">
              <a:rPr lang="en-US" smtClean="0"/>
              <a:pPr/>
              <a:t>8/8/2013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Vision :  '' A Kenyan economy with globally efficient markets and enhanced consumer welfare for shared prosperity.''</a:t>
            </a: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BF2F18-A903-4614-9BF3-619B22DA125B}" type="slidenum">
              <a:rPr lang="en-US" smtClean="0"/>
              <a:pPr/>
              <a:t>‹#›</a:t>
            </a:fld>
            <a:endParaRPr lang="en-US" dirty="0"/>
          </a:p>
        </p:txBody>
      </p:sp>
    </p:spTree>
    <p:extLst>
      <p:ext uri="{BB962C8B-B14F-4D97-AF65-F5344CB8AC3E}">
        <p14:creationId xmlns:p14="http://schemas.microsoft.com/office/powerpoint/2010/main" val="26692944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mc:Choice>
    <mc:Fallback xmlns="">
      <p:transition spd="slow"/>
    </mc:Fallback>
  </mc:AlternateConten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hyperlink" Target="http://www.jt.gen.tr/" TargetMode="Externa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05800" cy="1902142"/>
          </a:xfrm>
        </p:spPr>
        <p:txBody>
          <a:bodyPr/>
          <a:lstStyle/>
          <a:p>
            <a:r>
              <a:rPr lang="en-US" dirty="0" smtClean="0"/>
              <a:t>	</a:t>
            </a:r>
            <a:endParaRPr lang="en-US" dirty="0"/>
          </a:p>
        </p:txBody>
      </p:sp>
      <p:sp>
        <p:nvSpPr>
          <p:cNvPr id="3" name="Content Placeholder 2"/>
          <p:cNvSpPr>
            <a:spLocks noGrp="1"/>
          </p:cNvSpPr>
          <p:nvPr>
            <p:ph idx="1"/>
          </p:nvPr>
        </p:nvSpPr>
        <p:spPr>
          <a:xfrm>
            <a:off x="457200" y="2176780"/>
            <a:ext cx="8534400" cy="4528820"/>
          </a:xfrm>
        </p:spPr>
        <p:txBody>
          <a:bodyPr>
            <a:normAutofit/>
          </a:bodyPr>
          <a:lstStyle/>
          <a:p>
            <a:pPr marL="0" indent="0" algn="ctr">
              <a:buNone/>
            </a:pPr>
            <a:r>
              <a:rPr lang="en-US" b="1" dirty="0">
                <a:latin typeface="Palatino Linotype" pitchFamily="18" charset="0"/>
              </a:rPr>
              <a:t>The Fifth Annual African Consumer Protection Dialogue Conference</a:t>
            </a:r>
            <a:endParaRPr lang="en-US" dirty="0">
              <a:latin typeface="Palatino Linotype" pitchFamily="18" charset="0"/>
            </a:endParaRPr>
          </a:p>
          <a:p>
            <a:pPr marL="0" indent="0" algn="ctr">
              <a:buNone/>
            </a:pPr>
            <a:r>
              <a:rPr lang="en-US" b="1" dirty="0" smtClean="0">
                <a:latin typeface="Palatino Linotype" pitchFamily="18" charset="0"/>
              </a:rPr>
              <a:t>10</a:t>
            </a:r>
            <a:r>
              <a:rPr lang="en-US" b="1" baseline="30000" dirty="0" smtClean="0">
                <a:latin typeface="Palatino Linotype" pitchFamily="18" charset="0"/>
              </a:rPr>
              <a:t>th</a:t>
            </a:r>
            <a:r>
              <a:rPr lang="en-US" b="1" dirty="0" smtClean="0">
                <a:latin typeface="Palatino Linotype" pitchFamily="18" charset="0"/>
              </a:rPr>
              <a:t>- </a:t>
            </a:r>
            <a:r>
              <a:rPr lang="en-US" b="1" dirty="0">
                <a:latin typeface="Palatino Linotype" pitchFamily="18" charset="0"/>
              </a:rPr>
              <a:t>12</a:t>
            </a:r>
            <a:r>
              <a:rPr lang="en-US" b="1" baseline="30000" dirty="0">
                <a:latin typeface="Palatino Linotype" pitchFamily="18" charset="0"/>
              </a:rPr>
              <a:t>th</a:t>
            </a:r>
            <a:r>
              <a:rPr lang="en-US" b="1" dirty="0">
                <a:latin typeface="Palatino Linotype" pitchFamily="18" charset="0"/>
              </a:rPr>
              <a:t> September 2013</a:t>
            </a:r>
            <a:endParaRPr lang="en-US" dirty="0">
              <a:latin typeface="Palatino Linotype" pitchFamily="18" charset="0"/>
            </a:endParaRPr>
          </a:p>
          <a:p>
            <a:pPr marL="0" indent="0" algn="ctr">
              <a:buNone/>
            </a:pPr>
            <a:r>
              <a:rPr lang="en-US" b="1" dirty="0">
                <a:latin typeface="Palatino Linotype" pitchFamily="18" charset="0"/>
              </a:rPr>
              <a:t>Livingstone, Zambia</a:t>
            </a:r>
            <a:endParaRPr lang="en-US" dirty="0">
              <a:latin typeface="Palatino Linotype" pitchFamily="18" charset="0"/>
            </a:endParaRPr>
          </a:p>
          <a:p>
            <a:pPr marL="0" indent="0" algn="ctr">
              <a:buNone/>
            </a:pPr>
            <a:r>
              <a:rPr lang="en-US" b="1" i="1" dirty="0" smtClean="0">
                <a:solidFill>
                  <a:schemeClr val="accent3">
                    <a:lumMod val="75000"/>
                  </a:schemeClr>
                </a:solidFill>
                <a:latin typeface="Palatino Linotype" pitchFamily="18" charset="0"/>
              </a:rPr>
              <a:t>Consumer Protection and Competition Framework</a:t>
            </a:r>
            <a:endParaRPr lang="en-US" i="1" dirty="0" smtClean="0">
              <a:solidFill>
                <a:schemeClr val="accent3">
                  <a:lumMod val="75000"/>
                </a:schemeClr>
              </a:solidFill>
              <a:latin typeface="Palatino Linotype" pitchFamily="18" charset="0"/>
            </a:endParaRPr>
          </a:p>
          <a:p>
            <a:pPr marL="0" indent="0">
              <a:buNone/>
            </a:pPr>
            <a:r>
              <a:rPr lang="en-US" sz="1800" b="1" dirty="0" smtClean="0">
                <a:latin typeface="Palatino Linotype" pitchFamily="18" charset="0"/>
              </a:rPr>
              <a:t>John Nderitu </a:t>
            </a:r>
            <a:r>
              <a:rPr lang="en-US" sz="1800" b="1" dirty="0" err="1" smtClean="0">
                <a:latin typeface="Palatino Linotype" pitchFamily="18" charset="0"/>
              </a:rPr>
              <a:t>Mwangi</a:t>
            </a:r>
            <a:endParaRPr lang="en-US" sz="1800" dirty="0" smtClean="0">
              <a:latin typeface="Palatino Linotype" pitchFamily="18" charset="0"/>
            </a:endParaRPr>
          </a:p>
          <a:p>
            <a:pPr marL="0" indent="0">
              <a:buNone/>
            </a:pPr>
            <a:r>
              <a:rPr lang="en-US" sz="1800" b="1" dirty="0" smtClean="0">
                <a:latin typeface="Palatino Linotype" pitchFamily="18" charset="0"/>
              </a:rPr>
              <a:t>Competition Authority of Kenya</a:t>
            </a:r>
            <a:endParaRPr lang="en-US" sz="1800" dirty="0" smtClean="0">
              <a:latin typeface="Palatino Linotype" pitchFamily="18" charset="0"/>
            </a:endParaRPr>
          </a:p>
          <a:p>
            <a:pPr marL="0" indent="0">
              <a:buNone/>
            </a:pPr>
            <a:endParaRPr lang="en-US" dirty="0" smtClean="0"/>
          </a:p>
          <a:p>
            <a:pPr marL="0" indent="0">
              <a:buNone/>
            </a:pPr>
            <a:endParaRPr lang="en-US" dirty="0"/>
          </a:p>
          <a:p>
            <a:endParaRPr lang="en-US" dirty="0"/>
          </a:p>
        </p:txBody>
      </p:sp>
      <p:pic>
        <p:nvPicPr>
          <p:cNvPr id="4" name="Picture 3" descr="photo Title 2">
            <a:hlinkClick r:id="rId2"/>
          </p:cNvPr>
          <p:cNvPicPr/>
          <p:nvPr/>
        </p:nvPicPr>
        <p:blipFill>
          <a:blip r:embed="rId3">
            <a:extLst>
              <a:ext uri="{28A0092B-C50C-407E-A947-70E740481C1C}">
                <a14:useLocalDpi xmlns:a14="http://schemas.microsoft.com/office/drawing/2010/main" val="0"/>
              </a:ext>
            </a:extLst>
          </a:blip>
          <a:srcRect/>
          <a:stretch>
            <a:fillRect/>
          </a:stretch>
        </p:blipFill>
        <p:spPr bwMode="auto">
          <a:xfrm>
            <a:off x="228600" y="668482"/>
            <a:ext cx="1807210" cy="1520190"/>
          </a:xfrm>
          <a:prstGeom prst="rect">
            <a:avLst/>
          </a:prstGeom>
          <a:noFill/>
          <a:ln w="9525">
            <a:solidFill>
              <a:schemeClr val="tx1"/>
            </a:solidFill>
            <a:miter lim="800000"/>
            <a:headEnd/>
            <a:tailEnd/>
          </a:ln>
          <a:extLst/>
        </p:spPr>
      </p:pic>
      <p:pic>
        <p:nvPicPr>
          <p:cNvPr id="5" name="Picture 4" descr="AfricaMap2"/>
          <p:cNvPicPr/>
          <p:nvPr/>
        </p:nvPicPr>
        <p:blipFill>
          <a:blip r:embed="rId4">
            <a:extLst>
              <a:ext uri="{28A0092B-C50C-407E-A947-70E740481C1C}">
                <a14:useLocalDpi xmlns:a14="http://schemas.microsoft.com/office/drawing/2010/main" val="0"/>
              </a:ext>
            </a:extLst>
          </a:blip>
          <a:srcRect/>
          <a:stretch>
            <a:fillRect/>
          </a:stretch>
        </p:blipFill>
        <p:spPr bwMode="auto">
          <a:xfrm>
            <a:off x="2438400" y="668482"/>
            <a:ext cx="1647825" cy="1432964"/>
          </a:xfrm>
          <a:prstGeom prst="rect">
            <a:avLst/>
          </a:prstGeom>
          <a:noFill/>
          <a:ln w="9525">
            <a:solidFill>
              <a:srgbClr val="000000"/>
            </a:solidFill>
            <a:miter lim="800000"/>
            <a:headEnd/>
            <a:tailEnd/>
          </a:ln>
          <a:extLst/>
        </p:spPr>
      </p:pic>
      <p:pic>
        <p:nvPicPr>
          <p:cNvPr id="6" name="Picture 5" descr="federal-trade-commission-ftc-logo"/>
          <p:cNvPicPr/>
          <p:nvPr/>
        </p:nvPicPr>
        <p:blipFill>
          <a:blip r:embed="rId5">
            <a:extLst>
              <a:ext uri="{28A0092B-C50C-407E-A947-70E740481C1C}">
                <a14:useLocalDpi xmlns:a14="http://schemas.microsoft.com/office/drawing/2010/main" val="0"/>
              </a:ext>
            </a:extLst>
          </a:blip>
          <a:srcRect/>
          <a:stretch>
            <a:fillRect/>
          </a:stretch>
        </p:blipFill>
        <p:spPr bwMode="auto">
          <a:xfrm>
            <a:off x="4495800" y="621492"/>
            <a:ext cx="2078787" cy="1614170"/>
          </a:xfrm>
          <a:prstGeom prst="rect">
            <a:avLst/>
          </a:prstGeom>
          <a:noFill/>
          <a:ln>
            <a:noFill/>
          </a:ln>
          <a:extLst/>
        </p:spPr>
      </p:pic>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705600" y="767080"/>
            <a:ext cx="2133601"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593499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05800" cy="1096962"/>
          </a:xfrm>
        </p:spPr>
        <p:txBody>
          <a:bodyPr>
            <a:normAutofit/>
          </a:bodyPr>
          <a:lstStyle/>
          <a:p>
            <a:pPr algn="l"/>
            <a:r>
              <a:rPr lang="en-US" sz="3200" dirty="0" smtClean="0">
                <a:latin typeface="Palatino Linotype" pitchFamily="18" charset="0"/>
              </a:rPr>
              <a:t>INTRODUCTION	</a:t>
            </a:r>
            <a:endParaRPr lang="en-US" sz="3200" dirty="0">
              <a:latin typeface="Palatino Linotype" pitchFamily="18" charset="0"/>
            </a:endParaRPr>
          </a:p>
        </p:txBody>
      </p:sp>
      <p:sp>
        <p:nvSpPr>
          <p:cNvPr id="3" name="Content Placeholder 2"/>
          <p:cNvSpPr>
            <a:spLocks noGrp="1"/>
          </p:cNvSpPr>
          <p:nvPr>
            <p:ph idx="1"/>
          </p:nvPr>
        </p:nvSpPr>
        <p:spPr>
          <a:xfrm>
            <a:off x="457200" y="1447800"/>
            <a:ext cx="8229600" cy="4678363"/>
          </a:xfrm>
        </p:spPr>
        <p:txBody>
          <a:bodyPr>
            <a:normAutofit/>
          </a:bodyPr>
          <a:lstStyle/>
          <a:p>
            <a:pPr marL="0" indent="0" algn="just"/>
            <a:r>
              <a:rPr lang="en-US" sz="2800" dirty="0" smtClean="0">
                <a:latin typeface="Palatino Linotype" pitchFamily="18" charset="0"/>
              </a:rPr>
              <a:t> The Competition Act No. 12 of 2010 became  operational on 1</a:t>
            </a:r>
            <a:r>
              <a:rPr lang="en-US" sz="2800" baseline="30000" dirty="0" smtClean="0">
                <a:latin typeface="Palatino Linotype" pitchFamily="18" charset="0"/>
              </a:rPr>
              <a:t>st</a:t>
            </a:r>
            <a:r>
              <a:rPr lang="en-US" sz="2800" dirty="0" smtClean="0">
                <a:latin typeface="Palatino Linotype" pitchFamily="18" charset="0"/>
              </a:rPr>
              <a:t> August 2010. </a:t>
            </a:r>
          </a:p>
          <a:p>
            <a:pPr algn="just"/>
            <a:r>
              <a:rPr lang="en-US" sz="2800" dirty="0" smtClean="0">
                <a:latin typeface="Palatino Linotype" pitchFamily="18" charset="0"/>
              </a:rPr>
              <a:t>The Act applies to all persons including the Government, State corporations and Local authorities. </a:t>
            </a:r>
            <a:endParaRPr lang="en-US" sz="2800" dirty="0">
              <a:latin typeface="Palatino Linotype"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228600"/>
            <a:ext cx="2133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Footer Placeholder 3"/>
          <p:cNvSpPr>
            <a:spLocks noGrp="1"/>
          </p:cNvSpPr>
          <p:nvPr>
            <p:ph type="ftr" sz="quarter" idx="11"/>
          </p:nvPr>
        </p:nvSpPr>
        <p:spPr>
          <a:xfrm>
            <a:off x="457200" y="6356350"/>
            <a:ext cx="7391400" cy="365125"/>
          </a:xfrm>
        </p:spPr>
        <p:txBody>
          <a:bodyPr/>
          <a:lstStyle/>
          <a:p>
            <a:r>
              <a:rPr lang="en-US" sz="1400" dirty="0" smtClean="0">
                <a:solidFill>
                  <a:srgbClr val="92D050"/>
                </a:solidFill>
                <a:latin typeface="Palatino Linotype" pitchFamily="18" charset="0"/>
              </a:rPr>
              <a:t>'' </a:t>
            </a:r>
            <a:r>
              <a:rPr lang="en-US" sz="1400" dirty="0">
                <a:solidFill>
                  <a:srgbClr val="92D050"/>
                </a:solidFill>
                <a:latin typeface="Palatino Linotype" pitchFamily="18" charset="0"/>
              </a:rPr>
              <a:t>A Kenyan economy with globally efficient markets and enhanced consumer welfare for shared prosperity.''</a:t>
            </a:r>
          </a:p>
        </p:txBody>
      </p:sp>
      <p:sp>
        <p:nvSpPr>
          <p:cNvPr id="5" name="Slide Number Placeholder 4"/>
          <p:cNvSpPr>
            <a:spLocks noGrp="1"/>
          </p:cNvSpPr>
          <p:nvPr>
            <p:ph type="sldNum" sz="quarter" idx="12"/>
          </p:nvPr>
        </p:nvSpPr>
        <p:spPr/>
        <p:txBody>
          <a:bodyPr/>
          <a:lstStyle/>
          <a:p>
            <a:fld id="{D6BF2F18-A903-4614-9BF3-619B22DA125B}" type="slidenum">
              <a:rPr lang="en-US" smtClean="0"/>
              <a:pPr/>
              <a:t>2</a:t>
            </a:fld>
            <a:endParaRPr lang="en-US" dirty="0"/>
          </a:p>
        </p:txBody>
      </p:sp>
    </p:spTree>
    <p:extLst>
      <p:ext uri="{BB962C8B-B14F-4D97-AF65-F5344CB8AC3E}">
        <p14:creationId xmlns:p14="http://schemas.microsoft.com/office/powerpoint/2010/main" val="23688118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05800" cy="1096962"/>
          </a:xfrm>
        </p:spPr>
        <p:txBody>
          <a:bodyPr>
            <a:normAutofit/>
          </a:bodyPr>
          <a:lstStyle/>
          <a:p>
            <a:pPr algn="l"/>
            <a:r>
              <a:rPr lang="en-US" sz="2400" b="1" dirty="0" smtClean="0">
                <a:latin typeface="Palatino Linotype" pitchFamily="18" charset="0"/>
              </a:rPr>
              <a:t>Competition </a:t>
            </a:r>
            <a:r>
              <a:rPr lang="en-US" sz="2400" b="1" dirty="0">
                <a:latin typeface="Palatino Linotype" pitchFamily="18" charset="0"/>
              </a:rPr>
              <a:t>and Consumer </a:t>
            </a:r>
            <a:r>
              <a:rPr lang="en-US" sz="2400" b="1" dirty="0" smtClean="0">
                <a:latin typeface="Palatino Linotype" pitchFamily="18" charset="0"/>
              </a:rPr>
              <a:t> </a:t>
            </a:r>
            <a:r>
              <a:rPr lang="en-US" sz="2400" b="1" dirty="0">
                <a:latin typeface="Palatino Linotype" pitchFamily="18" charset="0"/>
              </a:rPr>
              <a:t>Provisions</a:t>
            </a:r>
            <a:endParaRPr lang="en-US" sz="2400" dirty="0">
              <a:latin typeface="Palatino Linotype" pitchFamily="18" charset="0"/>
            </a:endParaRPr>
          </a:p>
        </p:txBody>
      </p:sp>
      <p:sp>
        <p:nvSpPr>
          <p:cNvPr id="3" name="Content Placeholder 2"/>
          <p:cNvSpPr>
            <a:spLocks noGrp="1"/>
          </p:cNvSpPr>
          <p:nvPr>
            <p:ph idx="1"/>
          </p:nvPr>
        </p:nvSpPr>
        <p:spPr>
          <a:xfrm>
            <a:off x="685800" y="1399309"/>
            <a:ext cx="8229600" cy="4953000"/>
          </a:xfrm>
        </p:spPr>
        <p:txBody>
          <a:bodyPr>
            <a:noAutofit/>
          </a:bodyPr>
          <a:lstStyle/>
          <a:p>
            <a:pPr algn="just"/>
            <a:r>
              <a:rPr lang="en-US" sz="2800" dirty="0" smtClean="0">
                <a:latin typeface="Palatino Linotype" pitchFamily="18" charset="0"/>
              </a:rPr>
              <a:t>The Competition Act deals in:</a:t>
            </a:r>
          </a:p>
          <a:p>
            <a:pPr algn="just">
              <a:buFont typeface="Wingdings" pitchFamily="2" charset="2"/>
              <a:buChar char="Ø"/>
            </a:pPr>
            <a:r>
              <a:rPr lang="en-US" sz="2800" dirty="0" smtClean="0">
                <a:latin typeface="Palatino Linotype" pitchFamily="18" charset="0"/>
              </a:rPr>
              <a:t>Restrictive Trade Practices-cartels and abuse of dominance.</a:t>
            </a:r>
          </a:p>
          <a:p>
            <a:pPr algn="just">
              <a:buFont typeface="Wingdings" pitchFamily="2" charset="2"/>
              <a:buChar char="Ø"/>
            </a:pPr>
            <a:r>
              <a:rPr lang="en-US" sz="2800" dirty="0" smtClean="0">
                <a:latin typeface="Palatino Linotype" pitchFamily="18" charset="0"/>
              </a:rPr>
              <a:t>Control of mergers</a:t>
            </a:r>
          </a:p>
          <a:p>
            <a:pPr algn="just">
              <a:buFont typeface="Wingdings" pitchFamily="2" charset="2"/>
              <a:buChar char="Ø"/>
            </a:pPr>
            <a:r>
              <a:rPr lang="en-US" sz="2800" dirty="0" smtClean="0">
                <a:latin typeface="Palatino Linotype" pitchFamily="18" charset="0"/>
              </a:rPr>
              <a:t>Unwarranted concentration of economic power</a:t>
            </a:r>
            <a:endParaRPr lang="en-US" sz="2800" dirty="0">
              <a:latin typeface="Palatino Linotype" pitchFamily="18" charset="0"/>
            </a:endParaRPr>
          </a:p>
          <a:p>
            <a:pPr algn="just">
              <a:buFont typeface="Wingdings" pitchFamily="2" charset="2"/>
              <a:buChar char="Ø"/>
            </a:pPr>
            <a:r>
              <a:rPr lang="en-US" sz="2800" dirty="0" smtClean="0">
                <a:latin typeface="Palatino Linotype" pitchFamily="18" charset="0"/>
              </a:rPr>
              <a:t>Consumer Welfare</a:t>
            </a:r>
          </a:p>
          <a:p>
            <a:pPr algn="just">
              <a:buFont typeface="Wingdings" pitchFamily="2" charset="2"/>
              <a:buChar char="Ø"/>
            </a:pPr>
            <a:r>
              <a:rPr lang="en-US" sz="2800" dirty="0" smtClean="0">
                <a:latin typeface="Palatino Linotype" pitchFamily="18" charset="0"/>
              </a:rPr>
              <a:t>Kenya’s Constitution (2010) enumerates </a:t>
            </a:r>
            <a:r>
              <a:rPr lang="en-US" sz="2800" dirty="0">
                <a:latin typeface="Palatino Linotype" pitchFamily="18" charset="0"/>
              </a:rPr>
              <a:t>some consumer rights under </a:t>
            </a:r>
            <a:r>
              <a:rPr lang="en-US" sz="2800" dirty="0" smtClean="0">
                <a:latin typeface="Palatino Linotype" pitchFamily="18" charset="0"/>
              </a:rPr>
              <a:t>Article 46.</a:t>
            </a:r>
          </a:p>
          <a:p>
            <a:pPr algn="just">
              <a:buNone/>
            </a:pPr>
            <a:endParaRPr lang="en-US" sz="2400" dirty="0" smtClean="0">
              <a:latin typeface="Rockwell" pitchFamily="18" charset="0"/>
            </a:endParaRPr>
          </a:p>
          <a:p>
            <a:pPr lvl="1" algn="just">
              <a:buNone/>
            </a:pPr>
            <a:r>
              <a:rPr lang="en-US" sz="2000" dirty="0" smtClean="0">
                <a:latin typeface="Rockwell" pitchFamily="18" charset="0"/>
              </a:rPr>
              <a:t> </a:t>
            </a:r>
          </a:p>
          <a:p>
            <a:pPr lvl="1" algn="just">
              <a:buNone/>
            </a:pPr>
            <a:r>
              <a:rPr lang="en-US" sz="2000" dirty="0" smtClean="0">
                <a:latin typeface="Rockwell" pitchFamily="18" charset="0"/>
              </a:rPr>
              <a:t> </a:t>
            </a:r>
            <a:endParaRPr lang="en-US" sz="2000" dirty="0">
              <a:latin typeface="Rockwell" pitchFamily="18" charset="0"/>
            </a:endParaRPr>
          </a:p>
          <a:p>
            <a:pPr algn="just">
              <a:buNone/>
            </a:pPr>
            <a:endParaRPr lang="en-US" sz="2000" dirty="0">
              <a:latin typeface="Rockwell" pitchFamily="18" charset="0"/>
            </a:endParaRPr>
          </a:p>
          <a:p>
            <a:pPr algn="just"/>
            <a:endParaRPr lang="en-US" sz="2000" dirty="0">
              <a:latin typeface="Rockwell"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228600"/>
            <a:ext cx="2133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Footer Placeholder 3"/>
          <p:cNvSpPr>
            <a:spLocks noGrp="1"/>
          </p:cNvSpPr>
          <p:nvPr>
            <p:ph type="ftr" sz="quarter" idx="11"/>
          </p:nvPr>
        </p:nvSpPr>
        <p:spPr>
          <a:xfrm>
            <a:off x="304800" y="6356350"/>
            <a:ext cx="7543800" cy="365125"/>
          </a:xfrm>
        </p:spPr>
        <p:txBody>
          <a:bodyPr/>
          <a:lstStyle/>
          <a:p>
            <a:r>
              <a:rPr lang="en-US" sz="1400" dirty="0" smtClean="0">
                <a:solidFill>
                  <a:srgbClr val="92D050"/>
                </a:solidFill>
                <a:latin typeface="Palatino Linotype" pitchFamily="18" charset="0"/>
              </a:rPr>
              <a:t>'' </a:t>
            </a:r>
            <a:r>
              <a:rPr lang="en-US" sz="1400" dirty="0">
                <a:solidFill>
                  <a:srgbClr val="92D050"/>
                </a:solidFill>
                <a:latin typeface="Palatino Linotype" pitchFamily="18" charset="0"/>
              </a:rPr>
              <a:t>A Kenyan economy with globally efficient markets and enhanced consumer welfare for shared prosperity.''</a:t>
            </a:r>
          </a:p>
        </p:txBody>
      </p:sp>
      <p:sp>
        <p:nvSpPr>
          <p:cNvPr id="5" name="Slide Number Placeholder 4"/>
          <p:cNvSpPr>
            <a:spLocks noGrp="1"/>
          </p:cNvSpPr>
          <p:nvPr>
            <p:ph type="sldNum" sz="quarter" idx="12"/>
          </p:nvPr>
        </p:nvSpPr>
        <p:spPr/>
        <p:txBody>
          <a:bodyPr/>
          <a:lstStyle/>
          <a:p>
            <a:fld id="{D6BF2F18-A903-4614-9BF3-619B22DA125B}" type="slidenum">
              <a:rPr lang="en-US" smtClean="0"/>
              <a:pPr/>
              <a:t>3</a:t>
            </a:fld>
            <a:endParaRPr lang="en-US" dirty="0"/>
          </a:p>
        </p:txBody>
      </p:sp>
    </p:spTree>
    <p:extLst>
      <p:ext uri="{BB962C8B-B14F-4D97-AF65-F5344CB8AC3E}">
        <p14:creationId xmlns:p14="http://schemas.microsoft.com/office/powerpoint/2010/main" val="4843608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05800" cy="944562"/>
          </a:xfrm>
        </p:spPr>
        <p:txBody>
          <a:bodyPr>
            <a:normAutofit/>
          </a:bodyPr>
          <a:lstStyle/>
          <a:p>
            <a:pPr algn="l"/>
            <a:r>
              <a:rPr lang="en-US" sz="2800" dirty="0" smtClean="0">
                <a:latin typeface="Palatino Linotype" pitchFamily="18" charset="0"/>
              </a:rPr>
              <a:t>Functional  Framework</a:t>
            </a:r>
            <a:endParaRPr lang="en-US" sz="2800" dirty="0">
              <a:latin typeface="Palatino Linotype" pitchFamily="18" charset="0"/>
            </a:endParaRPr>
          </a:p>
        </p:txBody>
      </p:sp>
      <p:sp>
        <p:nvSpPr>
          <p:cNvPr id="3" name="Content Placeholder 2"/>
          <p:cNvSpPr>
            <a:spLocks noGrp="1"/>
          </p:cNvSpPr>
          <p:nvPr>
            <p:ph idx="1"/>
          </p:nvPr>
        </p:nvSpPr>
        <p:spPr>
          <a:xfrm>
            <a:off x="457200" y="1447800"/>
            <a:ext cx="8229600" cy="5105400"/>
          </a:xfrm>
        </p:spPr>
        <p:txBody>
          <a:bodyPr>
            <a:noAutofit/>
          </a:bodyPr>
          <a:lstStyle/>
          <a:p>
            <a:pPr algn="just"/>
            <a:r>
              <a:rPr lang="en-US" sz="2000" dirty="0" smtClean="0">
                <a:latin typeface="Palatino Linotype" pitchFamily="18" charset="0"/>
              </a:rPr>
              <a:t>The Competition Act provides for the establishment powers and functions of the Competition Authority.</a:t>
            </a:r>
          </a:p>
          <a:p>
            <a:pPr algn="just"/>
            <a:r>
              <a:rPr lang="en-US" sz="2000" dirty="0" smtClean="0">
                <a:latin typeface="Palatino Linotype" pitchFamily="18" charset="0"/>
              </a:rPr>
              <a:t> The Authority has various functions including:</a:t>
            </a:r>
          </a:p>
          <a:p>
            <a:pPr algn="just">
              <a:buFont typeface="Wingdings" pitchFamily="2" charset="2"/>
              <a:buChar char="Ø"/>
            </a:pPr>
            <a:r>
              <a:rPr lang="en-US" sz="2000" dirty="0" smtClean="0">
                <a:latin typeface="Palatino Linotype" pitchFamily="18" charset="0"/>
              </a:rPr>
              <a:t>	receiving and investigating complaints from legal/natural persons and consumer bodies.</a:t>
            </a:r>
          </a:p>
          <a:p>
            <a:pPr algn="just">
              <a:buFont typeface="Wingdings" pitchFamily="2" charset="2"/>
              <a:buChar char="Ø"/>
            </a:pPr>
            <a:r>
              <a:rPr lang="en-US" sz="2000" dirty="0" smtClean="0">
                <a:latin typeface="Palatino Linotype" pitchFamily="18" charset="0"/>
              </a:rPr>
              <a:t>    	Recognizing consumer bodies duly registered. </a:t>
            </a:r>
          </a:p>
          <a:p>
            <a:pPr algn="just">
              <a:buFont typeface="Wingdings" pitchFamily="2" charset="2"/>
              <a:buChar char="Ø"/>
            </a:pPr>
            <a:r>
              <a:rPr lang="en-US" sz="2000" dirty="0" smtClean="0">
                <a:latin typeface="Palatino Linotype" pitchFamily="18" charset="0"/>
              </a:rPr>
              <a:t>	Liaising with regulatory bodies and other public bodies and matters relating to competition and consumer welfare</a:t>
            </a:r>
          </a:p>
          <a:p>
            <a:pPr algn="just">
              <a:buFont typeface="Wingdings" pitchFamily="2" charset="2"/>
              <a:buChar char="Ø"/>
            </a:pPr>
            <a:r>
              <a:rPr lang="en-US" sz="2000" dirty="0" smtClean="0">
                <a:latin typeface="Palatino Linotype" pitchFamily="18" charset="0"/>
              </a:rPr>
              <a:t>     Reviewing practices, policies and programs of the government and sector regulators.</a:t>
            </a:r>
          </a:p>
          <a:p>
            <a:pPr algn="just"/>
            <a:r>
              <a:rPr lang="en-US" sz="2000" dirty="0" smtClean="0">
                <a:latin typeface="Palatino Linotype" pitchFamily="18" charset="0"/>
              </a:rPr>
              <a:t> The Act provides for establishment and powers of the Competition Tribunal for appeals. </a:t>
            </a:r>
          </a:p>
          <a:p>
            <a:pPr algn="just"/>
            <a:r>
              <a:rPr lang="en-US" sz="2000" dirty="0" smtClean="0">
                <a:latin typeface="Palatino Linotype" pitchFamily="18" charset="0"/>
              </a:rPr>
              <a:t> The Tribunal  determine competition and consumer welfare cases</a:t>
            </a:r>
          </a:p>
          <a:p>
            <a:pPr algn="just"/>
            <a:r>
              <a:rPr lang="en-US" sz="2000" dirty="0" smtClean="0">
                <a:latin typeface="Palatino Linotype" pitchFamily="18" charset="0"/>
              </a:rPr>
              <a:t>The appellant have a right to appeal to the High Court</a:t>
            </a:r>
            <a:r>
              <a:rPr lang="en-US" sz="2000" b="1" dirty="0" smtClean="0">
                <a:latin typeface="Palatino Linotype" pitchFamily="18" charset="0"/>
              </a:rPr>
              <a:t>.</a:t>
            </a:r>
          </a:p>
          <a:p>
            <a:pPr lvl="0" algn="just"/>
            <a:endParaRPr lang="en-US" sz="2000" dirty="0" smtClean="0">
              <a:latin typeface="Rockwell" pitchFamily="18" charset="0"/>
            </a:endParaRPr>
          </a:p>
          <a:p>
            <a:endParaRPr lang="en-US" sz="20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228600"/>
            <a:ext cx="2133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Footer Placeholder 3"/>
          <p:cNvSpPr>
            <a:spLocks noGrp="1"/>
          </p:cNvSpPr>
          <p:nvPr>
            <p:ph type="ftr" sz="quarter" idx="11"/>
          </p:nvPr>
        </p:nvSpPr>
        <p:spPr>
          <a:xfrm>
            <a:off x="457200" y="6356350"/>
            <a:ext cx="7696200" cy="365125"/>
          </a:xfrm>
        </p:spPr>
        <p:txBody>
          <a:bodyPr/>
          <a:lstStyle/>
          <a:p>
            <a:r>
              <a:rPr lang="en-US" sz="1400" dirty="0" smtClean="0">
                <a:solidFill>
                  <a:srgbClr val="92D050"/>
                </a:solidFill>
                <a:latin typeface="Palatino Linotype" pitchFamily="18" charset="0"/>
              </a:rPr>
              <a:t>'' </a:t>
            </a:r>
            <a:r>
              <a:rPr lang="en-US" sz="1400" dirty="0">
                <a:solidFill>
                  <a:srgbClr val="92D050"/>
                </a:solidFill>
                <a:latin typeface="Palatino Linotype" pitchFamily="18" charset="0"/>
              </a:rPr>
              <a:t>A Kenyan economy with globally efficient markets and enhanced consumer welfare for shared prosperity.''</a:t>
            </a:r>
          </a:p>
        </p:txBody>
      </p:sp>
      <p:sp>
        <p:nvSpPr>
          <p:cNvPr id="5" name="Slide Number Placeholder 4"/>
          <p:cNvSpPr>
            <a:spLocks noGrp="1"/>
          </p:cNvSpPr>
          <p:nvPr>
            <p:ph type="sldNum" sz="quarter" idx="12"/>
          </p:nvPr>
        </p:nvSpPr>
        <p:spPr/>
        <p:txBody>
          <a:bodyPr/>
          <a:lstStyle/>
          <a:p>
            <a:fld id="{D6BF2F18-A903-4614-9BF3-619B22DA125B}" type="slidenum">
              <a:rPr lang="en-US" smtClean="0"/>
              <a:pPr/>
              <a:t>4</a:t>
            </a:fld>
            <a:endParaRPr lang="en-US" dirty="0"/>
          </a:p>
        </p:txBody>
      </p:sp>
    </p:spTree>
    <p:extLst>
      <p:ext uri="{BB962C8B-B14F-4D97-AF65-F5344CB8AC3E}">
        <p14:creationId xmlns:p14="http://schemas.microsoft.com/office/powerpoint/2010/main" val="13737528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05800" cy="1096962"/>
          </a:xfrm>
        </p:spPr>
        <p:txBody>
          <a:bodyPr/>
          <a:lstStyle/>
          <a:p>
            <a:pPr algn="l"/>
            <a:r>
              <a:rPr lang="en-US" sz="3600" dirty="0" smtClean="0">
                <a:latin typeface="Palatino Linotype" pitchFamily="18" charset="0"/>
              </a:rPr>
              <a:t>Cont.</a:t>
            </a:r>
            <a:r>
              <a:rPr lang="en-US" dirty="0" smtClean="0"/>
              <a:t>	</a:t>
            </a:r>
            <a:endParaRPr lang="en-US" dirty="0"/>
          </a:p>
        </p:txBody>
      </p:sp>
      <p:sp>
        <p:nvSpPr>
          <p:cNvPr id="3" name="Content Placeholder 2"/>
          <p:cNvSpPr>
            <a:spLocks noGrp="1"/>
          </p:cNvSpPr>
          <p:nvPr>
            <p:ph idx="1"/>
          </p:nvPr>
        </p:nvSpPr>
        <p:spPr>
          <a:xfrm>
            <a:off x="457200" y="1447800"/>
            <a:ext cx="8229600" cy="4678363"/>
          </a:xfrm>
        </p:spPr>
        <p:txBody>
          <a:bodyPr>
            <a:normAutofit fontScale="25000" lnSpcReduction="20000"/>
          </a:bodyPr>
          <a:lstStyle/>
          <a:p>
            <a:pPr lvl="0"/>
            <a:r>
              <a:rPr lang="en-US" sz="8000" dirty="0" smtClean="0">
                <a:latin typeface="Palatino Linotype" pitchFamily="18" charset="0"/>
              </a:rPr>
              <a:t>Other  Regulators includes:</a:t>
            </a:r>
          </a:p>
          <a:p>
            <a:pPr lvl="1">
              <a:buFont typeface="Wingdings" pitchFamily="2" charset="2"/>
              <a:buChar char="Ø"/>
            </a:pPr>
            <a:r>
              <a:rPr lang="en-US" sz="8000" dirty="0" smtClean="0">
                <a:latin typeface="Palatino Linotype" pitchFamily="18" charset="0"/>
              </a:rPr>
              <a:t>	The Communication Commission of Kenya</a:t>
            </a:r>
          </a:p>
          <a:p>
            <a:pPr lvl="1">
              <a:buFont typeface="Wingdings" pitchFamily="2" charset="2"/>
              <a:buChar char="Ø"/>
            </a:pPr>
            <a:r>
              <a:rPr lang="en-US" sz="8000" dirty="0" smtClean="0">
                <a:latin typeface="Palatino Linotype" pitchFamily="18" charset="0"/>
              </a:rPr>
              <a:t>	Anti-counterfeit Agency</a:t>
            </a:r>
          </a:p>
          <a:p>
            <a:pPr lvl="1">
              <a:buFont typeface="Wingdings" pitchFamily="2" charset="2"/>
              <a:buChar char="Ø"/>
            </a:pPr>
            <a:r>
              <a:rPr lang="en-US" sz="8000" dirty="0" smtClean="0">
                <a:latin typeface="Palatino Linotype" pitchFamily="18" charset="0"/>
              </a:rPr>
              <a:t>	Insurance Regulatory Authority</a:t>
            </a:r>
          </a:p>
          <a:p>
            <a:pPr lvl="1">
              <a:buFont typeface="Wingdings" pitchFamily="2" charset="2"/>
              <a:buChar char="Ø"/>
            </a:pPr>
            <a:r>
              <a:rPr lang="en-US" sz="8000" dirty="0" smtClean="0">
                <a:latin typeface="Palatino Linotype" pitchFamily="18" charset="0"/>
              </a:rPr>
              <a:t>	Kenya Bureau of Standards </a:t>
            </a:r>
          </a:p>
          <a:p>
            <a:pPr lvl="1">
              <a:buFont typeface="Wingdings" pitchFamily="2" charset="2"/>
              <a:buChar char="Ø"/>
            </a:pPr>
            <a:r>
              <a:rPr lang="en-US" sz="8000" dirty="0" smtClean="0">
                <a:latin typeface="Palatino Linotype" pitchFamily="18" charset="0"/>
              </a:rPr>
              <a:t>	Energy Regulatory Commission,</a:t>
            </a:r>
          </a:p>
          <a:p>
            <a:pPr lvl="1">
              <a:buFont typeface="Wingdings" pitchFamily="2" charset="2"/>
              <a:buChar char="Ø"/>
            </a:pPr>
            <a:r>
              <a:rPr lang="en-US" sz="8000" dirty="0" smtClean="0">
                <a:latin typeface="Palatino Linotype" pitchFamily="18" charset="0"/>
              </a:rPr>
              <a:t>	Department of Weight and Measures</a:t>
            </a:r>
          </a:p>
          <a:p>
            <a:pPr lvl="1">
              <a:buFont typeface="Wingdings" pitchFamily="2" charset="2"/>
              <a:buChar char="Ø"/>
            </a:pPr>
            <a:r>
              <a:rPr lang="en-US" sz="8000" dirty="0" smtClean="0">
                <a:latin typeface="Palatino Linotype" pitchFamily="18" charset="0"/>
              </a:rPr>
              <a:t>	Pharmacy and Poisons Board</a:t>
            </a:r>
          </a:p>
          <a:p>
            <a:pPr lvl="1">
              <a:buFont typeface="Wingdings" pitchFamily="2" charset="2"/>
              <a:buChar char="Ø"/>
            </a:pPr>
            <a:r>
              <a:rPr lang="en-US" sz="8000" dirty="0" smtClean="0">
                <a:latin typeface="Palatino Linotype" pitchFamily="18" charset="0"/>
              </a:rPr>
              <a:t>	Central Bank of Kenya, and; Kenya Plant  Inspectorate Service.</a:t>
            </a:r>
          </a:p>
          <a:p>
            <a:pPr lvl="1">
              <a:buFont typeface="Arial" pitchFamily="34" charset="0"/>
              <a:buChar char="•"/>
            </a:pPr>
            <a:r>
              <a:rPr lang="en-US" sz="8000" dirty="0" smtClean="0">
                <a:latin typeface="Palatino Linotype" pitchFamily="18" charset="0"/>
              </a:rPr>
              <a:t>The  Authority is legally mandated to liaise with these organisations.</a:t>
            </a:r>
          </a:p>
          <a:p>
            <a:pPr lvl="0" algn="just">
              <a:buNone/>
            </a:pPr>
            <a:r>
              <a:rPr lang="en-US" sz="8000" dirty="0" smtClean="0">
                <a:latin typeface="Palatino Linotype" pitchFamily="18" charset="0"/>
              </a:rPr>
              <a:t>	</a:t>
            </a:r>
          </a:p>
          <a:p>
            <a:pPr lvl="0" algn="just">
              <a:buNone/>
            </a:pPr>
            <a:r>
              <a:rPr lang="en-US" dirty="0" smtClean="0">
                <a:latin typeface="Rockwell" pitchFamily="18" charset="0"/>
              </a:rPr>
              <a:t>	</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228600"/>
            <a:ext cx="2133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Footer Placeholder 3"/>
          <p:cNvSpPr>
            <a:spLocks noGrp="1"/>
          </p:cNvSpPr>
          <p:nvPr>
            <p:ph type="ftr" sz="quarter" idx="11"/>
          </p:nvPr>
        </p:nvSpPr>
        <p:spPr>
          <a:xfrm>
            <a:off x="381000" y="6356350"/>
            <a:ext cx="7315200" cy="365125"/>
          </a:xfrm>
        </p:spPr>
        <p:txBody>
          <a:bodyPr/>
          <a:lstStyle/>
          <a:p>
            <a:r>
              <a:rPr lang="en-US" sz="1400" dirty="0" smtClean="0">
                <a:solidFill>
                  <a:srgbClr val="92D050"/>
                </a:solidFill>
                <a:latin typeface="Palatino Linotype" pitchFamily="18" charset="0"/>
              </a:rPr>
              <a:t>'' </a:t>
            </a:r>
            <a:r>
              <a:rPr lang="en-US" sz="1400" dirty="0">
                <a:solidFill>
                  <a:srgbClr val="92D050"/>
                </a:solidFill>
                <a:latin typeface="Palatino Linotype" pitchFamily="18" charset="0"/>
              </a:rPr>
              <a:t>A Kenyan economy with globally efficient markets and enhanced consumer welfare for shared prosperity.''</a:t>
            </a:r>
          </a:p>
        </p:txBody>
      </p:sp>
      <p:sp>
        <p:nvSpPr>
          <p:cNvPr id="5" name="Slide Number Placeholder 4"/>
          <p:cNvSpPr>
            <a:spLocks noGrp="1"/>
          </p:cNvSpPr>
          <p:nvPr>
            <p:ph type="sldNum" sz="quarter" idx="12"/>
          </p:nvPr>
        </p:nvSpPr>
        <p:spPr/>
        <p:txBody>
          <a:bodyPr/>
          <a:lstStyle/>
          <a:p>
            <a:fld id="{D6BF2F18-A903-4614-9BF3-619B22DA125B}" type="slidenum">
              <a:rPr lang="en-US" smtClean="0"/>
              <a:pPr/>
              <a:t>5</a:t>
            </a:fld>
            <a:endParaRPr lang="en-US" dirty="0"/>
          </a:p>
        </p:txBody>
      </p:sp>
    </p:spTree>
    <p:extLst>
      <p:ext uri="{BB962C8B-B14F-4D97-AF65-F5344CB8AC3E}">
        <p14:creationId xmlns:p14="http://schemas.microsoft.com/office/powerpoint/2010/main" val="11986878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305800" cy="1096962"/>
          </a:xfrm>
        </p:spPr>
        <p:txBody>
          <a:bodyPr>
            <a:normAutofit fontScale="90000"/>
          </a:bodyPr>
          <a:lstStyle/>
          <a:p>
            <a:pPr algn="l"/>
            <a:r>
              <a:rPr lang="en-US" i="1" dirty="0"/>
              <a:t> </a:t>
            </a:r>
            <a:r>
              <a:rPr lang="en-US" dirty="0"/>
              <a:t/>
            </a:r>
            <a:br>
              <a:rPr lang="en-US" dirty="0"/>
            </a:br>
            <a:r>
              <a:rPr lang="en-US" i="1" dirty="0"/>
              <a:t> </a:t>
            </a:r>
            <a:r>
              <a:rPr lang="en-US" dirty="0"/>
              <a:t/>
            </a:r>
            <a:br>
              <a:rPr lang="en-US" dirty="0"/>
            </a:br>
            <a:r>
              <a:rPr lang="en-US" dirty="0"/>
              <a:t> </a:t>
            </a:r>
            <a:r>
              <a:rPr lang="en-US" dirty="0" smtClean="0"/>
              <a:t/>
            </a:r>
            <a:br>
              <a:rPr lang="en-US" dirty="0" smtClean="0"/>
            </a:br>
            <a:r>
              <a:rPr lang="en-US" sz="4000" b="1" dirty="0" smtClean="0">
                <a:latin typeface="Palatino Linotype" pitchFamily="18" charset="0"/>
              </a:rPr>
              <a:t>Case Example :1</a:t>
            </a:r>
            <a:r>
              <a:rPr lang="en-US" dirty="0"/>
              <a:t/>
            </a:r>
            <a:br>
              <a:rPr lang="en-US" dirty="0"/>
            </a:br>
            <a:r>
              <a:rPr lang="en-US" i="1" dirty="0"/>
              <a:t> </a:t>
            </a:r>
            <a:r>
              <a:rPr lang="en-US" dirty="0"/>
              <a:t/>
            </a:r>
            <a:br>
              <a:rPr lang="en-US" dirty="0"/>
            </a:br>
            <a:r>
              <a:rPr lang="en-US" dirty="0" smtClean="0"/>
              <a:t>	</a:t>
            </a:r>
            <a:endParaRPr lang="en-US" dirty="0"/>
          </a:p>
        </p:txBody>
      </p:sp>
      <p:sp>
        <p:nvSpPr>
          <p:cNvPr id="3" name="Content Placeholder 2"/>
          <p:cNvSpPr>
            <a:spLocks noGrp="1"/>
          </p:cNvSpPr>
          <p:nvPr>
            <p:ph idx="1"/>
          </p:nvPr>
        </p:nvSpPr>
        <p:spPr>
          <a:xfrm>
            <a:off x="457200" y="1447800"/>
            <a:ext cx="8229600" cy="4678363"/>
          </a:xfrm>
        </p:spPr>
        <p:txBody>
          <a:bodyPr>
            <a:normAutofit/>
          </a:bodyPr>
          <a:lstStyle/>
          <a:p>
            <a:pPr marL="0" indent="0" algn="ctr">
              <a:buNone/>
            </a:pPr>
            <a:r>
              <a:rPr lang="en-US" sz="2400" dirty="0" smtClean="0">
                <a:latin typeface="Palatino Linotype" pitchFamily="18" charset="0"/>
              </a:rPr>
              <a:t>XYZ Rolling Mills Vs. CAK (Misleading Representation)</a:t>
            </a:r>
          </a:p>
          <a:p>
            <a:pPr marL="0" indent="0">
              <a:buNone/>
            </a:pPr>
            <a:r>
              <a:rPr lang="en-US" sz="2400" dirty="0" smtClean="0">
                <a:latin typeface="Palatino Linotype" pitchFamily="18" charset="0"/>
              </a:rPr>
              <a:t>An advert in the electronic media claimed that  galvanized sheets could last 4 times longer than ordinary mabati(Iron Sheets).The investigators visited the rolling mills to verify the claims, saltation and natural weather  experiments were demonstrated to confirm the claim. The team further reviewed scientific data and liaised with KEBS(Kenya Bureau of Standards) for confirmation of the claims. Case in Progress</a:t>
            </a:r>
            <a:endParaRPr lang="en-US" sz="2400" dirty="0">
              <a:latin typeface="Palatino Linotype" pitchFamily="18" charset="0"/>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228600"/>
            <a:ext cx="2133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Footer Placeholder 3"/>
          <p:cNvSpPr>
            <a:spLocks noGrp="1"/>
          </p:cNvSpPr>
          <p:nvPr>
            <p:ph type="ftr" sz="quarter" idx="11"/>
          </p:nvPr>
        </p:nvSpPr>
        <p:spPr>
          <a:xfrm>
            <a:off x="457200" y="6356350"/>
            <a:ext cx="7696200" cy="365125"/>
          </a:xfrm>
        </p:spPr>
        <p:txBody>
          <a:bodyPr/>
          <a:lstStyle/>
          <a:p>
            <a:r>
              <a:rPr lang="en-US" sz="1400" dirty="0" smtClean="0">
                <a:solidFill>
                  <a:srgbClr val="92D050"/>
                </a:solidFill>
                <a:latin typeface="Palatino Linotype" pitchFamily="18" charset="0"/>
              </a:rPr>
              <a:t>'' </a:t>
            </a:r>
            <a:r>
              <a:rPr lang="en-US" sz="1400" dirty="0">
                <a:solidFill>
                  <a:srgbClr val="92D050"/>
                </a:solidFill>
                <a:latin typeface="Palatino Linotype" pitchFamily="18" charset="0"/>
              </a:rPr>
              <a:t>A Kenyan economy with globally efficient markets and enhanced consumer welfare for shared prosperity.''</a:t>
            </a:r>
          </a:p>
        </p:txBody>
      </p:sp>
      <p:sp>
        <p:nvSpPr>
          <p:cNvPr id="5" name="Slide Number Placeholder 4"/>
          <p:cNvSpPr>
            <a:spLocks noGrp="1"/>
          </p:cNvSpPr>
          <p:nvPr>
            <p:ph type="sldNum" sz="quarter" idx="12"/>
          </p:nvPr>
        </p:nvSpPr>
        <p:spPr/>
        <p:txBody>
          <a:bodyPr/>
          <a:lstStyle/>
          <a:p>
            <a:fld id="{D6BF2F18-A903-4614-9BF3-619B22DA125B}" type="slidenum">
              <a:rPr lang="en-US" smtClean="0"/>
              <a:pPr/>
              <a:t>6</a:t>
            </a:fld>
            <a:endParaRPr lang="en-US" dirty="0"/>
          </a:p>
        </p:txBody>
      </p:sp>
    </p:spTree>
    <p:extLst>
      <p:ext uri="{BB962C8B-B14F-4D97-AF65-F5344CB8AC3E}">
        <p14:creationId xmlns:p14="http://schemas.microsoft.com/office/powerpoint/2010/main" val="264296925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600" b="1" dirty="0" smtClean="0">
                <a:latin typeface="Palatino Linotype" pitchFamily="18" charset="0"/>
              </a:rPr>
              <a:t>Case Example :2</a:t>
            </a:r>
            <a:endParaRPr lang="en-US" sz="3600" dirty="0">
              <a:latin typeface="Palatino Linotype" pitchFamily="18" charset="0"/>
            </a:endParaRPr>
          </a:p>
        </p:txBody>
      </p:sp>
      <p:sp>
        <p:nvSpPr>
          <p:cNvPr id="3" name="Content Placeholder 2"/>
          <p:cNvSpPr>
            <a:spLocks noGrp="1"/>
          </p:cNvSpPr>
          <p:nvPr>
            <p:ph idx="1"/>
          </p:nvPr>
        </p:nvSpPr>
        <p:spPr/>
        <p:txBody>
          <a:bodyPr>
            <a:normAutofit/>
          </a:bodyPr>
          <a:lstStyle/>
          <a:p>
            <a:pPr marL="0" indent="0" algn="ctr">
              <a:buNone/>
            </a:pPr>
            <a:r>
              <a:rPr lang="en-US" sz="2800" dirty="0" smtClean="0">
                <a:latin typeface="Palatino Linotype" pitchFamily="18" charset="0"/>
              </a:rPr>
              <a:t>ABC Engines Ltd and Easton EA Ltd (Misleading Representation)</a:t>
            </a:r>
          </a:p>
          <a:p>
            <a:pPr marL="0" indent="0">
              <a:buNone/>
            </a:pPr>
            <a:r>
              <a:rPr lang="en-US" sz="2800" dirty="0" smtClean="0">
                <a:latin typeface="Palatino Linotype" pitchFamily="18" charset="0"/>
              </a:rPr>
              <a:t>Easton EA Ltd was using ABC  Engines trade mark, logo and warranty on their engine illegally. Authority conducted investigations and the defendant’s legal counsel admitted liability, the Authority passed the case to the Directorate of Public Prosecutions(DPP). </a:t>
            </a:r>
            <a:endParaRPr lang="en-US" sz="2800" dirty="0">
              <a:latin typeface="Palatino Linotype" pitchFamily="18" charset="0"/>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77000" y="304800"/>
            <a:ext cx="213360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Footer Placeholder 3"/>
          <p:cNvSpPr>
            <a:spLocks noGrp="1"/>
          </p:cNvSpPr>
          <p:nvPr>
            <p:ph type="ftr" sz="quarter" idx="11"/>
          </p:nvPr>
        </p:nvSpPr>
        <p:spPr>
          <a:xfrm>
            <a:off x="381000" y="6356350"/>
            <a:ext cx="7620000" cy="365125"/>
          </a:xfrm>
        </p:spPr>
        <p:txBody>
          <a:bodyPr/>
          <a:lstStyle/>
          <a:p>
            <a:r>
              <a:rPr lang="en-US" sz="1400" dirty="0" smtClean="0">
                <a:solidFill>
                  <a:srgbClr val="92D050"/>
                </a:solidFill>
                <a:latin typeface="Palatino Linotype" pitchFamily="18" charset="0"/>
              </a:rPr>
              <a:t>'' </a:t>
            </a:r>
            <a:r>
              <a:rPr lang="en-US" sz="1400" dirty="0">
                <a:solidFill>
                  <a:srgbClr val="92D050"/>
                </a:solidFill>
                <a:latin typeface="Palatino Linotype" pitchFamily="18" charset="0"/>
              </a:rPr>
              <a:t>A Kenyan economy with globally efficient markets and enhanced consumer welfare for shared prosperity.''</a:t>
            </a:r>
          </a:p>
        </p:txBody>
      </p:sp>
      <p:sp>
        <p:nvSpPr>
          <p:cNvPr id="5" name="Slide Number Placeholder 4"/>
          <p:cNvSpPr>
            <a:spLocks noGrp="1"/>
          </p:cNvSpPr>
          <p:nvPr>
            <p:ph type="sldNum" sz="quarter" idx="12"/>
          </p:nvPr>
        </p:nvSpPr>
        <p:spPr/>
        <p:txBody>
          <a:bodyPr/>
          <a:lstStyle/>
          <a:p>
            <a:fld id="{D6BF2F18-A903-4614-9BF3-619B22DA125B}" type="slidenum">
              <a:rPr lang="en-US" smtClean="0"/>
              <a:pPr/>
              <a:t>7</a:t>
            </a:fld>
            <a:endParaRPr lang="en-US" dirty="0"/>
          </a:p>
        </p:txBody>
      </p:sp>
    </p:spTree>
    <p:extLst>
      <p:ext uri="{BB962C8B-B14F-4D97-AF65-F5344CB8AC3E}">
        <p14:creationId xmlns:p14="http://schemas.microsoft.com/office/powerpoint/2010/main" val="30615816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 y="152401"/>
            <a:ext cx="7924800" cy="58673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7615963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483</TotalTime>
  <Words>368</Words>
  <Application>Microsoft Office PowerPoint</Application>
  <PresentationFormat>On-screen Show (4:3)</PresentationFormat>
  <Paragraphs>62</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 </vt:lpstr>
      <vt:lpstr>INTRODUCTION </vt:lpstr>
      <vt:lpstr>Competition and Consumer  Provisions</vt:lpstr>
      <vt:lpstr>Functional  Framework</vt:lpstr>
      <vt:lpstr>Cont. </vt:lpstr>
      <vt:lpstr>      Case Example :1    </vt:lpstr>
      <vt:lpstr>Case Example :2</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title>
  <dc:creator>USER</dc:creator>
  <cp:lastModifiedBy>USER</cp:lastModifiedBy>
  <cp:revision>56</cp:revision>
  <dcterms:created xsi:type="dcterms:W3CDTF">2013-08-02T11:49:12Z</dcterms:created>
  <dcterms:modified xsi:type="dcterms:W3CDTF">2013-08-08T06:05:54Z</dcterms:modified>
</cp:coreProperties>
</file>