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CA362-CD88-4350-92B5-2674CA2D23A2}" type="datetimeFigureOut">
              <a:rPr lang="en-ZA" smtClean="0"/>
              <a:t>2013/08/13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97A7D-8600-4F2E-9CE1-3102B0B165F8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D17060-6DBE-4E25-AD61-AE5E3AC41FBD}" type="datetimeFigureOut">
              <a:rPr lang="en-GB" smtClean="0"/>
              <a:pPr/>
              <a:t>13/08/2013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348061-A0D5-4FD0-B43E-A6ADA8D8D269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jt.gen.t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jt.gen.t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jt.gen.t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jt.gen.t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jt.gen.t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764704"/>
            <a:ext cx="734759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The Fifth Annual African Dialogue </a:t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>Consumer Protection Conference</a:t>
            </a:r>
            <a:endParaRPr lang="en-GB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8424936" cy="79208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</a:rPr>
              <a:t>Mobile and Cyber Threat </a:t>
            </a:r>
            <a:r>
              <a:rPr lang="en-US" b="1" dirty="0" smtClean="0">
                <a:solidFill>
                  <a:prstClr val="black"/>
                </a:solidFill>
              </a:rPr>
              <a:t>Issues Namibian Experience</a:t>
            </a:r>
          </a:p>
          <a:p>
            <a:endParaRPr lang="en-US" b="1" dirty="0" smtClean="0">
              <a:solidFill>
                <a:prstClr val="black"/>
              </a:solidFill>
            </a:endParaRPr>
          </a:p>
          <a:p>
            <a:endParaRPr lang="en-GB" dirty="0"/>
          </a:p>
        </p:txBody>
      </p:sp>
      <p:pic>
        <p:nvPicPr>
          <p:cNvPr id="4" name="Picture 3" descr="AfricaMap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436671"/>
            <a:ext cx="1904810" cy="16687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ederal-trade-commission-ftc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19362"/>
            <a:ext cx="2244970" cy="190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photo Title 2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39" t="7481" r="1273" b="21782"/>
          <a:stretch/>
        </p:blipFill>
        <p:spPr bwMode="auto">
          <a:xfrm>
            <a:off x="228600" y="2971800"/>
            <a:ext cx="1644725" cy="144012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2743200" y="5410200"/>
            <a:ext cx="3733800" cy="8562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 smtClean="0"/>
              <a:t>Livingstone, Zambia</a:t>
            </a:r>
          </a:p>
          <a:p>
            <a:pPr marL="0" indent="0" algn="ctr">
              <a:buNone/>
            </a:pPr>
            <a:r>
              <a:rPr lang="en-US" sz="2000" dirty="0" smtClean="0"/>
              <a:t>10-12 September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24508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931224" cy="50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Overview of the Telecom sector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en-US" sz="1800" dirty="0" smtClean="0"/>
              <a:t>Namibia has a relatively new law known as the communications act 8 of 2009</a:t>
            </a:r>
          </a:p>
          <a:p>
            <a:pPr algn="just"/>
            <a:r>
              <a:rPr lang="en-US" sz="1800" dirty="0" smtClean="0"/>
              <a:t>The act provides for regulation of the ICT sector as well as broadcasting, postal services and radio spectrum </a:t>
            </a:r>
            <a:r>
              <a:rPr lang="en-US" sz="1800" dirty="0" smtClean="0"/>
              <a:t>allocation</a:t>
            </a:r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/>
              <a:t>Key provisions </a:t>
            </a:r>
            <a:r>
              <a:rPr lang="en-US" sz="1800" dirty="0" err="1" smtClean="0"/>
              <a:t>incl</a:t>
            </a:r>
            <a:r>
              <a:rPr lang="en-US" sz="1800" dirty="0" smtClean="0"/>
              <a:t> majority ownership of firms, levy funded, handle complaints, enable security </a:t>
            </a:r>
            <a:endParaRPr lang="en-US" sz="1800" dirty="0" smtClean="0"/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/>
              <a:t>Largely state owned shareholding in sector, e.g. MTC over 60% (mobile), Leo (mobile) 100% Telecom 100% (fixed line/ADSL) through NPTH</a:t>
            </a:r>
            <a:endParaRPr lang="en-GB" sz="1800" dirty="0"/>
          </a:p>
        </p:txBody>
      </p:sp>
      <p:pic>
        <p:nvPicPr>
          <p:cNvPr id="9" name="Picture 3" descr="photo Titl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39" t="7481" r="1273" b="21782"/>
          <a:stretch/>
        </p:blipFill>
        <p:spPr bwMode="auto">
          <a:xfrm>
            <a:off x="990600" y="779124"/>
            <a:ext cx="1143000" cy="100081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990600" cy="869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47800" cy="122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9967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060848"/>
            <a:ext cx="8136904" cy="792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Overview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924944"/>
            <a:ext cx="8229600" cy="3149704"/>
          </a:xfrm>
        </p:spPr>
        <p:txBody>
          <a:bodyPr/>
          <a:lstStyle/>
          <a:p>
            <a:pPr algn="just"/>
            <a:r>
              <a:rPr lang="en-US" sz="1800" dirty="0" smtClean="0"/>
              <a:t>MTC users 1.3 million subscribers (bulk prepaid) with 80% market </a:t>
            </a:r>
            <a:r>
              <a:rPr lang="en-US" sz="1800" dirty="0" smtClean="0"/>
              <a:t>share</a:t>
            </a:r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/>
              <a:t>Telecom/Leo 100% </a:t>
            </a:r>
            <a:r>
              <a:rPr lang="en-US" sz="1800" dirty="0" smtClean="0"/>
              <a:t>ADSL</a:t>
            </a:r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/>
              <a:t>Regulator not independent from </a:t>
            </a:r>
            <a:r>
              <a:rPr lang="en-US" sz="1800" dirty="0" smtClean="0"/>
              <a:t>government</a:t>
            </a:r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/>
              <a:t>No consumer presentation on Board</a:t>
            </a:r>
          </a:p>
          <a:p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  <p:pic>
        <p:nvPicPr>
          <p:cNvPr id="4" name="Picture 3" descr="photo Titl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39" t="7481" r="1273" b="21782"/>
          <a:stretch/>
        </p:blipFill>
        <p:spPr bwMode="auto">
          <a:xfrm>
            <a:off x="990600" y="779124"/>
            <a:ext cx="1143000" cy="100081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990600" cy="869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47800" cy="122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9014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229600" cy="6389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Challenges/threats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376843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Majority state ownership of the telecoms sector could aid public interest, however MTC is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most expensive in Africa after Cameroon and Burkina Faso in </a:t>
            </a:r>
            <a:r>
              <a:rPr lang="en-US" sz="1800" dirty="0" smtClean="0"/>
              <a:t>prepaid</a:t>
            </a:r>
          </a:p>
          <a:p>
            <a:endParaRPr lang="en-US" sz="1800" dirty="0" smtClean="0"/>
          </a:p>
          <a:p>
            <a:r>
              <a:rPr lang="en-US" sz="1800" dirty="0" smtClean="0"/>
              <a:t>MTC violated the communications act and Namibia Consumer Trust lodged a complaint with CRAN and was found to have violated the act, however no penalties were </a:t>
            </a:r>
            <a:r>
              <a:rPr lang="en-US" sz="1800" dirty="0" smtClean="0"/>
              <a:t>issued</a:t>
            </a:r>
          </a:p>
          <a:p>
            <a:endParaRPr lang="en-US" sz="1800" dirty="0" smtClean="0"/>
          </a:p>
          <a:p>
            <a:r>
              <a:rPr lang="en-US" sz="1800" dirty="0" smtClean="0"/>
              <a:t>CRAN independence questioned as government appointment of Board and MTC ownership might have played a role</a:t>
            </a:r>
          </a:p>
          <a:p>
            <a:endParaRPr lang="en-GB" sz="1800" dirty="0"/>
          </a:p>
        </p:txBody>
      </p:sp>
      <p:pic>
        <p:nvPicPr>
          <p:cNvPr id="4" name="Picture 3" descr="photo Titl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189652" cy="104166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031032" cy="9053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399" y="152400"/>
            <a:ext cx="1506893" cy="1277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561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Challenges/threats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581752"/>
          </a:xfrm>
        </p:spPr>
        <p:txBody>
          <a:bodyPr/>
          <a:lstStyle/>
          <a:p>
            <a:r>
              <a:rPr lang="en-US" sz="1800" dirty="0" smtClean="0"/>
              <a:t>Cellphone banking relatively new, thus security of mobile phone payments yet to be assessed. Electronic transactions bill </a:t>
            </a:r>
            <a:r>
              <a:rPr lang="en-US" sz="1800" dirty="0" smtClean="0"/>
              <a:t>drafted</a:t>
            </a:r>
          </a:p>
          <a:p>
            <a:endParaRPr lang="en-US" sz="1800" dirty="0" smtClean="0"/>
          </a:p>
          <a:p>
            <a:r>
              <a:rPr lang="en-US" sz="1800" dirty="0" smtClean="0"/>
              <a:t>Personal information protection bill </a:t>
            </a:r>
            <a:r>
              <a:rPr lang="en-US" sz="1800" dirty="0" smtClean="0"/>
              <a:t>drafted</a:t>
            </a:r>
          </a:p>
          <a:p>
            <a:endParaRPr lang="en-US" sz="1800" dirty="0" smtClean="0"/>
          </a:p>
          <a:p>
            <a:r>
              <a:rPr lang="en-US" sz="1800" dirty="0" smtClean="0"/>
              <a:t>Cyber crime e.g. child pornography being addressed through model law for </a:t>
            </a:r>
            <a:r>
              <a:rPr lang="en-US" sz="1800" dirty="0" smtClean="0"/>
              <a:t>SADC</a:t>
            </a:r>
          </a:p>
          <a:p>
            <a:endParaRPr lang="en-US" sz="1800" dirty="0" smtClean="0"/>
          </a:p>
          <a:p>
            <a:r>
              <a:rPr lang="en-US" sz="1800" dirty="0" smtClean="0"/>
              <a:t>Workshops held and input sought on above bills recently</a:t>
            </a:r>
          </a:p>
          <a:p>
            <a:endParaRPr lang="en-GB" dirty="0"/>
          </a:p>
        </p:txBody>
      </p:sp>
      <p:pic>
        <p:nvPicPr>
          <p:cNvPr id="4" name="Picture 3" descr="photo Titl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39" t="7481" r="1273" b="21782"/>
          <a:stretch/>
        </p:blipFill>
        <p:spPr bwMode="auto">
          <a:xfrm>
            <a:off x="990600" y="779124"/>
            <a:ext cx="1143000" cy="100081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990600" cy="869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47800" cy="122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4188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6">
              <a:buNone/>
            </a:pPr>
            <a:endParaRPr lang="en-US" dirty="0" smtClean="0"/>
          </a:p>
          <a:p>
            <a:pPr lvl="6">
              <a:buNone/>
            </a:pPr>
            <a:r>
              <a:rPr lang="en-US" sz="2000" dirty="0" smtClean="0"/>
              <a:t>Thank you!</a:t>
            </a:r>
          </a:p>
          <a:p>
            <a:pPr lvl="6">
              <a:buNone/>
            </a:pPr>
            <a:endParaRPr lang="en-GB" sz="2000" dirty="0" smtClean="0"/>
          </a:p>
          <a:p>
            <a:pPr lvl="6">
              <a:buNone/>
            </a:pPr>
            <a:r>
              <a:rPr lang="en-GB" sz="2000" dirty="0" smtClean="0"/>
              <a:t>Mr. Michael </a:t>
            </a:r>
            <a:r>
              <a:rPr lang="en-GB" sz="2000" dirty="0" err="1" smtClean="0"/>
              <a:t>Gaweseb</a:t>
            </a:r>
            <a:endParaRPr lang="en-GB" sz="2000" dirty="0" smtClean="0"/>
          </a:p>
          <a:p>
            <a:pPr lvl="6">
              <a:buNone/>
            </a:pPr>
            <a:r>
              <a:rPr lang="en-GB" sz="2000" dirty="0" smtClean="0"/>
              <a:t>gawis@hotmail.com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99678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263</Words>
  <Application>Microsoft Office PowerPoint</Application>
  <PresentationFormat>On-screen Show (4:3)</PresentationFormat>
  <Paragraphs>666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The Fifth Annual African Dialogue  Consumer Protection Conference</vt:lpstr>
      <vt:lpstr>Overview of the Telecom sector</vt:lpstr>
      <vt:lpstr>Overview continued</vt:lpstr>
      <vt:lpstr>Challenges/threats</vt:lpstr>
      <vt:lpstr>Challenges/threats continued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Cleo</dc:creator>
  <cp:lastModifiedBy>josef.hausiku</cp:lastModifiedBy>
  <cp:revision>18</cp:revision>
  <dcterms:created xsi:type="dcterms:W3CDTF">2013-08-13T06:15:07Z</dcterms:created>
  <dcterms:modified xsi:type="dcterms:W3CDTF">2013-08-13T15:03:40Z</dcterms:modified>
</cp:coreProperties>
</file>