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18"/>
  </p:notesMasterIdLst>
  <p:handoutMasterIdLst>
    <p:handoutMasterId r:id="rId19"/>
  </p:handoutMasterIdLst>
  <p:sldIdLst>
    <p:sldId id="256" r:id="rId2"/>
    <p:sldId id="402" r:id="rId3"/>
    <p:sldId id="403" r:id="rId4"/>
    <p:sldId id="404" r:id="rId5"/>
    <p:sldId id="405" r:id="rId6"/>
    <p:sldId id="406" r:id="rId7"/>
    <p:sldId id="407" r:id="rId8"/>
    <p:sldId id="408" r:id="rId9"/>
    <p:sldId id="410" r:id="rId10"/>
    <p:sldId id="409" r:id="rId11"/>
    <p:sldId id="411" r:id="rId12"/>
    <p:sldId id="412" r:id="rId13"/>
    <p:sldId id="413" r:id="rId14"/>
    <p:sldId id="414" r:id="rId15"/>
    <p:sldId id="415" r:id="rId16"/>
    <p:sldId id="285" r:id="rId17"/>
  </p:sldIdLst>
  <p:sldSz cx="9144000" cy="6858000" type="screen4x3"/>
  <p:notesSz cx="6858000" cy="9296400"/>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E2F6"/>
    <a:srgbClr val="E1CCF0"/>
    <a:srgbClr val="D1B2E8"/>
    <a:srgbClr val="A0A0A0"/>
  </p:clrMru>
</p:presentationPr>
</file>

<file path=ppt/tableStyles.xml><?xml version="1.0" encoding="utf-8"?>
<a:tblStyleLst xmlns:a="http://schemas.openxmlformats.org/drawingml/2006/main" def="{B301B821-A1FF-4177-AEE7-76D212191A09}">
  <a:tblStyle styleId="{B301B821-A1FF-4177-AEE7-76D212191A09}" styleName="Medium Style 9">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2H>
      <a:tcStyle>
        <a:tcBdr/>
      </a:tcStyle>
    </a:band2H>
    <a:band1V>
      <a:tcStyle>
        <a:tcBdr/>
        <a:fill>
          <a:solidFill>
            <a:schemeClr val="accent1">
              <a:tint val="20000"/>
            </a:schemeClr>
          </a:solidFill>
        </a:fill>
      </a:tcStyle>
    </a:band1V>
    <a:band2V>
      <a:tcStyle>
        <a:tcBdr/>
      </a:tcStyle>
    </a:band2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seCell>
      <a:tcStyle>
        <a:tcBdr/>
      </a:tcStyle>
    </a:seCell>
    <a:swCell>
      <a:tcStyle>
        <a:tcBdr/>
      </a:tcStyle>
    </a:swCell>
    <a:firstRow>
      <a:tcTxStyle b="on">
        <a:fontRef idx="minor">
          <a:scrgbClr r="0" g="0" b="0"/>
        </a:fontRef>
        <a:schemeClr val="lt1"/>
      </a:tcTxStyle>
      <a:tcStyle>
        <a:tcBdr/>
        <a:fill>
          <a:solidFill>
            <a:schemeClr val="accent1"/>
          </a:solidFill>
        </a:fill>
      </a:tcStyle>
    </a:firstRow>
    <a:neCell>
      <a:tcStyle>
        <a:tcBdr/>
      </a:tcStyle>
    </a:neCell>
    <a:nwCell>
      <a:tcStyle>
        <a:tcBdr/>
      </a:tcStyle>
    </a:nwCell>
  </a:tblStyle>
  <a:tblStyle styleId="{9DCAF9ED-07DC-4A11-8D7F-57B35C25682E}" styleName="Medium Style 10">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2H>
      <a:tcStyle>
        <a:tcBdr/>
      </a:tcStyle>
    </a:band2H>
    <a:band1V>
      <a:tcStyle>
        <a:tcBdr/>
        <a:fill>
          <a:solidFill>
            <a:schemeClr val="accent2">
              <a:tint val="20000"/>
            </a:schemeClr>
          </a:solidFill>
        </a:fill>
      </a:tcStyle>
    </a:band1V>
    <a:band2V>
      <a:tcStyle>
        <a:tcBdr/>
      </a:tcStyle>
    </a:band2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seCell>
      <a:tcStyle>
        <a:tcBdr/>
      </a:tcStyle>
    </a:seCell>
    <a:swCell>
      <a:tcStyle>
        <a:tcBdr/>
      </a:tcStyle>
    </a:swCell>
    <a:firstRow>
      <a:tcTxStyle b="on">
        <a:fontRef idx="minor">
          <a:scrgbClr r="0" g="0" b="0"/>
        </a:fontRef>
        <a:schemeClr val="lt1"/>
      </a:tcTxStyle>
      <a:tcStyle>
        <a:tcBdr/>
        <a:fill>
          <a:solidFill>
            <a:schemeClr val="accent2"/>
          </a:solidFill>
        </a:fill>
      </a:tcStyle>
    </a:firstRow>
    <a:neCell>
      <a:tcStyle>
        <a:tcBdr/>
      </a:tcStyle>
    </a:neCell>
    <a:nwCell>
      <a:tcStyle>
        <a:tcBdr/>
      </a:tcStyle>
    </a:nwCell>
  </a:tblStyle>
  <a:tblStyle styleId="{793D81CF-94F2-401A-BA57-92F5A7B2D0C5}" styleName="Medium Style 8">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2H>
      <a:tcStyle>
        <a:tcBdr/>
      </a:tcStyle>
    </a:band2H>
    <a:band1V>
      <a:tcStyle>
        <a:tcBdr/>
        <a:fill>
          <a:solidFill>
            <a:schemeClr val="dk1">
              <a:tint val="20000"/>
            </a:schemeClr>
          </a:solidFill>
        </a:fill>
      </a:tcStyle>
    </a:band1V>
    <a:band2V>
      <a:tcStyle>
        <a:tcBdr/>
      </a:tcStyle>
    </a:band2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seCell>
      <a:tcStyle>
        <a:tcBdr/>
      </a:tcStyle>
    </a:seCell>
    <a:swCell>
      <a:tcStyle>
        <a:tcBdr/>
      </a:tcStyle>
    </a:swCell>
    <a:firstRow>
      <a:tcTxStyle b="on">
        <a:fontRef idx="minor">
          <a:scrgbClr r="0" g="0" b="0"/>
        </a:fontRef>
        <a:schemeClr val="lt1"/>
      </a:tcTxStyle>
      <a:tcStyle>
        <a:tcBdr/>
        <a:fill>
          <a:solidFill>
            <a:schemeClr val="dk1"/>
          </a:solidFill>
        </a:fill>
      </a:tcStyle>
    </a:firstRow>
    <a:neCell>
      <a:tcStyle>
        <a:tcBdr/>
      </a:tcStyle>
    </a:neCell>
    <a:nwCell>
      <a:tcStyle>
        <a:tcBdr/>
      </a:tcStyle>
    </a:nwCell>
  </a:tblStyle>
  <a:tblStyle styleId="{5FD0F851-EC5A-4D38-B0AD-8093EC10F338}" styleName="Light Style 6">
    <a:wholeTbl>
      <a:tcTxStyle>
        <a:fontRef idx="minor">
          <a:scrgbClr r="0" g="0" b="0"/>
        </a:fontRef>
        <a:schemeClr val="accent5"/>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band2V>
      <a:tcStyle>
        <a:tcBdr/>
      </a:tcStyle>
    </a:band2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seCell>
      <a:tcStyle>
        <a:tcBdr/>
      </a:tcStyle>
    </a:seCell>
    <a:swCell>
      <a:tcStyle>
        <a:tcBdr/>
      </a:tcStyle>
    </a:swCell>
    <a:firstRow>
      <a:tcTxStyle b="on"/>
      <a:tcStyle>
        <a:tcBdr>
          <a:bottom>
            <a:ln w="12700" cmpd="sng">
              <a:solidFill>
                <a:schemeClr val="accent5"/>
              </a:solidFill>
            </a:ln>
          </a:bottom>
        </a:tcBdr>
        <a:fill>
          <a:noFill/>
        </a:fill>
      </a:tcStyle>
    </a:firstRow>
    <a:neCell>
      <a:tcStyle>
        <a:tcBdr/>
      </a:tcStyle>
    </a:neCell>
    <a:nwCell>
      <a:tcStyle>
        <a:tcBdr/>
      </a:tcStyle>
    </a:nwCell>
  </a:tblStyle>
  <a:tblStyle styleId="{1FECB4D8-DB02-4DC6-A0A2-4F2EBAE1DC90}" styleName="Medium Style 11">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2H>
      <a:tcStyle>
        <a:tcBdr/>
      </a:tcStyle>
    </a:band2H>
    <a:band1V>
      <a:tcStyle>
        <a:tcBdr/>
        <a:fill>
          <a:solidFill>
            <a:schemeClr val="accent3">
              <a:tint val="20000"/>
            </a:schemeClr>
          </a:solidFill>
        </a:fill>
      </a:tcStyle>
    </a:band1V>
    <a:band2V>
      <a:tcStyle>
        <a:tcBdr/>
      </a:tcStyle>
    </a:band2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seCell>
      <a:tcStyle>
        <a:tcBdr/>
      </a:tcStyle>
    </a:seCell>
    <a:swCell>
      <a:tcStyle>
        <a:tcBdr/>
      </a:tcStyle>
    </a:swCell>
    <a:firstRow>
      <a:tcTxStyle b="on">
        <a:fontRef idx="minor">
          <a:scrgbClr r="0" g="0" b="0"/>
        </a:fontRef>
        <a:schemeClr val="lt1"/>
      </a:tcTxStyle>
      <a:tcStyle>
        <a:tcBdr/>
        <a:fill>
          <a:solidFill>
            <a:schemeClr val="accent3"/>
          </a:solidFill>
        </a:fill>
      </a:tcStyle>
    </a:firstRow>
    <a:neCell>
      <a:tcStyle>
        <a:tcBdr/>
      </a:tcStyle>
    </a:neCell>
    <a:nwCell>
      <a:tcStyle>
        <a:tcBdr/>
      </a:tcStyle>
    </a:nwCell>
  </a:tblStyle>
  <a:tblStyle styleId="{3B4B98B0-60AC-42C2-AFA5-B58CD77FA1E5}" styleName="Light Style 2">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band2V>
      <a:tcStyle>
        <a:tcBdr/>
      </a:tcStyle>
    </a:band2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seCell>
      <a:tcStyle>
        <a:tcBdr/>
      </a:tcStyle>
    </a:seCell>
    <a:swCell>
      <a:tcStyle>
        <a:tcBdr/>
      </a:tcStyle>
    </a:swCell>
    <a:firstRow>
      <a:tcTxStyle b="on"/>
      <a:tcStyle>
        <a:tcBdr>
          <a:bottom>
            <a:ln w="12700" cmpd="sng">
              <a:solidFill>
                <a:schemeClr val="accent1"/>
              </a:solidFill>
            </a:ln>
          </a:bottom>
        </a:tcBdr>
        <a:fill>
          <a:noFill/>
        </a:fill>
      </a:tcStyle>
    </a:firstRow>
    <a:neCell>
      <a:tcStyle>
        <a:tcBdr/>
      </a:tcStyle>
    </a:neCell>
    <a:nwCell>
      <a:tcStyle>
        <a:tcBdr/>
      </a:tcStyle>
    </a:nwCell>
  </a:tblStyle>
  <a:tblStyle styleId="{0E3FDE45-AF77-4B5C-9715-49D594BDF05E}" styleName="Light Style 3">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band2V>
      <a:tcStyle>
        <a:tcBdr/>
      </a:tcStyle>
    </a:band2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seCell>
      <a:tcStyle>
        <a:tcBdr/>
      </a:tcStyle>
    </a:seCell>
    <a:swCell>
      <a:tcStyle>
        <a:tcBdr/>
      </a:tcStyle>
    </a:swCell>
    <a:firstRow>
      <a:tcTxStyle b="on"/>
      <a:tcStyle>
        <a:tcBdr>
          <a:bottom>
            <a:ln w="12700" cmpd="sng">
              <a:solidFill>
                <a:schemeClr val="accent2"/>
              </a:solidFill>
            </a:ln>
          </a:bottom>
        </a:tcBdr>
        <a:fill>
          <a:noFill/>
        </a:fill>
      </a:tcStyle>
    </a:firstRow>
    <a:neCell>
      <a:tcStyle>
        <a:tcBdr/>
      </a:tcStyle>
    </a:neCell>
    <a:nwCell>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582" autoAdjust="0"/>
    <p:restoredTop sz="88000" autoAdjust="0"/>
  </p:normalViewPr>
  <p:slideViewPr>
    <p:cSldViewPr>
      <p:cViewPr varScale="1">
        <p:scale>
          <a:sx n="69" d="100"/>
          <a:sy n="69" d="100"/>
        </p:scale>
        <p:origin x="-1110" y="-96"/>
      </p:cViewPr>
      <p:guideLst>
        <p:guide orient="horz" pos="2160"/>
        <p:guide pos="2880"/>
      </p:guideLst>
    </p:cSldViewPr>
  </p:slideViewPr>
  <p:outlineViewPr>
    <p:cViewPr>
      <p:scale>
        <a:sx n="33" d="100"/>
        <a:sy n="33" d="100"/>
      </p:scale>
      <p:origin x="0" y="948"/>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64820"/>
          </a:xfrm>
          <a:prstGeom prst="rect">
            <a:avLst/>
          </a:prstGeom>
        </p:spPr>
        <p:txBody>
          <a:bodyPr vert="horz"/>
          <a:lstStyle>
            <a:extLst/>
          </a:lstStyle>
          <a:p>
            <a:endParaRPr lang="en-US"/>
          </a:p>
        </p:txBody>
      </p:sp>
      <p:sp>
        <p:nvSpPr>
          <p:cNvPr id="3" name="Rectangle 3"/>
          <p:cNvSpPr>
            <a:spLocks noGrp="1"/>
          </p:cNvSpPr>
          <p:nvPr>
            <p:ph type="dt" sz="quarter" idx="1"/>
          </p:nvPr>
        </p:nvSpPr>
        <p:spPr>
          <a:xfrm>
            <a:off x="3884613" y="0"/>
            <a:ext cx="2971800" cy="464820"/>
          </a:xfrm>
          <a:prstGeom prst="rect">
            <a:avLst/>
          </a:prstGeom>
        </p:spPr>
        <p:txBody>
          <a:bodyPr vert="horz"/>
          <a:lstStyle>
            <a:extLst/>
          </a:lstStyle>
          <a:p>
            <a:fld id="{31555DB1-8736-42A3-B48D-2B08FB93332A}" type="datetimeFigureOut">
              <a:rPr lang="en-US" smtClean="0"/>
              <a:pPr/>
              <a:t>8/15/2013</a:t>
            </a:fld>
            <a:endParaRPr lang="en-US"/>
          </a:p>
        </p:txBody>
      </p:sp>
      <p:sp>
        <p:nvSpPr>
          <p:cNvPr id="4" name="Rectangle 4"/>
          <p:cNvSpPr>
            <a:spLocks noGrp="1"/>
          </p:cNvSpPr>
          <p:nvPr>
            <p:ph type="ftr" sz="quarter" idx="2"/>
          </p:nvPr>
        </p:nvSpPr>
        <p:spPr>
          <a:xfrm>
            <a:off x="0" y="8829967"/>
            <a:ext cx="2971800" cy="464820"/>
          </a:xfrm>
          <a:prstGeom prst="rect">
            <a:avLst/>
          </a:prstGeom>
        </p:spPr>
        <p:txBody>
          <a:bodyPr vert="horz"/>
          <a:lstStyle>
            <a:extLst/>
          </a:lstStyle>
          <a:p>
            <a:endParaRPr lang="en-US"/>
          </a:p>
        </p:txBody>
      </p:sp>
      <p:sp>
        <p:nvSpPr>
          <p:cNvPr id="5" name="Rectangle 5"/>
          <p:cNvSpPr>
            <a:spLocks noGrp="1"/>
          </p:cNvSpPr>
          <p:nvPr>
            <p:ph type="sldNum" sz="quarter" idx="3"/>
          </p:nvPr>
        </p:nvSpPr>
        <p:spPr>
          <a:xfrm>
            <a:off x="3884613" y="8829967"/>
            <a:ext cx="2971800" cy="464820"/>
          </a:xfrm>
          <a:prstGeom prst="rect">
            <a:avLst/>
          </a:prstGeom>
        </p:spPr>
        <p:txBody>
          <a:bodyPr vert="horz"/>
          <a:lstStyle>
            <a:extLst/>
          </a:lstStyle>
          <a:p>
            <a:fld id="{5400D380-E0D7-4EB1-B91E-BFCC7DA7F29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64820"/>
          </a:xfrm>
          <a:prstGeom prst="rect">
            <a:avLst/>
          </a:prstGeom>
        </p:spPr>
        <p:txBody>
          <a:bodyPr vert="horz"/>
          <a:lstStyle>
            <a:extLst/>
          </a:lstStyle>
          <a:p>
            <a:endParaRPr lang="en-US"/>
          </a:p>
        </p:txBody>
      </p:sp>
      <p:sp>
        <p:nvSpPr>
          <p:cNvPr id="3" name="Rectangle 3"/>
          <p:cNvSpPr>
            <a:spLocks noGrp="1"/>
          </p:cNvSpPr>
          <p:nvPr>
            <p:ph type="dt" idx="1"/>
          </p:nvPr>
        </p:nvSpPr>
        <p:spPr>
          <a:xfrm>
            <a:off x="3884613" y="0"/>
            <a:ext cx="2971800" cy="464820"/>
          </a:xfrm>
          <a:prstGeom prst="rect">
            <a:avLst/>
          </a:prstGeom>
        </p:spPr>
        <p:txBody>
          <a:bodyPr vert="horz"/>
          <a:lstStyle>
            <a:extLst/>
          </a:lstStyle>
          <a:p>
            <a:fld id="{0BDB199F-A56C-4049-BA04-1447030960FF}" type="datetimeFigureOut">
              <a:rPr lang="en-US" smtClean="0"/>
              <a:pPr/>
              <a:t>8/15/2013</a:t>
            </a:fld>
            <a:endParaRPr lang="en-US"/>
          </a:p>
        </p:txBody>
      </p:sp>
      <p:sp>
        <p:nvSpPr>
          <p:cNvPr id="4" name="Rectangle 4"/>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anchor="ctr"/>
          <a:lstStyle>
            <a:extLst/>
          </a:lstStyle>
          <a:p>
            <a:endParaRPr lang="en-US"/>
          </a:p>
        </p:txBody>
      </p:sp>
      <p:sp>
        <p:nvSpPr>
          <p:cNvPr id="5" name="Rectangle 5"/>
          <p:cNvSpPr>
            <a:spLocks noGrp="1"/>
          </p:cNvSpPr>
          <p:nvPr>
            <p:ph type="body" sz="quarter" idx="3"/>
          </p:nvPr>
        </p:nvSpPr>
        <p:spPr>
          <a:xfrm>
            <a:off x="685800" y="4415790"/>
            <a:ext cx="5486400" cy="4183380"/>
          </a:xfrm>
          <a:prstGeom prst="rect">
            <a:avLst/>
          </a:prstGeom>
        </p:spPr>
        <p:txBody>
          <a:bodyPr vert="horz">
            <a:normAutofit/>
          </a:bodyPr>
          <a:lstStyle>
            <a:extLs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6"/>
          <p:cNvSpPr>
            <a:spLocks noGrp="1"/>
          </p:cNvSpPr>
          <p:nvPr>
            <p:ph type="ftr" sz="quarter" idx="4"/>
          </p:nvPr>
        </p:nvSpPr>
        <p:spPr>
          <a:xfrm>
            <a:off x="0" y="8829967"/>
            <a:ext cx="2971800" cy="464820"/>
          </a:xfrm>
          <a:prstGeom prst="rect">
            <a:avLst/>
          </a:prstGeom>
        </p:spPr>
        <p:txBody>
          <a:bodyPr vert="horz"/>
          <a:lstStyle>
            <a:extLst/>
          </a:lstStyle>
          <a:p>
            <a:endParaRPr lang="en-US"/>
          </a:p>
        </p:txBody>
      </p:sp>
      <p:sp>
        <p:nvSpPr>
          <p:cNvPr id="7" name="Rectangle 7"/>
          <p:cNvSpPr>
            <a:spLocks noGrp="1"/>
          </p:cNvSpPr>
          <p:nvPr>
            <p:ph type="sldNum" sz="quarter" idx="5"/>
          </p:nvPr>
        </p:nvSpPr>
        <p:spPr>
          <a:xfrm>
            <a:off x="3884613" y="8829967"/>
            <a:ext cx="2971800" cy="464820"/>
          </a:xfrm>
          <a:prstGeom prst="rect">
            <a:avLst/>
          </a:prstGeom>
        </p:spPr>
        <p:txBody>
          <a:bodyPr vert="horz"/>
          <a:lstStyle>
            <a:extLst/>
          </a:lstStyle>
          <a:p>
            <a:fld id="{B3A019F3-8596-4028-9847-CBD3A185B07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n-US" dirty="0"/>
          </a:p>
        </p:txBody>
      </p:sp>
      <p:sp>
        <p:nvSpPr>
          <p:cNvPr id="4" name="Rectangle 4"/>
          <p:cNvSpPr>
            <a:spLocks noGrp="1"/>
          </p:cNvSpPr>
          <p:nvPr>
            <p:ph type="sldNum" sz="quarter" idx="10"/>
          </p:nvPr>
        </p:nvSpPr>
        <p:spPr/>
        <p:txBody>
          <a:bodyPr/>
          <a:lstStyle>
            <a:extLst/>
          </a:lstStyle>
          <a:p>
            <a:fld id="{B3A019F3-8596-4028-9847-CBD3A185B07A}"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p:spTree>
      <p:nvGrpSpPr>
        <p:cNvPr id="1" name=""/>
        <p:cNvGrpSpPr/>
        <p:nvPr/>
      </p:nvGrpSpPr>
      <p:grpSpPr>
        <a:xfrm>
          <a:off x="0" y="0"/>
          <a:ext cx="0" cy="0"/>
          <a:chOff x="0" y="0"/>
          <a:chExt cx="0" cy="0"/>
        </a:xfrm>
      </p:grpSpPr>
      <p:sp>
        <p:nvSpPr>
          <p:cNvPr id="9" name="Rectangle 10"/>
          <p:cNvSpPr/>
          <p:nvPr userDrawn="1"/>
        </p:nvSpPr>
        <p:spPr>
          <a:xfrm>
            <a:off x="0" y="3505200"/>
            <a:ext cx="9144000" cy="1143000"/>
          </a:xfrm>
          <a:prstGeom prst="rect">
            <a:avLst/>
          </a:prstGeom>
          <a:solidFill>
            <a:srgbClr val="00B050"/>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extLst/>
          </a:lstStyle>
          <a:p>
            <a:pPr algn="ctr"/>
            <a:endParaRPr lang="en-US" dirty="0"/>
          </a:p>
        </p:txBody>
      </p:sp>
      <p:sp>
        <p:nvSpPr>
          <p:cNvPr id="2" name="Rectangle 2"/>
          <p:cNvSpPr>
            <a:spLocks noGrp="1"/>
          </p:cNvSpPr>
          <p:nvPr>
            <p:ph type="ctrTitle"/>
          </p:nvPr>
        </p:nvSpPr>
        <p:spPr>
          <a:xfrm>
            <a:off x="228600" y="4114800"/>
            <a:ext cx="7239000" cy="533400"/>
          </a:xfrm>
          <a:noFill/>
        </p:spPr>
        <p:txBody>
          <a:bodyPr vert="horz">
            <a:noAutofit/>
          </a:bodyPr>
          <a:lstStyle>
            <a:lvl1pPr algn="l">
              <a:defRPr sz="3200" b="0" cap="all" spc="150" baseline="0">
                <a:solidFill>
                  <a:schemeClr val="bg1"/>
                </a:solidFill>
              </a:defRPr>
            </a:lvl1pPr>
            <a:extLst/>
          </a:lstStyle>
          <a:p>
            <a:r>
              <a:rPr lang="en-US" smtClean="0"/>
              <a:t>Click to edit Master title style</a:t>
            </a:r>
            <a:endParaRPr lang="en-US" dirty="0"/>
          </a:p>
        </p:txBody>
      </p:sp>
      <p:pic>
        <p:nvPicPr>
          <p:cNvPr id="30" name="ContosoLogo.jpg"/>
          <p:cNvPicPr>
            <a:picLocks noChangeAspect="1"/>
          </p:cNvPicPr>
          <p:nvPr/>
        </p:nvPicPr>
        <p:blipFill>
          <a:blip r:embed="rId2" cstate="print"/>
          <a:stretch>
            <a:fillRect/>
          </a:stretch>
        </p:blipFill>
        <p:spPr>
          <a:xfrm>
            <a:off x="7696200" y="5958156"/>
            <a:ext cx="1371600" cy="674214"/>
          </a:xfrm>
          <a:prstGeom prst="rect">
            <a:avLst/>
          </a:prstGeom>
          <a:noFill/>
          <a:ln>
            <a:noFill/>
          </a:ln>
        </p:spPr>
      </p:pic>
      <p:sp>
        <p:nvSpPr>
          <p:cNvPr id="8" name="Rectangle 10"/>
          <p:cNvSpPr/>
          <p:nvPr userDrawn="1"/>
        </p:nvSpPr>
        <p:spPr>
          <a:xfrm>
            <a:off x="0" y="0"/>
            <a:ext cx="9144000" cy="4038600"/>
          </a:xfrm>
          <a:prstGeom prst="rect">
            <a:avLst/>
          </a:prstGeom>
          <a:solidFill>
            <a:schemeClr val="bg1"/>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extLst/>
          </a:lstStyle>
          <a:p>
            <a:pPr algn="ctr"/>
            <a:endParaRPr lang="en-US" dirty="0"/>
          </a:p>
        </p:txBody>
      </p:sp>
      <p:sp>
        <p:nvSpPr>
          <p:cNvPr id="12" name="Rectangle 11"/>
          <p:cNvSpPr/>
          <p:nvPr userDrawn="1"/>
        </p:nvSpPr>
        <p:spPr>
          <a:xfrm>
            <a:off x="0" y="4645880"/>
            <a:ext cx="9144000" cy="27432"/>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extLst/>
          </a:lstStyle>
          <a:p>
            <a:pPr algn="ctr"/>
            <a:endParaRPr lang="en-US" dirty="0"/>
          </a:p>
        </p:txBody>
      </p:sp>
    </p:spTree>
  </p:cSld>
  <p:clrMapOvr>
    <a:masterClrMapping/>
  </p:clrMapOvr>
  <p:transition>
    <p:strips dir="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Up: 1 Top, 2 Bottom">
    <p:spTree>
      <p:nvGrpSpPr>
        <p:cNvPr id="1" name=""/>
        <p:cNvGrpSpPr/>
        <p:nvPr/>
      </p:nvGrpSpPr>
      <p:grpSpPr>
        <a:xfrm>
          <a:off x="0" y="0"/>
          <a:ext cx="0" cy="0"/>
          <a:chOff x="0" y="0"/>
          <a:chExt cx="0" cy="0"/>
        </a:xfrm>
      </p:grpSpPr>
      <p:sp>
        <p:nvSpPr>
          <p:cNvPr id="28" name="Rectangle 2"/>
          <p:cNvSpPr>
            <a:spLocks noGrp="1"/>
          </p:cNvSpPr>
          <p:nvPr>
            <p:ph type="title"/>
          </p:nvPr>
        </p:nvSpPr>
        <p:spPr/>
        <p:txBody>
          <a:bodyPr/>
          <a:lstStyle>
            <a:extLst/>
          </a:lstStyle>
          <a:p>
            <a:r>
              <a:rPr lang="en-US" smtClean="0"/>
              <a:t>Click to edit Master title style</a:t>
            </a:r>
            <a:endParaRPr lang="en-US"/>
          </a:p>
        </p:txBody>
      </p:sp>
      <p:sp>
        <p:nvSpPr>
          <p:cNvPr id="13" name="Rectangle 8"/>
          <p:cNvSpPr>
            <a:spLocks noGrp="1"/>
          </p:cNvSpPr>
          <p:nvPr>
            <p:ph type="body" sz="quarter" idx="13" hasCustomPrompt="1"/>
          </p:nvPr>
        </p:nvSpPr>
        <p:spPr>
          <a:xfrm>
            <a:off x="304800" y="381000"/>
            <a:ext cx="8077200" cy="228600"/>
          </a:xfrm>
          <a:solidFill>
            <a:srgbClr val="00B050"/>
          </a:solidFill>
        </p:spPr>
        <p:txBody>
          <a:bodyPr/>
          <a:lstStyle>
            <a:lvl1pPr>
              <a:defRPr b="1">
                <a:solidFill>
                  <a:schemeClr val="bg1"/>
                </a:solidFill>
              </a:defRPr>
            </a:lvl1pPr>
            <a:extLst/>
          </a:lstStyle>
          <a:p>
            <a:pPr lvl="0"/>
            <a:r>
              <a:rPr lang="en-US" dirty="0" smtClean="0"/>
              <a:t>Click to add heading</a:t>
            </a:r>
            <a:endParaRPr lang="en-US" dirty="0"/>
          </a:p>
        </p:txBody>
      </p:sp>
      <p:sp>
        <p:nvSpPr>
          <p:cNvPr id="15" name="Rectangle 11"/>
          <p:cNvSpPr>
            <a:spLocks noGrp="1"/>
          </p:cNvSpPr>
          <p:nvPr>
            <p:ph sz="quarter" idx="15"/>
          </p:nvPr>
        </p:nvSpPr>
        <p:spPr>
          <a:xfrm>
            <a:off x="301752" y="609600"/>
            <a:ext cx="8074152" cy="2706624"/>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Rectangle 8"/>
          <p:cNvSpPr>
            <a:spLocks noGrp="1"/>
          </p:cNvSpPr>
          <p:nvPr>
            <p:ph type="body" sz="quarter" idx="16" hasCustomPrompt="1"/>
          </p:nvPr>
        </p:nvSpPr>
        <p:spPr>
          <a:xfrm>
            <a:off x="301752" y="3319272"/>
            <a:ext cx="3965448" cy="228600"/>
          </a:xfrm>
          <a:solidFill>
            <a:srgbClr val="00B050"/>
          </a:solidFill>
        </p:spPr>
        <p:txBody>
          <a:bodyPr/>
          <a:lstStyle>
            <a:lvl1pPr>
              <a:defRPr b="1">
                <a:solidFill>
                  <a:schemeClr val="bg1"/>
                </a:solidFill>
              </a:defRPr>
            </a:lvl1pPr>
            <a:extLst/>
          </a:lstStyle>
          <a:p>
            <a:pPr lvl="0"/>
            <a:r>
              <a:rPr lang="en-US" dirty="0" smtClean="0"/>
              <a:t>Click to add heading</a:t>
            </a:r>
            <a:endParaRPr lang="en-US"/>
          </a:p>
        </p:txBody>
      </p:sp>
      <p:sp>
        <p:nvSpPr>
          <p:cNvPr id="18" name="Rectangle 11"/>
          <p:cNvSpPr>
            <a:spLocks noGrp="1"/>
          </p:cNvSpPr>
          <p:nvPr>
            <p:ph sz="quarter" idx="17"/>
          </p:nvPr>
        </p:nvSpPr>
        <p:spPr>
          <a:xfrm>
            <a:off x="301752" y="3547872"/>
            <a:ext cx="3965448" cy="2706624"/>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1" name="Rectangle 8"/>
          <p:cNvSpPr>
            <a:spLocks noGrp="1"/>
          </p:cNvSpPr>
          <p:nvPr>
            <p:ph type="body" sz="quarter" idx="20" hasCustomPrompt="1"/>
          </p:nvPr>
        </p:nvSpPr>
        <p:spPr>
          <a:xfrm>
            <a:off x="4416552" y="3319272"/>
            <a:ext cx="3965448" cy="228600"/>
          </a:xfrm>
          <a:solidFill>
            <a:srgbClr val="00B050"/>
          </a:solidFill>
        </p:spPr>
        <p:txBody>
          <a:bodyPr/>
          <a:lstStyle>
            <a:lvl1pPr>
              <a:defRPr b="1">
                <a:solidFill>
                  <a:schemeClr val="bg1"/>
                </a:solidFill>
              </a:defRPr>
            </a:lvl1pPr>
            <a:extLst/>
          </a:lstStyle>
          <a:p>
            <a:pPr lvl="0"/>
            <a:r>
              <a:rPr lang="en-US" dirty="0" smtClean="0"/>
              <a:t>Click to add heading</a:t>
            </a:r>
            <a:endParaRPr lang="en-US"/>
          </a:p>
        </p:txBody>
      </p:sp>
      <p:sp>
        <p:nvSpPr>
          <p:cNvPr id="23" name="Rectangle 11"/>
          <p:cNvSpPr>
            <a:spLocks noGrp="1"/>
          </p:cNvSpPr>
          <p:nvPr>
            <p:ph sz="quarter" idx="21"/>
          </p:nvPr>
        </p:nvSpPr>
        <p:spPr>
          <a:xfrm>
            <a:off x="4416552" y="3547872"/>
            <a:ext cx="3965448" cy="2706624"/>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trips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Up">
    <p:spTree>
      <p:nvGrpSpPr>
        <p:cNvPr id="1" name=""/>
        <p:cNvGrpSpPr/>
        <p:nvPr/>
      </p:nvGrpSpPr>
      <p:grpSpPr>
        <a:xfrm>
          <a:off x="0" y="0"/>
          <a:ext cx="0" cy="0"/>
          <a:chOff x="0" y="0"/>
          <a:chExt cx="0" cy="0"/>
        </a:xfrm>
      </p:grpSpPr>
      <p:sp>
        <p:nvSpPr>
          <p:cNvPr id="19" name="Rectangle 2"/>
          <p:cNvSpPr>
            <a:spLocks noGrp="1"/>
          </p:cNvSpPr>
          <p:nvPr>
            <p:ph type="title"/>
          </p:nvPr>
        </p:nvSpPr>
        <p:spPr/>
        <p:txBody>
          <a:bodyPr/>
          <a:lstStyle>
            <a:extLst/>
          </a:lstStyle>
          <a:p>
            <a:r>
              <a:rPr lang="en-US" smtClean="0"/>
              <a:t>Click to edit Master title style</a:t>
            </a:r>
            <a:endParaRPr lang="en-US"/>
          </a:p>
        </p:txBody>
      </p:sp>
      <p:sp>
        <p:nvSpPr>
          <p:cNvPr id="16" name="Rectangle 8"/>
          <p:cNvSpPr>
            <a:spLocks noGrp="1"/>
          </p:cNvSpPr>
          <p:nvPr>
            <p:ph type="body" sz="quarter" idx="13" hasCustomPrompt="1"/>
          </p:nvPr>
        </p:nvSpPr>
        <p:spPr>
          <a:xfrm>
            <a:off x="304800" y="381000"/>
            <a:ext cx="3962400" cy="228600"/>
          </a:xfrm>
          <a:solidFill>
            <a:srgbClr val="00B050"/>
          </a:solidFill>
        </p:spPr>
        <p:txBody>
          <a:bodyPr/>
          <a:lstStyle>
            <a:lvl1pPr>
              <a:defRPr b="1">
                <a:solidFill>
                  <a:schemeClr val="bg1"/>
                </a:solidFill>
              </a:defRPr>
            </a:lvl1pPr>
            <a:extLst/>
          </a:lstStyle>
          <a:p>
            <a:pPr lvl="0"/>
            <a:r>
              <a:rPr lang="en-US" dirty="0" smtClean="0"/>
              <a:t>Click to add heading</a:t>
            </a:r>
            <a:endParaRPr lang="en-US"/>
          </a:p>
        </p:txBody>
      </p:sp>
      <p:sp>
        <p:nvSpPr>
          <p:cNvPr id="17" name="Rectangle 11"/>
          <p:cNvSpPr>
            <a:spLocks noGrp="1"/>
          </p:cNvSpPr>
          <p:nvPr>
            <p:ph sz="quarter" idx="15"/>
          </p:nvPr>
        </p:nvSpPr>
        <p:spPr>
          <a:xfrm>
            <a:off x="304800" y="609600"/>
            <a:ext cx="3962400" cy="2706624"/>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8" name="Rectangle 8"/>
          <p:cNvSpPr>
            <a:spLocks noGrp="1"/>
          </p:cNvSpPr>
          <p:nvPr>
            <p:ph type="body" sz="quarter" idx="16" hasCustomPrompt="1"/>
          </p:nvPr>
        </p:nvSpPr>
        <p:spPr>
          <a:xfrm>
            <a:off x="301752" y="3319272"/>
            <a:ext cx="3965448" cy="228600"/>
          </a:xfrm>
          <a:solidFill>
            <a:srgbClr val="00B050"/>
          </a:solidFill>
        </p:spPr>
        <p:txBody>
          <a:bodyPr/>
          <a:lstStyle>
            <a:lvl1pPr>
              <a:defRPr b="1">
                <a:solidFill>
                  <a:schemeClr val="bg1"/>
                </a:solidFill>
              </a:defRPr>
            </a:lvl1pPr>
            <a:extLst/>
          </a:lstStyle>
          <a:p>
            <a:pPr lvl="0"/>
            <a:r>
              <a:rPr lang="en-US" dirty="0" smtClean="0"/>
              <a:t>Click to add heading</a:t>
            </a:r>
            <a:endParaRPr lang="en-US"/>
          </a:p>
        </p:txBody>
      </p:sp>
      <p:sp>
        <p:nvSpPr>
          <p:cNvPr id="20" name="Rectangle 11"/>
          <p:cNvSpPr>
            <a:spLocks noGrp="1"/>
          </p:cNvSpPr>
          <p:nvPr>
            <p:ph sz="quarter" idx="17"/>
          </p:nvPr>
        </p:nvSpPr>
        <p:spPr>
          <a:xfrm>
            <a:off x="301752" y="3547872"/>
            <a:ext cx="3965448" cy="2706624"/>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1" name="Rectangle 8"/>
          <p:cNvSpPr>
            <a:spLocks noGrp="1"/>
          </p:cNvSpPr>
          <p:nvPr>
            <p:ph type="body" sz="quarter" idx="18" hasCustomPrompt="1"/>
          </p:nvPr>
        </p:nvSpPr>
        <p:spPr>
          <a:xfrm>
            <a:off x="4419600" y="381000"/>
            <a:ext cx="3962400" cy="228600"/>
          </a:xfrm>
          <a:solidFill>
            <a:srgbClr val="00B050"/>
          </a:solidFill>
        </p:spPr>
        <p:txBody>
          <a:bodyPr/>
          <a:lstStyle>
            <a:lvl1pPr>
              <a:defRPr b="1">
                <a:solidFill>
                  <a:schemeClr val="bg1"/>
                </a:solidFill>
              </a:defRPr>
            </a:lvl1pPr>
            <a:extLst/>
          </a:lstStyle>
          <a:p>
            <a:pPr lvl="0"/>
            <a:r>
              <a:rPr lang="en-US" dirty="0" smtClean="0"/>
              <a:t>Click to add heading</a:t>
            </a:r>
            <a:endParaRPr lang="en-US"/>
          </a:p>
        </p:txBody>
      </p:sp>
      <p:sp>
        <p:nvSpPr>
          <p:cNvPr id="24" name="Rectangle 11"/>
          <p:cNvSpPr>
            <a:spLocks noGrp="1"/>
          </p:cNvSpPr>
          <p:nvPr>
            <p:ph sz="quarter" idx="19"/>
          </p:nvPr>
        </p:nvSpPr>
        <p:spPr>
          <a:xfrm>
            <a:off x="4419600" y="609600"/>
            <a:ext cx="3962400" cy="2706624"/>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5" name="Rectangle 8"/>
          <p:cNvSpPr>
            <a:spLocks noGrp="1"/>
          </p:cNvSpPr>
          <p:nvPr>
            <p:ph type="body" sz="quarter" idx="20" hasCustomPrompt="1"/>
          </p:nvPr>
        </p:nvSpPr>
        <p:spPr>
          <a:xfrm>
            <a:off x="4416552" y="3319272"/>
            <a:ext cx="3965448" cy="228600"/>
          </a:xfrm>
          <a:solidFill>
            <a:srgbClr val="00B050"/>
          </a:solidFill>
        </p:spPr>
        <p:txBody>
          <a:bodyPr/>
          <a:lstStyle>
            <a:lvl1pPr>
              <a:defRPr b="1">
                <a:solidFill>
                  <a:schemeClr val="bg1"/>
                </a:solidFill>
              </a:defRPr>
            </a:lvl1pPr>
            <a:extLst/>
          </a:lstStyle>
          <a:p>
            <a:pPr lvl="0"/>
            <a:r>
              <a:rPr lang="en-US" dirty="0" smtClean="0"/>
              <a:t>Click to add heading</a:t>
            </a:r>
            <a:endParaRPr lang="en-US"/>
          </a:p>
        </p:txBody>
      </p:sp>
      <p:sp>
        <p:nvSpPr>
          <p:cNvPr id="26" name="Rectangle 11"/>
          <p:cNvSpPr>
            <a:spLocks noGrp="1"/>
          </p:cNvSpPr>
          <p:nvPr>
            <p:ph sz="quarter" idx="21"/>
          </p:nvPr>
        </p:nvSpPr>
        <p:spPr>
          <a:xfrm>
            <a:off x="4416552" y="3547872"/>
            <a:ext cx="3965448" cy="2706624"/>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trips dir="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4-Up: 3 Left, 1 Right">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extLst/>
          </a:lstStyle>
          <a:p>
            <a:r>
              <a:rPr lang="en-US" smtClean="0"/>
              <a:t>Click to edit Master title style</a:t>
            </a:r>
            <a:endParaRPr lang="en-US"/>
          </a:p>
        </p:txBody>
      </p:sp>
      <p:sp>
        <p:nvSpPr>
          <p:cNvPr id="18" name="Rectangle 8"/>
          <p:cNvSpPr>
            <a:spLocks noGrp="1"/>
          </p:cNvSpPr>
          <p:nvPr>
            <p:ph type="body" sz="quarter" idx="13" hasCustomPrompt="1"/>
          </p:nvPr>
        </p:nvSpPr>
        <p:spPr>
          <a:xfrm>
            <a:off x="4416552" y="381000"/>
            <a:ext cx="3965448" cy="228600"/>
          </a:xfrm>
          <a:solidFill>
            <a:srgbClr val="00B050"/>
          </a:solidFill>
        </p:spPr>
        <p:txBody>
          <a:bodyPr/>
          <a:lstStyle>
            <a:lvl1pPr>
              <a:defRPr b="1">
                <a:solidFill>
                  <a:schemeClr val="bg1"/>
                </a:solidFill>
              </a:defRPr>
            </a:lvl1pPr>
            <a:extLst/>
          </a:lstStyle>
          <a:p>
            <a:pPr lvl="0"/>
            <a:r>
              <a:rPr lang="en-US" dirty="0" smtClean="0"/>
              <a:t>Click to add heading</a:t>
            </a:r>
            <a:endParaRPr lang="en-US" dirty="0"/>
          </a:p>
        </p:txBody>
      </p:sp>
      <p:sp>
        <p:nvSpPr>
          <p:cNvPr id="21" name="Rectangle 11"/>
          <p:cNvSpPr>
            <a:spLocks noGrp="1"/>
          </p:cNvSpPr>
          <p:nvPr>
            <p:ph sz="quarter" idx="15"/>
          </p:nvPr>
        </p:nvSpPr>
        <p:spPr>
          <a:xfrm>
            <a:off x="4416552" y="609600"/>
            <a:ext cx="3962400" cy="5638800"/>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Rectangle 8"/>
          <p:cNvSpPr>
            <a:spLocks noGrp="1"/>
          </p:cNvSpPr>
          <p:nvPr>
            <p:ph type="body" sz="quarter" idx="14" hasCustomPrompt="1"/>
          </p:nvPr>
        </p:nvSpPr>
        <p:spPr>
          <a:xfrm>
            <a:off x="304800" y="381000"/>
            <a:ext cx="3962400" cy="228600"/>
          </a:xfrm>
          <a:solidFill>
            <a:srgbClr val="00B050"/>
          </a:solidFill>
        </p:spPr>
        <p:txBody>
          <a:bodyPr/>
          <a:lstStyle>
            <a:lvl1pPr>
              <a:defRPr b="1">
                <a:solidFill>
                  <a:schemeClr val="bg1"/>
                </a:solidFill>
              </a:defRPr>
            </a:lvl1pPr>
            <a:extLst/>
          </a:lstStyle>
          <a:p>
            <a:pPr lvl="0"/>
            <a:r>
              <a:rPr lang="en-US" dirty="0" smtClean="0"/>
              <a:t>Click to add heading</a:t>
            </a:r>
            <a:endParaRPr lang="en-US" dirty="0"/>
          </a:p>
        </p:txBody>
      </p:sp>
      <p:sp>
        <p:nvSpPr>
          <p:cNvPr id="10" name="Rectangle 11"/>
          <p:cNvSpPr>
            <a:spLocks noGrp="1"/>
          </p:cNvSpPr>
          <p:nvPr>
            <p:ph sz="quarter" idx="16"/>
          </p:nvPr>
        </p:nvSpPr>
        <p:spPr>
          <a:xfrm>
            <a:off x="304800" y="609600"/>
            <a:ext cx="3962400" cy="1728216"/>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Rectangle 8"/>
          <p:cNvSpPr>
            <a:spLocks noGrp="1"/>
          </p:cNvSpPr>
          <p:nvPr>
            <p:ph type="body" sz="quarter" idx="17" hasCustomPrompt="1"/>
          </p:nvPr>
        </p:nvSpPr>
        <p:spPr>
          <a:xfrm>
            <a:off x="301752" y="2340864"/>
            <a:ext cx="3962400" cy="228600"/>
          </a:xfrm>
          <a:solidFill>
            <a:srgbClr val="00B050"/>
          </a:solidFill>
        </p:spPr>
        <p:txBody>
          <a:bodyPr/>
          <a:lstStyle>
            <a:lvl1pPr>
              <a:defRPr b="1">
                <a:solidFill>
                  <a:schemeClr val="bg1"/>
                </a:solidFill>
              </a:defRPr>
            </a:lvl1pPr>
            <a:extLst/>
          </a:lstStyle>
          <a:p>
            <a:pPr lvl="0"/>
            <a:r>
              <a:rPr lang="en-US" dirty="0" smtClean="0"/>
              <a:t>Click to add heading</a:t>
            </a:r>
            <a:endParaRPr lang="en-US" dirty="0"/>
          </a:p>
        </p:txBody>
      </p:sp>
      <p:sp>
        <p:nvSpPr>
          <p:cNvPr id="14" name="Rectangle 11"/>
          <p:cNvSpPr>
            <a:spLocks noGrp="1"/>
          </p:cNvSpPr>
          <p:nvPr>
            <p:ph sz="quarter" idx="18"/>
          </p:nvPr>
        </p:nvSpPr>
        <p:spPr>
          <a:xfrm>
            <a:off x="301752" y="2569464"/>
            <a:ext cx="3962400" cy="1728216"/>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Rectangle 8"/>
          <p:cNvSpPr>
            <a:spLocks noGrp="1"/>
          </p:cNvSpPr>
          <p:nvPr>
            <p:ph type="body" sz="quarter" idx="19" hasCustomPrompt="1"/>
          </p:nvPr>
        </p:nvSpPr>
        <p:spPr>
          <a:xfrm>
            <a:off x="304800" y="4291584"/>
            <a:ext cx="3962400" cy="228600"/>
          </a:xfrm>
          <a:solidFill>
            <a:srgbClr val="00B050"/>
          </a:solidFill>
        </p:spPr>
        <p:txBody>
          <a:bodyPr/>
          <a:lstStyle>
            <a:lvl1pPr>
              <a:defRPr b="1">
                <a:solidFill>
                  <a:schemeClr val="bg1"/>
                </a:solidFill>
              </a:defRPr>
            </a:lvl1pPr>
            <a:extLst/>
          </a:lstStyle>
          <a:p>
            <a:pPr lvl="0"/>
            <a:r>
              <a:rPr lang="en-US" dirty="0" smtClean="0"/>
              <a:t>Click to add heading</a:t>
            </a:r>
            <a:endParaRPr lang="en-US" dirty="0"/>
          </a:p>
        </p:txBody>
      </p:sp>
      <p:sp>
        <p:nvSpPr>
          <p:cNvPr id="16" name="Rectangle 11"/>
          <p:cNvSpPr>
            <a:spLocks noGrp="1"/>
          </p:cNvSpPr>
          <p:nvPr>
            <p:ph sz="quarter" idx="20"/>
          </p:nvPr>
        </p:nvSpPr>
        <p:spPr>
          <a:xfrm>
            <a:off x="304800" y="4520184"/>
            <a:ext cx="3962400" cy="1728216"/>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trips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Rectangle 2"/>
          <p:cNvSpPr>
            <a:spLocks noGrp="1"/>
          </p:cNvSpPr>
          <p:nvPr>
            <p:ph type="title"/>
          </p:nvPr>
        </p:nvSpPr>
        <p:spPr/>
        <p:txBody>
          <a:bodyPr>
            <a:noAutofit/>
          </a:bodyPr>
          <a:lstStyle>
            <a:lvl1pPr>
              <a:defRPr sz="2800"/>
            </a:lvl1pPr>
            <a:extLst/>
          </a:lstStyle>
          <a:p>
            <a:r>
              <a:rPr lang="en-US" dirty="0" smtClean="0"/>
              <a:t>Click to edit Master title style</a:t>
            </a:r>
            <a:endParaRPr lang="en-US" dirty="0"/>
          </a:p>
        </p:txBody>
      </p:sp>
      <p:sp>
        <p:nvSpPr>
          <p:cNvPr id="61" name="Text Placeholder 60"/>
          <p:cNvSpPr>
            <a:spLocks noGrp="1"/>
          </p:cNvSpPr>
          <p:nvPr>
            <p:ph type="body" sz="quarter" idx="10"/>
          </p:nvPr>
        </p:nvSpPr>
        <p:spPr>
          <a:xfrm>
            <a:off x="714375" y="500063"/>
            <a:ext cx="7358063" cy="5500687"/>
          </a:xfrm>
        </p:spPr>
        <p:txBody>
          <a:bodyPr>
            <a:normAutofit/>
          </a:bodyPr>
          <a:lstStyle>
            <a:lvl1pPr>
              <a:defRPr sz="2400">
                <a:latin typeface="+mj-lt"/>
              </a:defRPr>
            </a:lvl1pPr>
            <a:lvl2pPr>
              <a:defRPr sz="2400" i="1">
                <a:latin typeface="+mj-lt"/>
              </a:defRPr>
            </a:lvl2pPr>
            <a:lvl3pPr>
              <a:defRPr sz="2400" i="1">
                <a:latin typeface="+mj-lt"/>
              </a:defRPr>
            </a:lvl3pPr>
            <a:lvl4pPr>
              <a:defRPr sz="2400" i="1">
                <a:latin typeface="+mj-lt"/>
              </a:defRPr>
            </a:lvl4pPr>
            <a:lvl5pPr>
              <a:defRPr sz="2400" i="1">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transition>
    <p:strips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sp>
        <p:nvSpPr>
          <p:cNvPr id="9" name="Rectangle 8"/>
          <p:cNvSpPr/>
          <p:nvPr userDrawn="1"/>
        </p:nvSpPr>
        <p:spPr>
          <a:xfrm>
            <a:off x="0" y="4038600"/>
            <a:ext cx="9144000" cy="609600"/>
          </a:xfrm>
          <a:prstGeom prst="rect">
            <a:avLst/>
          </a:prstGeom>
          <a:solidFill>
            <a:srgbClr val="00B050"/>
          </a:solidFill>
          <a:ln w="25400" cap="rnd" cmpd="sng" algn="ctr">
            <a:noFill/>
            <a:prstDash val="solid"/>
          </a:ln>
          <a:effectLst/>
        </p:spPr>
        <p:style>
          <a:lnRef idx="2">
            <a:schemeClr val="accent6"/>
          </a:lnRef>
          <a:fillRef idx="1">
            <a:schemeClr val="lt1"/>
          </a:fillRef>
          <a:effectRef idx="0">
            <a:schemeClr val="accent6"/>
          </a:effectRef>
          <a:fontRef idx="minor">
            <a:schemeClr val="dk1"/>
          </a:fontRef>
        </p:style>
        <p:txBody>
          <a:bodyPr anchor="ctr"/>
          <a:lstStyle>
            <a:extLst/>
          </a:lstStyle>
          <a:p>
            <a:pPr algn="ctr"/>
            <a:endParaRPr lang="en-US" dirty="0"/>
          </a:p>
        </p:txBody>
      </p:sp>
      <p:sp>
        <p:nvSpPr>
          <p:cNvPr id="14" name="Title 13"/>
          <p:cNvSpPr>
            <a:spLocks noGrp="1"/>
          </p:cNvSpPr>
          <p:nvPr>
            <p:ph type="ctrTitle"/>
          </p:nvPr>
        </p:nvSpPr>
        <p:spPr>
          <a:xfrm>
            <a:off x="228600" y="4114800"/>
            <a:ext cx="7239000" cy="533400"/>
          </a:xfrm>
          <a:noFill/>
        </p:spPr>
        <p:txBody>
          <a:bodyPr vert="horz"/>
          <a:lstStyle>
            <a:lvl1pPr algn="l">
              <a:defRPr sz="2000" b="0" cap="all" spc="150" baseline="0">
                <a:solidFill>
                  <a:schemeClr val="bg1"/>
                </a:solidFill>
              </a:defRPr>
            </a:lvl1pPr>
            <a:extLst/>
          </a:lstStyle>
          <a:p>
            <a:r>
              <a:rPr lang="en-US" smtClean="0"/>
              <a:t>Click to edit Master title style</a:t>
            </a:r>
            <a:endParaRPr lang="en-US" dirty="0"/>
          </a:p>
        </p:txBody>
      </p:sp>
      <p:pic>
        <p:nvPicPr>
          <p:cNvPr id="10" name="Rectangle 9"/>
          <p:cNvPicPr>
            <a:picLocks noChangeAspect="1"/>
          </p:cNvPicPr>
          <p:nvPr/>
        </p:nvPicPr>
        <p:blipFill>
          <a:blip r:embed="rId2" cstate="print"/>
          <a:stretch>
            <a:fillRect/>
          </a:stretch>
        </p:blipFill>
        <p:spPr>
          <a:xfrm>
            <a:off x="7601712" y="6341284"/>
            <a:ext cx="838200" cy="412020"/>
          </a:xfrm>
          <a:prstGeom prst="rect">
            <a:avLst/>
          </a:prstGeom>
          <a:noFill/>
          <a:ln>
            <a:noFill/>
          </a:ln>
        </p:spPr>
      </p:pic>
      <p:sp>
        <p:nvSpPr>
          <p:cNvPr id="11" name="Rectangle 10"/>
          <p:cNvSpPr/>
          <p:nvPr userDrawn="1"/>
        </p:nvSpPr>
        <p:spPr>
          <a:xfrm>
            <a:off x="0" y="4645880"/>
            <a:ext cx="9144000" cy="27432"/>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extLst/>
          </a:lstStyle>
          <a:p>
            <a:pPr algn="ctr"/>
            <a:endParaRPr lang="en-US" dirty="0"/>
          </a:p>
        </p:txBody>
      </p:sp>
    </p:spTree>
  </p:cSld>
  <p:clrMapOvr>
    <a:masterClrMapping/>
  </p:clrMapOvr>
  <p:transition>
    <p:strips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Heading Only">
    <p:spTree>
      <p:nvGrpSpPr>
        <p:cNvPr id="1" name=""/>
        <p:cNvGrpSpPr/>
        <p:nvPr/>
      </p:nvGrpSpPr>
      <p:grpSpPr>
        <a:xfrm>
          <a:off x="0" y="0"/>
          <a:ext cx="0" cy="0"/>
          <a:chOff x="0" y="0"/>
          <a:chExt cx="0" cy="0"/>
        </a:xfrm>
      </p:grpSpPr>
      <p:sp>
        <p:nvSpPr>
          <p:cNvPr id="29" name="Rectangle 2"/>
          <p:cNvSpPr>
            <a:spLocks noGrp="1"/>
          </p:cNvSpPr>
          <p:nvPr>
            <p:ph type="title"/>
          </p:nvPr>
        </p:nvSpPr>
        <p:spPr/>
        <p:txBody>
          <a:bodyPr/>
          <a:lstStyle>
            <a:extLst/>
          </a:lstStyle>
          <a:p>
            <a:r>
              <a:rPr lang="en-US" smtClean="0"/>
              <a:t>Click to edit Master title style</a:t>
            </a:r>
            <a:endParaRPr lang="en-US"/>
          </a:p>
        </p:txBody>
      </p:sp>
      <p:sp>
        <p:nvSpPr>
          <p:cNvPr id="19" name="Rectangle 8"/>
          <p:cNvSpPr>
            <a:spLocks noGrp="1"/>
          </p:cNvSpPr>
          <p:nvPr>
            <p:ph type="body" sz="quarter" idx="13" hasCustomPrompt="1"/>
          </p:nvPr>
        </p:nvSpPr>
        <p:spPr>
          <a:xfrm>
            <a:off x="304800" y="381000"/>
            <a:ext cx="8077200" cy="228600"/>
          </a:xfrm>
          <a:solidFill>
            <a:srgbClr val="00B050"/>
          </a:solidFill>
        </p:spPr>
        <p:txBody>
          <a:bodyPr/>
          <a:lstStyle>
            <a:lvl1pPr>
              <a:defRPr b="1">
                <a:solidFill>
                  <a:schemeClr val="bg1"/>
                </a:solidFill>
              </a:defRPr>
            </a:lvl1pPr>
            <a:extLst/>
          </a:lstStyle>
          <a:p>
            <a:pPr lvl="0"/>
            <a:r>
              <a:rPr lang="en-US" dirty="0" smtClean="0"/>
              <a:t>Click to add heading</a:t>
            </a:r>
            <a:endParaRPr lang="en-US" dirty="0"/>
          </a:p>
        </p:txBody>
      </p:sp>
    </p:spTree>
  </p:cSld>
  <p:clrMapOvr>
    <a:masterClrMapping/>
  </p:clrMapOvr>
  <p:transition>
    <p:strips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18" name="Rectangle 2"/>
          <p:cNvSpPr>
            <a:spLocks noGrp="1"/>
          </p:cNvSpPr>
          <p:nvPr>
            <p:ph type="title"/>
          </p:nvPr>
        </p:nvSpPr>
        <p:spPr/>
        <p:txBody>
          <a:bodyPr/>
          <a:lstStyle>
            <a:extLst/>
          </a:lstStyle>
          <a:p>
            <a:r>
              <a:rPr lang="en-US" smtClean="0"/>
              <a:t>Click to edit Master title style</a:t>
            </a:r>
            <a:endParaRPr lang="en-US"/>
          </a:p>
        </p:txBody>
      </p:sp>
    </p:spTree>
  </p:cSld>
  <p:clrMapOvr>
    <a:masterClrMapping/>
  </p:clrMapOvr>
  <p:transition>
    <p:strips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Up">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extLst/>
          </a:lstStyle>
          <a:p>
            <a:r>
              <a:rPr lang="en-US" smtClean="0"/>
              <a:t>Click to edit Master title style</a:t>
            </a:r>
            <a:endParaRPr lang="en-US" dirty="0"/>
          </a:p>
        </p:txBody>
      </p:sp>
      <p:sp>
        <p:nvSpPr>
          <p:cNvPr id="8" name="Rectangle 8"/>
          <p:cNvSpPr>
            <a:spLocks noGrp="1"/>
          </p:cNvSpPr>
          <p:nvPr>
            <p:ph type="body" sz="quarter" idx="13" hasCustomPrompt="1"/>
          </p:nvPr>
        </p:nvSpPr>
        <p:spPr>
          <a:xfrm>
            <a:off x="304800" y="381000"/>
            <a:ext cx="8077200" cy="228600"/>
          </a:xfrm>
          <a:solidFill>
            <a:srgbClr val="00B050"/>
          </a:solidFill>
        </p:spPr>
        <p:txBody>
          <a:bodyPr/>
          <a:lstStyle>
            <a:lvl1pPr>
              <a:defRPr b="1">
                <a:solidFill>
                  <a:schemeClr val="bg1"/>
                </a:solidFill>
              </a:defRPr>
            </a:lvl1pPr>
            <a:extLst/>
          </a:lstStyle>
          <a:p>
            <a:pPr lvl="0"/>
            <a:r>
              <a:rPr lang="en-US" dirty="0" smtClean="0"/>
              <a:t>Click to add heading</a:t>
            </a:r>
            <a:endParaRPr lang="en-US" dirty="0"/>
          </a:p>
        </p:txBody>
      </p:sp>
      <p:sp>
        <p:nvSpPr>
          <p:cNvPr id="11" name="Rectangle 11"/>
          <p:cNvSpPr>
            <a:spLocks noGrp="1"/>
          </p:cNvSpPr>
          <p:nvPr>
            <p:ph sz="quarter" idx="15"/>
          </p:nvPr>
        </p:nvSpPr>
        <p:spPr>
          <a:xfrm>
            <a:off x="304800" y="609600"/>
            <a:ext cx="8077200" cy="5638800"/>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trips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Up">
    <p:spTree>
      <p:nvGrpSpPr>
        <p:cNvPr id="1" name=""/>
        <p:cNvGrpSpPr/>
        <p:nvPr/>
      </p:nvGrpSpPr>
      <p:grpSpPr>
        <a:xfrm>
          <a:off x="0" y="0"/>
          <a:ext cx="0" cy="0"/>
          <a:chOff x="0" y="0"/>
          <a:chExt cx="0" cy="0"/>
        </a:xfrm>
      </p:grpSpPr>
      <p:sp>
        <p:nvSpPr>
          <p:cNvPr id="19" name="Rectangle 2"/>
          <p:cNvSpPr>
            <a:spLocks noGrp="1"/>
          </p:cNvSpPr>
          <p:nvPr>
            <p:ph type="title"/>
          </p:nvPr>
        </p:nvSpPr>
        <p:spPr/>
        <p:txBody>
          <a:bodyPr/>
          <a:lstStyle>
            <a:extLst/>
          </a:lstStyle>
          <a:p>
            <a:r>
              <a:rPr lang="en-US" smtClean="0"/>
              <a:t>Click to edit Master title style</a:t>
            </a:r>
            <a:endParaRPr lang="en-US"/>
          </a:p>
        </p:txBody>
      </p:sp>
      <p:sp>
        <p:nvSpPr>
          <p:cNvPr id="31" name="Rectangle 8"/>
          <p:cNvSpPr>
            <a:spLocks noGrp="1"/>
          </p:cNvSpPr>
          <p:nvPr>
            <p:ph type="body" sz="quarter" idx="13" hasCustomPrompt="1"/>
          </p:nvPr>
        </p:nvSpPr>
        <p:spPr>
          <a:xfrm>
            <a:off x="304800" y="381000"/>
            <a:ext cx="3965448" cy="228600"/>
          </a:xfrm>
          <a:solidFill>
            <a:srgbClr val="00B050"/>
          </a:solidFill>
        </p:spPr>
        <p:txBody>
          <a:bodyPr/>
          <a:lstStyle>
            <a:lvl1pPr>
              <a:defRPr b="1">
                <a:solidFill>
                  <a:schemeClr val="bg1"/>
                </a:solidFill>
              </a:defRPr>
            </a:lvl1pPr>
            <a:extLst/>
          </a:lstStyle>
          <a:p>
            <a:pPr lvl="0"/>
            <a:r>
              <a:rPr lang="en-US" dirty="0" smtClean="0"/>
              <a:t>Click to add heading</a:t>
            </a:r>
            <a:endParaRPr lang="en-US" dirty="0"/>
          </a:p>
        </p:txBody>
      </p:sp>
      <p:sp>
        <p:nvSpPr>
          <p:cNvPr id="9" name="Rectangle 11"/>
          <p:cNvSpPr>
            <a:spLocks noGrp="1"/>
          </p:cNvSpPr>
          <p:nvPr>
            <p:ph sz="quarter" idx="15"/>
          </p:nvPr>
        </p:nvSpPr>
        <p:spPr>
          <a:xfrm>
            <a:off x="304800" y="609600"/>
            <a:ext cx="3962400" cy="5638800"/>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Rectangle 8"/>
          <p:cNvSpPr>
            <a:spLocks noGrp="1"/>
          </p:cNvSpPr>
          <p:nvPr>
            <p:ph type="body" sz="quarter" idx="16" hasCustomPrompt="1"/>
          </p:nvPr>
        </p:nvSpPr>
        <p:spPr>
          <a:xfrm>
            <a:off x="4416552" y="381000"/>
            <a:ext cx="3965448" cy="228600"/>
          </a:xfrm>
          <a:solidFill>
            <a:srgbClr val="00B050"/>
          </a:solidFill>
        </p:spPr>
        <p:txBody>
          <a:bodyPr/>
          <a:lstStyle>
            <a:lvl1pPr>
              <a:defRPr b="1">
                <a:solidFill>
                  <a:schemeClr val="bg1"/>
                </a:solidFill>
              </a:defRPr>
            </a:lvl1pPr>
            <a:extLst/>
          </a:lstStyle>
          <a:p>
            <a:pPr lvl="0"/>
            <a:r>
              <a:rPr lang="en-US" dirty="0" smtClean="0"/>
              <a:t>Click to add heading</a:t>
            </a:r>
            <a:endParaRPr lang="en-US" dirty="0"/>
          </a:p>
        </p:txBody>
      </p:sp>
      <p:sp>
        <p:nvSpPr>
          <p:cNvPr id="15" name="Rectangle 11"/>
          <p:cNvSpPr>
            <a:spLocks noGrp="1"/>
          </p:cNvSpPr>
          <p:nvPr>
            <p:ph sz="quarter" idx="17"/>
          </p:nvPr>
        </p:nvSpPr>
        <p:spPr>
          <a:xfrm>
            <a:off x="4416552" y="609600"/>
            <a:ext cx="3962400" cy="5638800"/>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trips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3-Up: 2 left, 1 right">
    <p:spTree>
      <p:nvGrpSpPr>
        <p:cNvPr id="1" name=""/>
        <p:cNvGrpSpPr/>
        <p:nvPr/>
      </p:nvGrpSpPr>
      <p:grpSpPr>
        <a:xfrm>
          <a:off x="0" y="0"/>
          <a:ext cx="0" cy="0"/>
          <a:chOff x="0" y="0"/>
          <a:chExt cx="0" cy="0"/>
        </a:xfrm>
      </p:grpSpPr>
      <p:sp>
        <p:nvSpPr>
          <p:cNvPr id="28" name="Rectangle 2"/>
          <p:cNvSpPr>
            <a:spLocks noGrp="1"/>
          </p:cNvSpPr>
          <p:nvPr>
            <p:ph type="title"/>
          </p:nvPr>
        </p:nvSpPr>
        <p:spPr/>
        <p:txBody>
          <a:bodyPr/>
          <a:lstStyle>
            <a:extLst/>
          </a:lstStyle>
          <a:p>
            <a:r>
              <a:rPr lang="en-US" smtClean="0"/>
              <a:t>Click to edit Master title style</a:t>
            </a:r>
            <a:endParaRPr lang="en-US"/>
          </a:p>
        </p:txBody>
      </p:sp>
      <p:sp>
        <p:nvSpPr>
          <p:cNvPr id="9" name="Rectangle 8"/>
          <p:cNvSpPr>
            <a:spLocks noGrp="1"/>
          </p:cNvSpPr>
          <p:nvPr>
            <p:ph type="body" sz="quarter" idx="13" hasCustomPrompt="1"/>
          </p:nvPr>
        </p:nvSpPr>
        <p:spPr>
          <a:xfrm>
            <a:off x="304800" y="381000"/>
            <a:ext cx="3962400" cy="228600"/>
          </a:xfrm>
          <a:solidFill>
            <a:srgbClr val="00B050"/>
          </a:solidFill>
        </p:spPr>
        <p:txBody>
          <a:bodyPr/>
          <a:lstStyle>
            <a:lvl1pPr>
              <a:defRPr b="1">
                <a:solidFill>
                  <a:schemeClr val="bg1"/>
                </a:solidFill>
              </a:defRPr>
            </a:lvl1pPr>
            <a:extLst/>
          </a:lstStyle>
          <a:p>
            <a:pPr lvl="0"/>
            <a:r>
              <a:rPr lang="en-US" dirty="0" smtClean="0"/>
              <a:t>Click to add heading</a:t>
            </a:r>
            <a:endParaRPr lang="en-US"/>
          </a:p>
        </p:txBody>
      </p:sp>
      <p:sp>
        <p:nvSpPr>
          <p:cNvPr id="18" name="Rectangle 11"/>
          <p:cNvSpPr>
            <a:spLocks noGrp="1"/>
          </p:cNvSpPr>
          <p:nvPr>
            <p:ph sz="quarter" idx="15"/>
          </p:nvPr>
        </p:nvSpPr>
        <p:spPr>
          <a:xfrm>
            <a:off x="304800" y="609600"/>
            <a:ext cx="3962400" cy="2706624"/>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Rectangle 8"/>
          <p:cNvSpPr>
            <a:spLocks noGrp="1"/>
          </p:cNvSpPr>
          <p:nvPr>
            <p:ph type="body" sz="quarter" idx="16" hasCustomPrompt="1"/>
          </p:nvPr>
        </p:nvSpPr>
        <p:spPr>
          <a:xfrm>
            <a:off x="301752" y="3319272"/>
            <a:ext cx="3965448" cy="228600"/>
          </a:xfrm>
          <a:solidFill>
            <a:srgbClr val="00B050"/>
          </a:solidFill>
        </p:spPr>
        <p:txBody>
          <a:bodyPr/>
          <a:lstStyle>
            <a:lvl1pPr>
              <a:defRPr b="1">
                <a:solidFill>
                  <a:schemeClr val="bg1"/>
                </a:solidFill>
              </a:defRPr>
            </a:lvl1pPr>
            <a:extLst/>
          </a:lstStyle>
          <a:p>
            <a:pPr lvl="0"/>
            <a:r>
              <a:rPr lang="en-US" dirty="0" smtClean="0"/>
              <a:t>Click to add heading</a:t>
            </a:r>
            <a:endParaRPr lang="en-US"/>
          </a:p>
        </p:txBody>
      </p:sp>
      <p:sp>
        <p:nvSpPr>
          <p:cNvPr id="17" name="Rectangle 11"/>
          <p:cNvSpPr>
            <a:spLocks noGrp="1"/>
          </p:cNvSpPr>
          <p:nvPr>
            <p:ph sz="quarter" idx="17"/>
          </p:nvPr>
        </p:nvSpPr>
        <p:spPr>
          <a:xfrm>
            <a:off x="301752" y="3547872"/>
            <a:ext cx="3965448" cy="2706624"/>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Rectangle 8"/>
          <p:cNvSpPr>
            <a:spLocks noGrp="1"/>
          </p:cNvSpPr>
          <p:nvPr>
            <p:ph type="body" sz="quarter" idx="18" hasCustomPrompt="1"/>
          </p:nvPr>
        </p:nvSpPr>
        <p:spPr>
          <a:xfrm>
            <a:off x="4416552" y="381000"/>
            <a:ext cx="3965448" cy="228600"/>
          </a:xfrm>
          <a:solidFill>
            <a:srgbClr val="00B050"/>
          </a:solidFill>
        </p:spPr>
        <p:txBody>
          <a:bodyPr/>
          <a:lstStyle>
            <a:lvl1pPr>
              <a:defRPr b="1">
                <a:solidFill>
                  <a:schemeClr val="bg1"/>
                </a:solidFill>
              </a:defRPr>
            </a:lvl1pPr>
            <a:extLst/>
          </a:lstStyle>
          <a:p>
            <a:pPr lvl="0"/>
            <a:r>
              <a:rPr lang="en-US" dirty="0" smtClean="0"/>
              <a:t>Click to add heading</a:t>
            </a:r>
            <a:endParaRPr lang="en-US" dirty="0"/>
          </a:p>
        </p:txBody>
      </p:sp>
      <p:sp>
        <p:nvSpPr>
          <p:cNvPr id="21" name="Rectangle 11"/>
          <p:cNvSpPr>
            <a:spLocks noGrp="1"/>
          </p:cNvSpPr>
          <p:nvPr>
            <p:ph sz="quarter" idx="19"/>
          </p:nvPr>
        </p:nvSpPr>
        <p:spPr>
          <a:xfrm>
            <a:off x="4416552" y="609600"/>
            <a:ext cx="3962400" cy="5638800"/>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trips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Up: 1 Left, 2 Right">
    <p:spTree>
      <p:nvGrpSpPr>
        <p:cNvPr id="1" name=""/>
        <p:cNvGrpSpPr/>
        <p:nvPr/>
      </p:nvGrpSpPr>
      <p:grpSpPr>
        <a:xfrm>
          <a:off x="0" y="0"/>
          <a:ext cx="0" cy="0"/>
          <a:chOff x="0" y="0"/>
          <a:chExt cx="0" cy="0"/>
        </a:xfrm>
      </p:grpSpPr>
      <p:sp>
        <p:nvSpPr>
          <p:cNvPr id="25" name="Rectangle 2"/>
          <p:cNvSpPr>
            <a:spLocks noGrp="1"/>
          </p:cNvSpPr>
          <p:nvPr>
            <p:ph type="title"/>
          </p:nvPr>
        </p:nvSpPr>
        <p:spPr/>
        <p:txBody>
          <a:bodyPr/>
          <a:lstStyle>
            <a:extLst/>
          </a:lstStyle>
          <a:p>
            <a:r>
              <a:rPr lang="en-US" smtClean="0"/>
              <a:t>Click to edit Master title style</a:t>
            </a:r>
            <a:endParaRPr lang="en-US"/>
          </a:p>
        </p:txBody>
      </p:sp>
      <p:sp>
        <p:nvSpPr>
          <p:cNvPr id="13" name="Rectangle 8"/>
          <p:cNvSpPr>
            <a:spLocks noGrp="1"/>
          </p:cNvSpPr>
          <p:nvPr>
            <p:ph type="body" sz="quarter" idx="13" hasCustomPrompt="1"/>
          </p:nvPr>
        </p:nvSpPr>
        <p:spPr>
          <a:xfrm>
            <a:off x="304800" y="381000"/>
            <a:ext cx="3965448" cy="228600"/>
          </a:xfrm>
          <a:solidFill>
            <a:srgbClr val="00B050"/>
          </a:solidFill>
        </p:spPr>
        <p:txBody>
          <a:bodyPr/>
          <a:lstStyle>
            <a:lvl1pPr>
              <a:defRPr b="1">
                <a:solidFill>
                  <a:schemeClr val="bg1"/>
                </a:solidFill>
              </a:defRPr>
            </a:lvl1pPr>
            <a:extLst/>
          </a:lstStyle>
          <a:p>
            <a:pPr lvl="0"/>
            <a:r>
              <a:rPr lang="en-US" dirty="0" smtClean="0"/>
              <a:t>Click to add heading</a:t>
            </a:r>
            <a:endParaRPr lang="en-US" dirty="0"/>
          </a:p>
        </p:txBody>
      </p:sp>
      <p:sp>
        <p:nvSpPr>
          <p:cNvPr id="14" name="Rectangle 11"/>
          <p:cNvSpPr>
            <a:spLocks noGrp="1"/>
          </p:cNvSpPr>
          <p:nvPr>
            <p:ph sz="quarter" idx="15"/>
          </p:nvPr>
        </p:nvSpPr>
        <p:spPr>
          <a:xfrm>
            <a:off x="304800" y="609600"/>
            <a:ext cx="3962400" cy="5638800"/>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Rectangle 8"/>
          <p:cNvSpPr>
            <a:spLocks noGrp="1"/>
          </p:cNvSpPr>
          <p:nvPr>
            <p:ph type="body" sz="quarter" idx="16" hasCustomPrompt="1"/>
          </p:nvPr>
        </p:nvSpPr>
        <p:spPr>
          <a:xfrm>
            <a:off x="4419600" y="381000"/>
            <a:ext cx="3962400" cy="228600"/>
          </a:xfrm>
          <a:solidFill>
            <a:srgbClr val="00B050"/>
          </a:solidFill>
        </p:spPr>
        <p:txBody>
          <a:bodyPr/>
          <a:lstStyle>
            <a:lvl1pPr>
              <a:defRPr b="1">
                <a:solidFill>
                  <a:schemeClr val="bg1"/>
                </a:solidFill>
              </a:defRPr>
            </a:lvl1pPr>
            <a:extLst/>
          </a:lstStyle>
          <a:p>
            <a:pPr lvl="0"/>
            <a:r>
              <a:rPr lang="en-US" dirty="0" smtClean="0"/>
              <a:t>Click to add heading</a:t>
            </a:r>
            <a:endParaRPr lang="en-US"/>
          </a:p>
        </p:txBody>
      </p:sp>
      <p:sp>
        <p:nvSpPr>
          <p:cNvPr id="17" name="Rectangle 11"/>
          <p:cNvSpPr>
            <a:spLocks noGrp="1"/>
          </p:cNvSpPr>
          <p:nvPr>
            <p:ph sz="quarter" idx="17"/>
          </p:nvPr>
        </p:nvSpPr>
        <p:spPr>
          <a:xfrm>
            <a:off x="4419600" y="609600"/>
            <a:ext cx="3962400" cy="2706624"/>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9" name="Rectangle 8"/>
          <p:cNvSpPr>
            <a:spLocks noGrp="1"/>
          </p:cNvSpPr>
          <p:nvPr>
            <p:ph type="body" sz="quarter" idx="18" hasCustomPrompt="1"/>
          </p:nvPr>
        </p:nvSpPr>
        <p:spPr>
          <a:xfrm>
            <a:off x="4416552" y="3319272"/>
            <a:ext cx="3965448" cy="228600"/>
          </a:xfrm>
          <a:solidFill>
            <a:srgbClr val="00B050"/>
          </a:solidFill>
        </p:spPr>
        <p:txBody>
          <a:bodyPr/>
          <a:lstStyle>
            <a:lvl1pPr>
              <a:defRPr b="1">
                <a:solidFill>
                  <a:schemeClr val="bg1"/>
                </a:solidFill>
              </a:defRPr>
            </a:lvl1pPr>
            <a:extLst/>
          </a:lstStyle>
          <a:p>
            <a:pPr lvl="0"/>
            <a:r>
              <a:rPr lang="en-US" dirty="0" smtClean="0"/>
              <a:t>Click to add heading</a:t>
            </a:r>
            <a:endParaRPr lang="en-US"/>
          </a:p>
        </p:txBody>
      </p:sp>
      <p:sp>
        <p:nvSpPr>
          <p:cNvPr id="20" name="Rectangle 11"/>
          <p:cNvSpPr>
            <a:spLocks noGrp="1"/>
          </p:cNvSpPr>
          <p:nvPr>
            <p:ph sz="quarter" idx="19"/>
          </p:nvPr>
        </p:nvSpPr>
        <p:spPr>
          <a:xfrm>
            <a:off x="4416552" y="3547872"/>
            <a:ext cx="3965448" cy="2706624"/>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1" name="Rectangle 21"/>
          <p:cNvSpPr>
            <a:spLocks noGrp="1"/>
          </p:cNvSpPr>
          <p:nvPr>
            <p:ph type="dt" sz="half" idx="20"/>
          </p:nvPr>
        </p:nvSpPr>
        <p:spPr>
          <a:xfrm>
            <a:off x="7010400" y="76200"/>
            <a:ext cx="1371600" cy="228600"/>
          </a:xfrm>
          <a:prstGeom prst="rect">
            <a:avLst/>
          </a:prstGeom>
        </p:spPr>
        <p:txBody>
          <a:bodyPr/>
          <a:lstStyle>
            <a:extLst/>
          </a:lstStyle>
          <a:p>
            <a:pPr algn="r"/>
            <a:fld id="{27D93220-918A-400D-B3FA-D8B22567DEBB}" type="datetime1">
              <a:rPr lang="en-US" smtClean="0"/>
              <a:pPr algn="r"/>
              <a:t>8/15/2013</a:t>
            </a:fld>
            <a:endParaRPr lang="en-US"/>
          </a:p>
        </p:txBody>
      </p:sp>
    </p:spTree>
  </p:cSld>
  <p:clrMapOvr>
    <a:masterClrMapping/>
  </p:clrMapOvr>
  <p:transition>
    <p:strips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10"/>
          <p:cNvSpPr/>
          <p:nvPr/>
        </p:nvSpPr>
        <p:spPr>
          <a:xfrm>
            <a:off x="8610600" y="0"/>
            <a:ext cx="533400" cy="6858000"/>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extLst/>
          </a:lstStyle>
          <a:p>
            <a:pPr algn="ctr"/>
            <a:endParaRPr lang="en-US" dirty="0"/>
          </a:p>
        </p:txBody>
      </p:sp>
      <p:sp>
        <p:nvSpPr>
          <p:cNvPr id="2" name="Rectangle 2"/>
          <p:cNvSpPr>
            <a:spLocks noGrp="1"/>
          </p:cNvSpPr>
          <p:nvPr>
            <p:ph type="title"/>
          </p:nvPr>
        </p:nvSpPr>
        <p:spPr>
          <a:xfrm>
            <a:off x="8610600" y="381000"/>
            <a:ext cx="533400" cy="5867400"/>
          </a:xfrm>
          <a:prstGeom prst="rect">
            <a:avLst/>
          </a:prstGeom>
          <a:solidFill>
            <a:srgbClr val="00B050"/>
          </a:solidFill>
        </p:spPr>
        <p:txBody>
          <a:bodyPr vert="vert" anchor="ctr">
            <a:normAutofit/>
          </a:bodyPr>
          <a:lstStyle>
            <a:extLst/>
          </a:lstStyle>
          <a:p>
            <a:r>
              <a:rPr lang="en-US" dirty="0" smtClean="0"/>
              <a:t>Click to edit Master title style</a:t>
            </a:r>
            <a:endParaRPr lang="en-US" dirty="0"/>
          </a:p>
        </p:txBody>
      </p:sp>
      <p:sp>
        <p:nvSpPr>
          <p:cNvPr id="3" name="Rectangle 3"/>
          <p:cNvSpPr>
            <a:spLocks noGrp="1"/>
          </p:cNvSpPr>
          <p:nvPr>
            <p:ph type="body" idx="1"/>
          </p:nvPr>
        </p:nvSpPr>
        <p:spPr>
          <a:xfrm>
            <a:off x="304800" y="381000"/>
            <a:ext cx="8077200" cy="5867400"/>
          </a:xfrm>
          <a:prstGeom prst="rect">
            <a:avLst/>
          </a:prstGeom>
        </p:spPr>
        <p:txBody>
          <a:bodyPr vert="horz">
            <a:normAutofit/>
          </a:bodyPr>
          <a:lstStyle>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Rectangle 10"/>
          <p:cNvSpPr/>
          <p:nvPr/>
        </p:nvSpPr>
        <p:spPr>
          <a:xfrm>
            <a:off x="0" y="0"/>
            <a:ext cx="76200" cy="6858000"/>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extLst/>
          </a:lstStyle>
          <a:p>
            <a:pPr algn="ctr"/>
            <a:endParaRPr lang="en-US" dirty="0"/>
          </a:p>
        </p:txBody>
      </p:sp>
      <p:pic>
        <p:nvPicPr>
          <p:cNvPr id="24" name="ContosoLogo.jpg"/>
          <p:cNvPicPr>
            <a:picLocks noChangeAspect="1"/>
          </p:cNvPicPr>
          <p:nvPr/>
        </p:nvPicPr>
        <p:blipFill>
          <a:blip r:embed="rId14" cstate="print"/>
          <a:stretch>
            <a:fillRect/>
          </a:stretch>
        </p:blipFill>
        <p:spPr>
          <a:xfrm>
            <a:off x="7601712" y="6341284"/>
            <a:ext cx="838200" cy="412020"/>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3" r:id="rId10"/>
    <p:sldLayoutId id="2147483658" r:id="rId11"/>
    <p:sldLayoutId id="2147483660" r:id="rId12"/>
  </p:sldLayoutIdLst>
  <p:transition>
    <p:strips dir="rd"/>
  </p:transition>
  <p:hf sldNum="0" hdr="0" ftr="0" dt="0"/>
  <p:txStyles>
    <p:titleStyle>
      <a:lvl1pPr algn="l" rtl="0" eaLnBrk="1" latinLnBrk="0" hangingPunct="1">
        <a:spcBef>
          <a:spcPct val="0"/>
        </a:spcBef>
        <a:buNone/>
        <a:defRPr sz="2400" cap="small" spc="0" baseline="0">
          <a:solidFill>
            <a:schemeClr val="bg1"/>
          </a:solidFill>
          <a:latin typeface="+mj-lt"/>
          <a:ea typeface="+mj-ea"/>
          <a:cs typeface="+mj-cs"/>
        </a:defRPr>
      </a:lvl1pPr>
      <a:extLst/>
    </p:titleStyle>
    <p:bodyStyle>
      <a:lvl1pPr marL="0" marR="0" indent="0" algn="l" rtl="0" eaLnBrk="1" latinLnBrk="0" hangingPunct="1">
        <a:spcBef>
          <a:spcPct val="20000"/>
        </a:spcBef>
        <a:buFontTx/>
        <a:buNone/>
        <a:defRPr sz="1100">
          <a:solidFill>
            <a:schemeClr val="tx1"/>
          </a:solidFill>
          <a:latin typeface="+mn-lt"/>
          <a:ea typeface="+mn-ea"/>
          <a:cs typeface="+mn-cs"/>
        </a:defRPr>
      </a:lvl1pPr>
      <a:lvl2pPr marL="742950" indent="-285750" algn="l" rtl="0" eaLnBrk="1" latinLnBrk="0" hangingPunct="1">
        <a:spcBef>
          <a:spcPct val="20000"/>
        </a:spcBef>
        <a:buFontTx/>
        <a:buNone/>
        <a:defRPr sz="1100">
          <a:solidFill>
            <a:schemeClr val="tx1"/>
          </a:solidFill>
          <a:latin typeface="+mn-lt"/>
          <a:ea typeface="+mn-ea"/>
          <a:cs typeface="+mn-cs"/>
        </a:defRPr>
      </a:lvl2pPr>
      <a:lvl3pPr marL="1143000" indent="-228600" algn="l" rtl="0" eaLnBrk="1" latinLnBrk="0" hangingPunct="1">
        <a:spcBef>
          <a:spcPct val="20000"/>
        </a:spcBef>
        <a:buFontTx/>
        <a:buNone/>
        <a:defRPr sz="1100">
          <a:solidFill>
            <a:schemeClr val="tx1"/>
          </a:solidFill>
          <a:latin typeface="+mn-lt"/>
          <a:ea typeface="+mn-ea"/>
          <a:cs typeface="+mn-cs"/>
        </a:defRPr>
      </a:lvl3pPr>
      <a:lvl4pPr marL="1600200" indent="-228600" algn="l" rtl="0" eaLnBrk="1" latinLnBrk="0" hangingPunct="1">
        <a:spcBef>
          <a:spcPct val="20000"/>
        </a:spcBef>
        <a:buFontTx/>
        <a:buNone/>
        <a:defRPr sz="1100">
          <a:solidFill>
            <a:schemeClr val="tx1"/>
          </a:solidFill>
          <a:latin typeface="+mn-lt"/>
          <a:ea typeface="+mn-ea"/>
          <a:cs typeface="+mn-cs"/>
        </a:defRPr>
      </a:lvl4pPr>
      <a:lvl5pPr marL="2057400" indent="-228600" algn="l" rtl="0" eaLnBrk="1" latinLnBrk="0" hangingPunct="1">
        <a:spcBef>
          <a:spcPct val="20000"/>
        </a:spcBef>
        <a:buFontTx/>
        <a:buNone/>
        <a:defRPr sz="110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p:bodyStyle>
    <p:otherStyle>
      <a:lvl1pPr marL="0" algn="l" rtl="0" eaLnBrk="1" hangingPunct="1">
        <a:defRPr>
          <a:solidFill>
            <a:schemeClr val="tx1"/>
          </a:solidFill>
          <a:latin typeface="+mn-lt"/>
          <a:ea typeface="+mn-ea"/>
          <a:cs typeface="+mn-cs"/>
        </a:defRPr>
      </a:lvl1pPr>
      <a:lvl2pPr marL="457200" algn="l" rtl="0" eaLnBrk="1" hangingPunct="1">
        <a:defRPr>
          <a:solidFill>
            <a:schemeClr val="tx1"/>
          </a:solidFill>
          <a:latin typeface="+mn-lt"/>
          <a:ea typeface="+mn-ea"/>
          <a:cs typeface="+mn-cs"/>
        </a:defRPr>
      </a:lvl2pPr>
      <a:lvl3pPr marL="914400" algn="l" rtl="0" eaLnBrk="1" hangingPunct="1">
        <a:defRPr>
          <a:solidFill>
            <a:schemeClr val="tx1"/>
          </a:solidFill>
          <a:latin typeface="+mn-lt"/>
          <a:ea typeface="+mn-ea"/>
          <a:cs typeface="+mn-cs"/>
        </a:defRPr>
      </a:lvl3pPr>
      <a:lvl4pPr marL="1371600" algn="l" rtl="0" eaLnBrk="1" hangingPunct="1">
        <a:defRPr>
          <a:solidFill>
            <a:schemeClr val="tx1"/>
          </a:solidFill>
          <a:latin typeface="+mn-lt"/>
          <a:ea typeface="+mn-ea"/>
          <a:cs typeface="+mn-cs"/>
        </a:defRPr>
      </a:lvl4pPr>
      <a:lvl5pPr marL="1828800" algn="l" rtl="0" eaLnBrk="1" hangingPunct="1">
        <a:defRPr>
          <a:solidFill>
            <a:schemeClr val="tx1"/>
          </a:solidFill>
          <a:latin typeface="+mn-lt"/>
          <a:ea typeface="+mn-ea"/>
          <a:cs typeface="+mn-cs"/>
        </a:defRPr>
      </a:lvl5pPr>
      <a:lvl6pPr marL="2286000" algn="l" rtl="0" eaLnBrk="1" hangingPunct="1">
        <a:defRPr>
          <a:solidFill>
            <a:schemeClr val="tx1"/>
          </a:solidFill>
          <a:latin typeface="+mn-lt"/>
          <a:ea typeface="+mn-ea"/>
          <a:cs typeface="+mn-cs"/>
        </a:defRPr>
      </a:lvl6pPr>
      <a:lvl7pPr marL="2743200" algn="l" rtl="0" eaLnBrk="1" hangingPunct="1">
        <a:defRPr>
          <a:solidFill>
            <a:schemeClr val="tx1"/>
          </a:solidFill>
          <a:latin typeface="+mn-lt"/>
          <a:ea typeface="+mn-ea"/>
          <a:cs typeface="+mn-cs"/>
        </a:defRPr>
      </a:lvl7pPr>
      <a:lvl8pPr marL="3200400" algn="l" rtl="0" eaLnBrk="1" hangingPunct="1">
        <a:defRPr>
          <a:solidFill>
            <a:schemeClr val="tx1"/>
          </a:solidFill>
          <a:latin typeface="+mn-lt"/>
          <a:ea typeface="+mn-ea"/>
          <a:cs typeface="+mn-cs"/>
        </a:defRPr>
      </a:lvl8pPr>
      <a:lvl9pPr marL="3657600" algn="l" rtl="0" eaLnBrk="1" hangingPunct="1">
        <a:defRPr>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mayrsom.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co.uk/url?sa=i&amp;source=images&amp;cd=&amp;cad=rja&amp;docid=BjQABYPwSI3MTM&amp;tbnid=NUroU1i5QrfGFM:&amp;ved=&amp;url=http://reporters365.com/news/regulators-mtn-to-meet-over-recharge-and-win-aircraft-promo/&amp;ei=SC0KUrTPEMyY1AWYrIGgCg&amp;psig=AFQjCNGdYE-aQv3jmpHqItMdO28FeUY2PA&amp;ust=1376485064317984"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Grp="1"/>
          </p:cNvSpPr>
          <p:nvPr>
            <p:ph type="subTitle" idx="4294967295"/>
          </p:nvPr>
        </p:nvSpPr>
        <p:spPr>
          <a:xfrm>
            <a:off x="0" y="4706112"/>
            <a:ext cx="9144000" cy="2151888"/>
          </a:xfrm>
          <a:noFill/>
          <a:ln>
            <a:noFill/>
          </a:ln>
        </p:spPr>
        <p:style>
          <a:lnRef idx="1">
            <a:schemeClr val="accent5"/>
          </a:lnRef>
          <a:fillRef idx="3">
            <a:schemeClr val="accent5"/>
          </a:fillRef>
          <a:effectRef idx="2">
            <a:schemeClr val="accent5"/>
          </a:effectRef>
          <a:fontRef idx="minor">
            <a:schemeClr val="lt1"/>
          </a:fontRef>
        </p:style>
        <p:txBody>
          <a:bodyPr>
            <a:normAutofit fontScale="62500" lnSpcReduction="20000"/>
          </a:bodyPr>
          <a:lstStyle>
            <a:extLst/>
          </a:lstStyle>
          <a:p>
            <a:pPr algn="ctr">
              <a:spcBef>
                <a:spcPts val="0"/>
              </a:spcBef>
            </a:pPr>
            <a:r>
              <a:rPr lang="en-GB" sz="2400" b="1" dirty="0" smtClean="0">
                <a:solidFill>
                  <a:schemeClr val="tx1"/>
                </a:solidFill>
                <a:latin typeface="Arial Rounded MT Bold" pitchFamily="34" charset="0"/>
              </a:rPr>
              <a:t>	Presented by</a:t>
            </a:r>
          </a:p>
          <a:p>
            <a:pPr algn="ctr">
              <a:spcBef>
                <a:spcPts val="0"/>
              </a:spcBef>
            </a:pPr>
            <a:r>
              <a:rPr lang="en-GB" sz="2400" b="1" dirty="0" smtClean="0">
                <a:solidFill>
                  <a:schemeClr val="tx1"/>
                </a:solidFill>
                <a:latin typeface="Arial Rounded MT Bold" pitchFamily="34" charset="0"/>
              </a:rPr>
              <a:t>	   Mrs Dupe </a:t>
            </a:r>
            <a:r>
              <a:rPr lang="en-GB" sz="2400" b="1" dirty="0" err="1" smtClean="0">
                <a:solidFill>
                  <a:schemeClr val="tx1"/>
                </a:solidFill>
                <a:latin typeface="Arial Rounded MT Bold" pitchFamily="34" charset="0"/>
              </a:rPr>
              <a:t>Atoki</a:t>
            </a:r>
            <a:endParaRPr lang="en-GB" sz="2400" b="1" dirty="0" smtClean="0">
              <a:solidFill>
                <a:schemeClr val="tx1"/>
              </a:solidFill>
              <a:latin typeface="Arial Rounded MT Bold" pitchFamily="34" charset="0"/>
            </a:endParaRPr>
          </a:p>
          <a:p>
            <a:pPr algn="ctr">
              <a:spcBef>
                <a:spcPts val="0"/>
              </a:spcBef>
            </a:pPr>
            <a:r>
              <a:rPr lang="en-GB" sz="2400" b="1" dirty="0" smtClean="0">
                <a:solidFill>
                  <a:schemeClr val="tx1"/>
                </a:solidFill>
                <a:latin typeface="Arial Rounded MT Bold" pitchFamily="34" charset="0"/>
              </a:rPr>
              <a:t>	     Director General</a:t>
            </a:r>
          </a:p>
          <a:p>
            <a:pPr algn="ctr">
              <a:spcBef>
                <a:spcPts val="0"/>
              </a:spcBef>
            </a:pPr>
            <a:r>
              <a:rPr lang="en-GB" sz="2400" b="1" dirty="0" smtClean="0">
                <a:solidFill>
                  <a:schemeClr val="tx1"/>
                </a:solidFill>
                <a:latin typeface="Arial Rounded MT Bold" pitchFamily="34" charset="0"/>
              </a:rPr>
              <a:t>			                        Consumer Protection Council (CPC) of Nigeria</a:t>
            </a:r>
          </a:p>
          <a:p>
            <a:pPr algn="ctr">
              <a:spcBef>
                <a:spcPts val="0"/>
              </a:spcBef>
            </a:pPr>
            <a:endParaRPr lang="en-GB" sz="2400" dirty="0" smtClean="0">
              <a:solidFill>
                <a:schemeClr val="tx1"/>
              </a:solidFill>
            </a:endParaRPr>
          </a:p>
          <a:p>
            <a:pPr algn="ctr">
              <a:spcBef>
                <a:spcPts val="0"/>
              </a:spcBef>
            </a:pPr>
            <a:endParaRPr lang="en-GB" sz="2400" dirty="0" smtClean="0">
              <a:solidFill>
                <a:schemeClr val="tx1"/>
              </a:solidFill>
            </a:endParaRPr>
          </a:p>
          <a:p>
            <a:endParaRPr lang="en-GB" sz="2400" b="1" dirty="0" smtClean="0">
              <a:solidFill>
                <a:schemeClr val="tx1"/>
              </a:solidFill>
            </a:endParaRPr>
          </a:p>
          <a:p>
            <a:r>
              <a:rPr lang="en-GB" sz="2400" b="1" dirty="0" smtClean="0">
                <a:solidFill>
                  <a:schemeClr val="tx1"/>
                </a:solidFill>
              </a:rPr>
              <a:t>					</a:t>
            </a:r>
          </a:p>
          <a:p>
            <a:r>
              <a:rPr lang="en-GB" sz="2400" b="1" dirty="0" smtClean="0">
                <a:solidFill>
                  <a:schemeClr val="tx1"/>
                </a:solidFill>
              </a:rPr>
              <a:t>				</a:t>
            </a:r>
          </a:p>
          <a:p>
            <a:r>
              <a:rPr lang="en-GB" sz="2400" b="1" dirty="0" smtClean="0">
                <a:solidFill>
                  <a:schemeClr val="tx1"/>
                </a:solidFill>
              </a:rPr>
              <a:t>		</a:t>
            </a:r>
            <a:endParaRPr lang="en-GB" sz="2400" dirty="0" smtClean="0"/>
          </a:p>
          <a:p>
            <a:endParaRPr lang="en-GB" sz="2400" b="1" dirty="0" smtClean="0">
              <a:solidFill>
                <a:schemeClr val="tx1"/>
              </a:solidFill>
            </a:endParaRPr>
          </a:p>
        </p:txBody>
      </p:sp>
      <p:sp>
        <p:nvSpPr>
          <p:cNvPr id="4" name="Rectangle 3"/>
          <p:cNvSpPr/>
          <p:nvPr/>
        </p:nvSpPr>
        <p:spPr>
          <a:xfrm>
            <a:off x="214282" y="928670"/>
            <a:ext cx="8643998" cy="3970318"/>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5"/>
          </a:lnRef>
          <a:fillRef idx="3">
            <a:schemeClr val="accent5"/>
          </a:fillRef>
          <a:effectRef idx="3">
            <a:schemeClr val="accent5"/>
          </a:effectRef>
          <a:fontRef idx="minor">
            <a:schemeClr val="lt1"/>
          </a:fontRef>
        </p:style>
        <p:txBody>
          <a:bodyPr wrap="square">
            <a:spAutoFit/>
          </a:bodyPr>
          <a:lstStyle/>
          <a:p>
            <a:pPr algn="ctr"/>
            <a:r>
              <a:rPr lang="en-GB" sz="3600" b="1" dirty="0" smtClean="0">
                <a:solidFill>
                  <a:schemeClr val="tx1"/>
                </a:solidFill>
              </a:rPr>
              <a:t>CONSUMER PROTECTION AND COMPETITION HIGHLIGHTS </a:t>
            </a:r>
          </a:p>
          <a:p>
            <a:pPr algn="ctr"/>
            <a:r>
              <a:rPr lang="en-GB" sz="3600" b="1" dirty="0" smtClean="0">
                <a:solidFill>
                  <a:schemeClr val="tx1"/>
                </a:solidFill>
              </a:rPr>
              <a:t>(The Nigerian Situation)</a:t>
            </a:r>
          </a:p>
          <a:p>
            <a:pPr algn="ctr"/>
            <a:endParaRPr lang="en-GB" sz="3600" b="1" dirty="0" smtClean="0">
              <a:solidFill>
                <a:schemeClr val="tx1"/>
              </a:solidFill>
            </a:endParaRPr>
          </a:p>
          <a:p>
            <a:pPr algn="ctr">
              <a:spcBef>
                <a:spcPts val="0"/>
              </a:spcBef>
            </a:pPr>
            <a:r>
              <a:rPr lang="en-GB" sz="2000" dirty="0" smtClean="0">
                <a:solidFill>
                  <a:schemeClr val="tx1"/>
                </a:solidFill>
                <a:latin typeface="Arial Rounded MT Bold" pitchFamily="34" charset="0"/>
              </a:rPr>
              <a:t>Fifth Annual African Dialogue Consumer Protection Conference</a:t>
            </a:r>
          </a:p>
          <a:p>
            <a:pPr algn="ctr">
              <a:spcBef>
                <a:spcPts val="0"/>
              </a:spcBef>
            </a:pPr>
            <a:r>
              <a:rPr lang="en-GB" sz="2000" dirty="0" smtClean="0">
                <a:solidFill>
                  <a:schemeClr val="tx1"/>
                </a:solidFill>
                <a:latin typeface="Arial Rounded MT Bold" pitchFamily="34" charset="0"/>
              </a:rPr>
              <a:t> Livingstone Zambia 10-12 September 2013</a:t>
            </a:r>
            <a:r>
              <a:rPr lang="en-GB" sz="2000" dirty="0" smtClean="0">
                <a:solidFill>
                  <a:schemeClr val="tx1"/>
                </a:solidFill>
              </a:rPr>
              <a:t> </a:t>
            </a:r>
          </a:p>
          <a:p>
            <a:pPr algn="ctr"/>
            <a:r>
              <a:rPr lang="en-GB" sz="3600" b="1" dirty="0" smtClean="0">
                <a:solidFill>
                  <a:schemeClr val="tx1"/>
                </a:solidFill>
              </a:rPr>
              <a:t> </a:t>
            </a:r>
            <a:r>
              <a:rPr lang="en-GB" sz="3600" dirty="0" smtClean="0"/>
              <a:t/>
            </a:r>
            <a:br>
              <a:rPr lang="en-GB" sz="3600" dirty="0" smtClean="0"/>
            </a:br>
            <a:endParaRPr lang="en-US" sz="3200" dirty="0" smtClean="0">
              <a:effectLst/>
            </a:endParaRPr>
          </a:p>
        </p:txBody>
      </p:sp>
      <p:sp>
        <p:nvSpPr>
          <p:cNvPr id="5" name="Title 4"/>
          <p:cNvSpPr>
            <a:spLocks noGrp="1"/>
          </p:cNvSpPr>
          <p:nvPr>
            <p:ph type="ctrTitle"/>
          </p:nvPr>
        </p:nvSpPr>
        <p:spPr>
          <a:xfrm>
            <a:off x="0" y="4110046"/>
            <a:ext cx="9144000" cy="533400"/>
          </a:xfrm>
        </p:spPr>
        <p:txBody>
          <a:bodyPr/>
          <a:lstStyle/>
          <a:p>
            <a:pPr algn="ctr"/>
            <a:r>
              <a:rPr lang="en-GB" sz="2400" b="1" dirty="0" smtClean="0"/>
              <a:t>CONSUMER PROTECTION COUNCIL,NIGERIA (CPC)</a:t>
            </a:r>
            <a:endParaRPr lang="en-GB" sz="2400" b="1" dirty="0"/>
          </a:p>
        </p:txBody>
      </p:sp>
      <p:pic>
        <p:nvPicPr>
          <p:cNvPr id="7" name="irc_mi" descr="http://t3.gstatic.com/images?q=tbn:ANd9GcRJuQt89rHJ3SClDFbpAyvCpzcKUSuUK8_tGN0p-j1otyBTTkuY">
            <a:hlinkClick r:id="rId3"/>
          </p:cNvPr>
          <p:cNvPicPr/>
          <p:nvPr/>
        </p:nvPicPr>
        <p:blipFill>
          <a:blip r:embed="rId4" cstate="print"/>
          <a:srcRect/>
          <a:stretch>
            <a:fillRect/>
          </a:stretch>
        </p:blipFill>
        <p:spPr bwMode="auto">
          <a:xfrm>
            <a:off x="500034" y="5786454"/>
            <a:ext cx="928694" cy="857232"/>
          </a:xfrm>
          <a:prstGeom prst="rect">
            <a:avLst/>
          </a:prstGeom>
          <a:noFill/>
          <a:ln w="9525">
            <a:noFill/>
            <a:miter lim="800000"/>
            <a:headEnd/>
            <a:tailEnd/>
          </a:ln>
        </p:spPr>
      </p:pic>
      <p:pic>
        <p:nvPicPr>
          <p:cNvPr id="8" name="Picture 3"/>
          <p:cNvPicPr>
            <a:picLocks noChangeAspect="1" noChangeArrowheads="1"/>
          </p:cNvPicPr>
          <p:nvPr/>
        </p:nvPicPr>
        <p:blipFill>
          <a:blip r:embed="rId5" cstate="print"/>
          <a:srcRect/>
          <a:stretch>
            <a:fillRect/>
          </a:stretch>
        </p:blipFill>
        <p:spPr bwMode="auto">
          <a:xfrm>
            <a:off x="4143372" y="5857892"/>
            <a:ext cx="1285884" cy="857256"/>
          </a:xfrm>
          <a:prstGeom prst="rect">
            <a:avLst/>
          </a:prstGeom>
          <a:noFill/>
          <a:ln w="9525">
            <a:noFill/>
            <a:miter lim="800000"/>
            <a:headEnd/>
            <a:tailEnd/>
          </a:ln>
          <a:effectLst/>
        </p:spPr>
      </p:pic>
    </p:spTree>
  </p:cSld>
  <p:clrMapOvr>
    <a:masterClrMapping/>
  </p:clrMapOvr>
  <p:transition>
    <p:comb/>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000" b="1" dirty="0" smtClean="0"/>
              <a:t>Collaborating with Local and International partners</a:t>
            </a:r>
            <a:endParaRPr lang="en-US" sz="2200" dirty="0"/>
          </a:p>
        </p:txBody>
      </p:sp>
      <p:sp>
        <p:nvSpPr>
          <p:cNvPr id="3" name="Text Placeholder 2"/>
          <p:cNvSpPr>
            <a:spLocks noGrp="1"/>
          </p:cNvSpPr>
          <p:nvPr>
            <p:ph type="body" sz="quarter" idx="13"/>
          </p:nvPr>
        </p:nvSpPr>
        <p:spPr>
          <a:xfrm>
            <a:off x="357158" y="142852"/>
            <a:ext cx="8077200" cy="642942"/>
          </a:xfrm>
        </p:spPr>
        <p:txBody>
          <a:bodyPr>
            <a:noAutofit/>
          </a:bodyPr>
          <a:lstStyle/>
          <a:p>
            <a:r>
              <a:rPr lang="en-GB" sz="2000" dirty="0" smtClean="0"/>
              <a:t>COLLABORATING WITH LOCAL AND INTERNATIONAL PARTNERS</a:t>
            </a:r>
            <a:endParaRPr lang="en-US" sz="2000" dirty="0"/>
          </a:p>
        </p:txBody>
      </p:sp>
      <p:sp>
        <p:nvSpPr>
          <p:cNvPr id="4" name="Rectangle 3"/>
          <p:cNvSpPr/>
          <p:nvPr/>
        </p:nvSpPr>
        <p:spPr>
          <a:xfrm>
            <a:off x="357158" y="714357"/>
            <a:ext cx="8072494" cy="2862322"/>
          </a:xfrm>
          <a:prstGeom prst="rect">
            <a:avLst/>
          </a:prstGeom>
        </p:spPr>
        <p:txBody>
          <a:bodyPr wrap="square">
            <a:spAutoFit/>
          </a:bodyPr>
          <a:lstStyle/>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endParaRPr lang="en-GB" b="1" dirty="0" smtClean="0"/>
          </a:p>
          <a:p>
            <a:pPr algn="just"/>
            <a:endParaRPr lang="en-GB" b="1" dirty="0" smtClean="0"/>
          </a:p>
          <a:p>
            <a:pPr algn="just"/>
            <a:endParaRPr lang="en-GB" b="1" dirty="0" smtClean="0"/>
          </a:p>
        </p:txBody>
      </p:sp>
      <p:sp>
        <p:nvSpPr>
          <p:cNvPr id="7" name="Rectangle 6"/>
          <p:cNvSpPr/>
          <p:nvPr/>
        </p:nvSpPr>
        <p:spPr>
          <a:xfrm>
            <a:off x="428596" y="785795"/>
            <a:ext cx="7786742" cy="6524863"/>
          </a:xfrm>
          <a:prstGeom prst="rect">
            <a:avLst/>
          </a:prstGeom>
        </p:spPr>
        <p:txBody>
          <a:bodyPr wrap="square">
            <a:spAutoFit/>
          </a:bodyPr>
          <a:lstStyle/>
          <a:p>
            <a:pPr algn="just">
              <a:buFont typeface="Wingdings" pitchFamily="2" charset="2"/>
              <a:buChar char="Ø"/>
            </a:pPr>
            <a:r>
              <a:rPr lang="en-GB" sz="2200" b="1" dirty="0" smtClean="0"/>
              <a:t>  CPC as the regulator for the demand side of the economy works with the sector specific regulators who are for the supply side.</a:t>
            </a:r>
          </a:p>
          <a:p>
            <a:pPr algn="just">
              <a:buFont typeface="Wingdings" pitchFamily="2" charset="2"/>
              <a:buChar char="Ø"/>
            </a:pPr>
            <a:r>
              <a:rPr lang="en-GB" sz="2200" b="1" dirty="0" smtClean="0"/>
              <a:t>  CPC uses  its power of advocacy to ensure that the sector specific regulators do what is right for the consumer.</a:t>
            </a:r>
          </a:p>
          <a:p>
            <a:pPr algn="just">
              <a:buFont typeface="Wingdings" pitchFamily="2" charset="2"/>
              <a:buChar char="Ø"/>
            </a:pPr>
            <a:r>
              <a:rPr lang="en-GB" sz="2200" b="1" dirty="0" smtClean="0"/>
              <a:t>  CPC has existing MOUs with some of them and is working on establishing with others to ensure that fine lines of regulation are defined to the benefit of the consumer.</a:t>
            </a:r>
          </a:p>
          <a:p>
            <a:pPr algn="just">
              <a:buFont typeface="Wingdings" pitchFamily="2" charset="2"/>
              <a:buChar char="Ø"/>
            </a:pPr>
            <a:r>
              <a:rPr lang="en-GB" sz="2200" b="1" dirty="0" smtClean="0"/>
              <a:t>  CPC also works with international partners such as the Federal Trade Commission USA (FTC), Dept For International Development (DFID) UK, Consumers </a:t>
            </a:r>
            <a:r>
              <a:rPr lang="en-GB" sz="2200" b="1" dirty="0" smtClean="0"/>
              <a:t>International (CI), </a:t>
            </a:r>
            <a:r>
              <a:rPr lang="en-GB" sz="2200" b="1" dirty="0" smtClean="0"/>
              <a:t>GIZ , the German International Aid agency etc.</a:t>
            </a:r>
          </a:p>
          <a:p>
            <a:pPr algn="just">
              <a:buFont typeface="Wingdings" pitchFamily="2" charset="2"/>
              <a:buChar char="Ø"/>
            </a:pPr>
            <a:r>
              <a:rPr lang="en-GB" sz="2200" b="1" dirty="0" smtClean="0"/>
              <a:t>  Currently, there is a CPC delegate undertaking the FTC fellows program as part of collaborative development strategy.</a:t>
            </a:r>
          </a:p>
          <a:p>
            <a:pPr algn="just">
              <a:buFont typeface="Wingdings" pitchFamily="2" charset="2"/>
              <a:buChar char="Ø"/>
            </a:pPr>
            <a:r>
              <a:rPr lang="en-GB" sz="2200" b="1" dirty="0" smtClean="0"/>
              <a:t>  CPC, FTC and the Economic &amp; Financial Crimes Commission of Nigeria (EFCC) are about to sign an MOU that will see further collaboration in tackling financial crimes and other consumer abuses.</a:t>
            </a:r>
          </a:p>
          <a:p>
            <a:pPr algn="just">
              <a:buFont typeface="Wingdings" pitchFamily="2" charset="2"/>
              <a:buChar char="Ø"/>
            </a:pPr>
            <a:endParaRPr lang="en-GB" sz="2200" b="1" dirty="0"/>
          </a:p>
        </p:txBody>
      </p:sp>
    </p:spTree>
  </p:cSld>
  <p:clrMapOvr>
    <a:masterClrMapping/>
  </p:clrMapOvr>
  <p:transition>
    <p:strips dir="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000" b="1" dirty="0" smtClean="0"/>
              <a:t>Nigeria’s Antitrust and Consumer Protection bill</a:t>
            </a:r>
            <a:endParaRPr lang="en-US" sz="2200" dirty="0"/>
          </a:p>
        </p:txBody>
      </p:sp>
      <p:sp>
        <p:nvSpPr>
          <p:cNvPr id="3" name="Text Placeholder 2"/>
          <p:cNvSpPr>
            <a:spLocks noGrp="1"/>
          </p:cNvSpPr>
          <p:nvPr>
            <p:ph type="body" sz="quarter" idx="13"/>
          </p:nvPr>
        </p:nvSpPr>
        <p:spPr>
          <a:xfrm>
            <a:off x="357158" y="142852"/>
            <a:ext cx="8077200" cy="642942"/>
          </a:xfrm>
        </p:spPr>
        <p:txBody>
          <a:bodyPr>
            <a:noAutofit/>
          </a:bodyPr>
          <a:lstStyle/>
          <a:p>
            <a:r>
              <a:rPr lang="en-GB" sz="2400" dirty="0" smtClean="0"/>
              <a:t>NIGERIA’S ANTITRUST AND CONSUMER PROTECTION BILL</a:t>
            </a:r>
            <a:endParaRPr lang="en-US" sz="2400" dirty="0"/>
          </a:p>
        </p:txBody>
      </p:sp>
      <p:sp>
        <p:nvSpPr>
          <p:cNvPr id="4" name="Rectangle 3"/>
          <p:cNvSpPr/>
          <p:nvPr/>
        </p:nvSpPr>
        <p:spPr>
          <a:xfrm>
            <a:off x="357158" y="714357"/>
            <a:ext cx="8072494" cy="2862322"/>
          </a:xfrm>
          <a:prstGeom prst="rect">
            <a:avLst/>
          </a:prstGeom>
        </p:spPr>
        <p:txBody>
          <a:bodyPr wrap="square">
            <a:spAutoFit/>
          </a:bodyPr>
          <a:lstStyle/>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endParaRPr lang="en-GB" b="1" dirty="0" smtClean="0"/>
          </a:p>
          <a:p>
            <a:pPr algn="just"/>
            <a:endParaRPr lang="en-GB" b="1" dirty="0" smtClean="0"/>
          </a:p>
          <a:p>
            <a:pPr algn="just"/>
            <a:endParaRPr lang="en-GB" b="1" dirty="0" smtClean="0"/>
          </a:p>
        </p:txBody>
      </p:sp>
      <p:sp>
        <p:nvSpPr>
          <p:cNvPr id="7" name="Rectangle 6"/>
          <p:cNvSpPr/>
          <p:nvPr/>
        </p:nvSpPr>
        <p:spPr>
          <a:xfrm>
            <a:off x="428596" y="785795"/>
            <a:ext cx="7786742" cy="6463308"/>
          </a:xfrm>
          <a:prstGeom prst="rect">
            <a:avLst/>
          </a:prstGeom>
        </p:spPr>
        <p:txBody>
          <a:bodyPr wrap="square">
            <a:spAutoFit/>
          </a:bodyPr>
          <a:lstStyle/>
          <a:p>
            <a:pPr algn="just">
              <a:buFont typeface="Wingdings" pitchFamily="2" charset="2"/>
              <a:buChar char="Ø"/>
            </a:pPr>
            <a:r>
              <a:rPr lang="en-GB" sz="2300" b="1" dirty="0" smtClean="0"/>
              <a:t>  There is yet to be a competition law in Nigeria. Various bills have been presented for consideration, the latest being the Federal Competition &amp; Consumer Protection Bill but it is yet to be forwarded to the Legislature for passage.</a:t>
            </a:r>
          </a:p>
          <a:p>
            <a:pPr algn="just">
              <a:buFont typeface="Wingdings" pitchFamily="2" charset="2"/>
              <a:buChar char="Ø"/>
            </a:pPr>
            <a:r>
              <a:rPr lang="en-GB" sz="2300" b="1" dirty="0" smtClean="0"/>
              <a:t>  However, the Federal Government has approved the establishment of the Nigerian National Competitiveness Council, upon the recommendation of the World Economic Forum. The aim is to sharpen Nigeria’s competitive skills and ability; and to provide a fair and level playing ground for operators.</a:t>
            </a:r>
          </a:p>
          <a:p>
            <a:pPr algn="just">
              <a:buFont typeface="Wingdings" pitchFamily="2" charset="2"/>
              <a:buChar char="Ø"/>
            </a:pPr>
            <a:r>
              <a:rPr lang="en-GB" sz="2300" b="1" dirty="0" smtClean="0"/>
              <a:t>  The Government recognises that competition is a panacea to price fixing, </a:t>
            </a:r>
            <a:r>
              <a:rPr lang="en-GB" sz="2300" b="1" dirty="0" err="1" smtClean="0"/>
              <a:t>carteling</a:t>
            </a:r>
            <a:r>
              <a:rPr lang="en-GB" sz="2300" b="1" dirty="0" smtClean="0"/>
              <a:t> etc and will provide fair and equal competitive conditions for all market participants, promote efficiency , maximise consumer welfare and is clearly needed in the era of deregulation and privatisation of government interests.</a:t>
            </a:r>
          </a:p>
          <a:p>
            <a:pPr algn="just">
              <a:buFont typeface="Wingdings" pitchFamily="2" charset="2"/>
              <a:buChar char="Ø"/>
            </a:pPr>
            <a:r>
              <a:rPr lang="en-GB" sz="2300" b="1" dirty="0" smtClean="0"/>
              <a:t>  A competition law is therefore a necessity.</a:t>
            </a:r>
          </a:p>
          <a:p>
            <a:pPr algn="just">
              <a:buFont typeface="Wingdings" pitchFamily="2" charset="2"/>
              <a:buChar char="Ø"/>
            </a:pPr>
            <a:endParaRPr lang="en-GB" sz="2300" b="1" dirty="0"/>
          </a:p>
        </p:txBody>
      </p:sp>
    </p:spTree>
  </p:cSld>
  <p:clrMapOvr>
    <a:masterClrMapping/>
  </p:clrMapOvr>
  <p:transition>
    <p:strips dir="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000" b="1" dirty="0" smtClean="0"/>
              <a:t>Regulating competition without a Competition Law</a:t>
            </a:r>
            <a:endParaRPr lang="en-US" sz="2200" dirty="0"/>
          </a:p>
        </p:txBody>
      </p:sp>
      <p:sp>
        <p:nvSpPr>
          <p:cNvPr id="3" name="Text Placeholder 2"/>
          <p:cNvSpPr>
            <a:spLocks noGrp="1"/>
          </p:cNvSpPr>
          <p:nvPr>
            <p:ph type="body" sz="quarter" idx="13"/>
          </p:nvPr>
        </p:nvSpPr>
        <p:spPr>
          <a:xfrm>
            <a:off x="357158" y="142852"/>
            <a:ext cx="8077200" cy="642942"/>
          </a:xfrm>
        </p:spPr>
        <p:txBody>
          <a:bodyPr>
            <a:noAutofit/>
          </a:bodyPr>
          <a:lstStyle/>
          <a:p>
            <a:r>
              <a:rPr lang="en-GB" sz="2400" dirty="0" smtClean="0"/>
              <a:t>REGULATING COMPETITION WITHOUT A COMPETITION LAW</a:t>
            </a:r>
            <a:endParaRPr lang="en-US" sz="2400" dirty="0"/>
          </a:p>
        </p:txBody>
      </p:sp>
      <p:sp>
        <p:nvSpPr>
          <p:cNvPr id="4" name="Rectangle 3"/>
          <p:cNvSpPr/>
          <p:nvPr/>
        </p:nvSpPr>
        <p:spPr>
          <a:xfrm>
            <a:off x="357158" y="714357"/>
            <a:ext cx="8072494" cy="2862322"/>
          </a:xfrm>
          <a:prstGeom prst="rect">
            <a:avLst/>
          </a:prstGeom>
        </p:spPr>
        <p:txBody>
          <a:bodyPr wrap="square">
            <a:spAutoFit/>
          </a:bodyPr>
          <a:lstStyle/>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endParaRPr lang="en-GB" b="1" dirty="0" smtClean="0"/>
          </a:p>
          <a:p>
            <a:pPr algn="just"/>
            <a:endParaRPr lang="en-GB" b="1" dirty="0" smtClean="0"/>
          </a:p>
          <a:p>
            <a:pPr algn="just"/>
            <a:endParaRPr lang="en-GB" b="1" dirty="0" smtClean="0"/>
          </a:p>
        </p:txBody>
      </p:sp>
      <p:sp>
        <p:nvSpPr>
          <p:cNvPr id="7" name="Rectangle 6"/>
          <p:cNvSpPr/>
          <p:nvPr/>
        </p:nvSpPr>
        <p:spPr>
          <a:xfrm>
            <a:off x="428596" y="785795"/>
            <a:ext cx="7786742" cy="5632311"/>
          </a:xfrm>
          <a:prstGeom prst="rect">
            <a:avLst/>
          </a:prstGeom>
        </p:spPr>
        <p:txBody>
          <a:bodyPr wrap="square">
            <a:spAutoFit/>
          </a:bodyPr>
          <a:lstStyle/>
          <a:p>
            <a:pPr algn="just">
              <a:buFont typeface="Wingdings" pitchFamily="2" charset="2"/>
              <a:buChar char="Ø"/>
            </a:pPr>
            <a:r>
              <a:rPr lang="en-GB" sz="2400" b="1" dirty="0" smtClean="0"/>
              <a:t>  Though Nigeria has no competition law, a competition regime is still operated by virtue of various legislations.</a:t>
            </a:r>
          </a:p>
          <a:p>
            <a:pPr algn="just">
              <a:buFont typeface="Wingdings" pitchFamily="2" charset="2"/>
              <a:buChar char="Ø"/>
            </a:pPr>
            <a:r>
              <a:rPr lang="en-GB" sz="2400" b="1" dirty="0" smtClean="0"/>
              <a:t>  The following legislations provide for regulating competition in the various sectors;</a:t>
            </a:r>
          </a:p>
          <a:p>
            <a:pPr algn="just">
              <a:buFont typeface="Wingdings" pitchFamily="2" charset="2"/>
              <a:buChar char="Ø"/>
            </a:pPr>
            <a:r>
              <a:rPr lang="en-GB" sz="2400" b="1" dirty="0" smtClean="0"/>
              <a:t>  Nigerian Communications Commission Act 2003 which includes  in the functions of the agency, the promotion of fair competition in the Telecommunications Industry and enforcement of compliance with competition laws/regulations in the that Industry.</a:t>
            </a:r>
          </a:p>
          <a:p>
            <a:pPr algn="just">
              <a:buFont typeface="Wingdings" pitchFamily="2" charset="2"/>
              <a:buChar char="Ø"/>
            </a:pPr>
            <a:r>
              <a:rPr lang="en-GB" sz="2400" b="1" dirty="0" smtClean="0"/>
              <a:t>  Nigerian Electricity Regulatory Commission (NERC) has power under the Electricity Power Sector Reform Act 2005 to prevent the abuse of market power within the sector.  Also, mergers/acquisitions in this sector must receive NERC approval. </a:t>
            </a:r>
          </a:p>
          <a:p>
            <a:pPr algn="just">
              <a:buFont typeface="Wingdings" pitchFamily="2" charset="2"/>
              <a:buChar char="Ø"/>
            </a:pPr>
            <a:endParaRPr lang="en-GB" sz="2400" b="1" dirty="0"/>
          </a:p>
        </p:txBody>
      </p:sp>
    </p:spTree>
  </p:cSld>
  <p:clrMapOvr>
    <a:masterClrMapping/>
  </p:clrMapOvr>
  <p:transition>
    <p:strips dir="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000" b="1" dirty="0" smtClean="0"/>
              <a:t>Regulating competition without a Competition Law</a:t>
            </a:r>
            <a:endParaRPr lang="en-US" sz="2200" dirty="0"/>
          </a:p>
        </p:txBody>
      </p:sp>
      <p:sp>
        <p:nvSpPr>
          <p:cNvPr id="3" name="Text Placeholder 2"/>
          <p:cNvSpPr>
            <a:spLocks noGrp="1"/>
          </p:cNvSpPr>
          <p:nvPr>
            <p:ph type="body" sz="quarter" idx="13"/>
          </p:nvPr>
        </p:nvSpPr>
        <p:spPr>
          <a:xfrm>
            <a:off x="357158" y="142852"/>
            <a:ext cx="8077200" cy="642942"/>
          </a:xfrm>
        </p:spPr>
        <p:txBody>
          <a:bodyPr>
            <a:noAutofit/>
          </a:bodyPr>
          <a:lstStyle/>
          <a:p>
            <a:r>
              <a:rPr lang="en-GB" sz="2400" dirty="0" smtClean="0"/>
              <a:t>REGULATING COMPETITION WITHOUT A COMPETITION LAW</a:t>
            </a:r>
            <a:endParaRPr lang="en-US" sz="2400" dirty="0"/>
          </a:p>
        </p:txBody>
      </p:sp>
      <p:sp>
        <p:nvSpPr>
          <p:cNvPr id="4" name="Rectangle 3"/>
          <p:cNvSpPr/>
          <p:nvPr/>
        </p:nvSpPr>
        <p:spPr>
          <a:xfrm>
            <a:off x="357158" y="714357"/>
            <a:ext cx="8072494" cy="2862322"/>
          </a:xfrm>
          <a:prstGeom prst="rect">
            <a:avLst/>
          </a:prstGeom>
        </p:spPr>
        <p:txBody>
          <a:bodyPr wrap="square">
            <a:spAutoFit/>
          </a:bodyPr>
          <a:lstStyle/>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endParaRPr lang="en-GB" b="1" dirty="0" smtClean="0"/>
          </a:p>
          <a:p>
            <a:pPr algn="just"/>
            <a:endParaRPr lang="en-GB" b="1" dirty="0" smtClean="0"/>
          </a:p>
          <a:p>
            <a:pPr algn="just"/>
            <a:endParaRPr lang="en-GB" b="1" dirty="0" smtClean="0"/>
          </a:p>
        </p:txBody>
      </p:sp>
      <p:sp>
        <p:nvSpPr>
          <p:cNvPr id="7" name="Rectangle 6"/>
          <p:cNvSpPr/>
          <p:nvPr/>
        </p:nvSpPr>
        <p:spPr>
          <a:xfrm>
            <a:off x="428596" y="785795"/>
            <a:ext cx="7786742" cy="6370975"/>
          </a:xfrm>
          <a:prstGeom prst="rect">
            <a:avLst/>
          </a:prstGeom>
        </p:spPr>
        <p:txBody>
          <a:bodyPr wrap="square">
            <a:spAutoFit/>
          </a:bodyPr>
          <a:lstStyle/>
          <a:p>
            <a:pPr algn="just">
              <a:buFont typeface="Wingdings" pitchFamily="2" charset="2"/>
              <a:buChar char="Ø"/>
            </a:pPr>
            <a:r>
              <a:rPr lang="en-GB" sz="2400" b="1" dirty="0" smtClean="0"/>
              <a:t>  In the Aviation sector, the Nigerian Civil Aviation Authority (NCAA) established under the Civil Aviation Act 2006 has the power to investigate unfair methods of competition and make regulations to discourage anti-competitive practices.</a:t>
            </a:r>
          </a:p>
          <a:p>
            <a:pPr algn="just">
              <a:buFont typeface="Wingdings" pitchFamily="2" charset="2"/>
              <a:buChar char="Ø"/>
            </a:pPr>
            <a:r>
              <a:rPr lang="en-GB" sz="2400" b="1" dirty="0" smtClean="0"/>
              <a:t>  In pursuance of this, the Ministry of Aviation through the NCAA  waded into alleged anti-competitive actions of British Airways (BA) and Virgin Atlantic who were accused of dominance on the Lagos- London route through fixing prices, abusing fuel surcharges and generally taking advantage of passengers. It resulted in a good slot being given to a Nigerian carrier which had earlier been denied of same. </a:t>
            </a:r>
          </a:p>
          <a:p>
            <a:pPr algn="just">
              <a:buFont typeface="Wingdings" pitchFamily="2" charset="2"/>
              <a:buChar char="Ø"/>
            </a:pPr>
            <a:r>
              <a:rPr lang="en-GB" sz="2400" b="1" dirty="0" smtClean="0"/>
              <a:t>  Allegations of unfair prices charged Nigerian consumers by BA </a:t>
            </a:r>
            <a:r>
              <a:rPr lang="en-GB" sz="2400" b="1" dirty="0" err="1" smtClean="0"/>
              <a:t>vis</a:t>
            </a:r>
            <a:r>
              <a:rPr lang="en-GB" sz="2400" b="1" dirty="0" smtClean="0"/>
              <a:t> a </a:t>
            </a:r>
            <a:r>
              <a:rPr lang="en-GB" sz="2400" b="1" dirty="0" err="1" smtClean="0"/>
              <a:t>vis</a:t>
            </a:r>
            <a:r>
              <a:rPr lang="en-GB" sz="2400" b="1" dirty="0" smtClean="0"/>
              <a:t> other African countries </a:t>
            </a:r>
            <a:r>
              <a:rPr lang="en-GB" sz="2400" b="1" dirty="0" smtClean="0"/>
              <a:t>in the same axis </a:t>
            </a:r>
            <a:r>
              <a:rPr lang="en-GB" sz="2400" b="1" dirty="0" smtClean="0"/>
              <a:t>is being </a:t>
            </a:r>
            <a:r>
              <a:rPr lang="en-GB" sz="2400" b="1" dirty="0" smtClean="0"/>
              <a:t>investigated</a:t>
            </a:r>
            <a:r>
              <a:rPr lang="en-GB" sz="2400" b="1" dirty="0" smtClean="0"/>
              <a:t>.</a:t>
            </a:r>
            <a:endParaRPr lang="en-GB" sz="2400" b="1" dirty="0" smtClean="0"/>
          </a:p>
          <a:p>
            <a:pPr algn="just">
              <a:buFont typeface="Wingdings" pitchFamily="2" charset="2"/>
              <a:buChar char="Ø"/>
            </a:pPr>
            <a:endParaRPr lang="en-GB" sz="2400" b="1" dirty="0"/>
          </a:p>
        </p:txBody>
      </p:sp>
    </p:spTree>
  </p:cSld>
  <p:clrMapOvr>
    <a:masterClrMapping/>
  </p:clrMapOvr>
  <p:transition>
    <p:strips dir="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000" b="1" dirty="0" smtClean="0"/>
              <a:t>Regulating competition without a Competition Law</a:t>
            </a:r>
            <a:endParaRPr lang="en-US" sz="2200" dirty="0"/>
          </a:p>
        </p:txBody>
      </p:sp>
      <p:sp>
        <p:nvSpPr>
          <p:cNvPr id="3" name="Text Placeholder 2"/>
          <p:cNvSpPr>
            <a:spLocks noGrp="1"/>
          </p:cNvSpPr>
          <p:nvPr>
            <p:ph type="body" sz="quarter" idx="13"/>
          </p:nvPr>
        </p:nvSpPr>
        <p:spPr>
          <a:xfrm>
            <a:off x="357158" y="142852"/>
            <a:ext cx="8077200" cy="642942"/>
          </a:xfrm>
        </p:spPr>
        <p:txBody>
          <a:bodyPr>
            <a:noAutofit/>
          </a:bodyPr>
          <a:lstStyle/>
          <a:p>
            <a:r>
              <a:rPr lang="en-GB" sz="2400" dirty="0" smtClean="0"/>
              <a:t>REGULATING COMPETITION WITHOUT A COMPETITION LAW</a:t>
            </a:r>
            <a:endParaRPr lang="en-US" sz="2400" dirty="0"/>
          </a:p>
        </p:txBody>
      </p:sp>
      <p:sp>
        <p:nvSpPr>
          <p:cNvPr id="4" name="Rectangle 3"/>
          <p:cNvSpPr/>
          <p:nvPr/>
        </p:nvSpPr>
        <p:spPr>
          <a:xfrm>
            <a:off x="357158" y="714357"/>
            <a:ext cx="8072494" cy="2862322"/>
          </a:xfrm>
          <a:prstGeom prst="rect">
            <a:avLst/>
          </a:prstGeom>
        </p:spPr>
        <p:txBody>
          <a:bodyPr wrap="square">
            <a:spAutoFit/>
          </a:bodyPr>
          <a:lstStyle/>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endParaRPr lang="en-GB" b="1" dirty="0" smtClean="0"/>
          </a:p>
          <a:p>
            <a:pPr algn="just"/>
            <a:endParaRPr lang="en-GB" b="1" dirty="0" smtClean="0"/>
          </a:p>
          <a:p>
            <a:pPr algn="just"/>
            <a:endParaRPr lang="en-GB" b="1" dirty="0" smtClean="0"/>
          </a:p>
        </p:txBody>
      </p:sp>
      <p:sp>
        <p:nvSpPr>
          <p:cNvPr id="7" name="Rectangle 6"/>
          <p:cNvSpPr/>
          <p:nvPr/>
        </p:nvSpPr>
        <p:spPr>
          <a:xfrm>
            <a:off x="428596" y="785795"/>
            <a:ext cx="7786742" cy="6370975"/>
          </a:xfrm>
          <a:prstGeom prst="rect">
            <a:avLst/>
          </a:prstGeom>
        </p:spPr>
        <p:txBody>
          <a:bodyPr wrap="square">
            <a:spAutoFit/>
          </a:bodyPr>
          <a:lstStyle/>
          <a:p>
            <a:pPr algn="just">
              <a:buFont typeface="Wingdings" pitchFamily="2" charset="2"/>
              <a:buChar char="Ø"/>
            </a:pPr>
            <a:r>
              <a:rPr lang="en-GB" sz="2400" b="1" dirty="0" smtClean="0"/>
              <a:t>  </a:t>
            </a:r>
            <a:r>
              <a:rPr lang="en-GB" sz="2400" b="1" dirty="0" smtClean="0"/>
              <a:t>The Securities and Exchange Commission (SEC) under the  Investment and Securities Act 2007 regulates mergers to ensure they do not restrict competition. SEC can order the break up of a company where it determines that the business practices of that company substantially lessens competition. Mergers and Acquisitions must  receive the approval of SEC which would only be given if SEC finds that it is not likely to cause a monopoly, limit or control production, markets, technical development or investment.</a:t>
            </a:r>
          </a:p>
          <a:p>
            <a:pPr algn="just">
              <a:buFont typeface="Wingdings" pitchFamily="2" charset="2"/>
              <a:buChar char="Ø"/>
            </a:pPr>
            <a:r>
              <a:rPr lang="en-GB" sz="2400" b="1" dirty="0" smtClean="0"/>
              <a:t>Some </a:t>
            </a:r>
            <a:r>
              <a:rPr lang="en-GB" sz="2400" b="1" dirty="0" smtClean="0"/>
              <a:t>arguments that have been given against a Competition Commission include the alleged need  for in-depth industry knowledge to tackle anti-competitive behaviour</a:t>
            </a:r>
            <a:r>
              <a:rPr lang="en-GB" sz="2400" b="1" dirty="0" smtClean="0"/>
              <a:t>.</a:t>
            </a:r>
          </a:p>
          <a:p>
            <a:pPr algn="just">
              <a:buFont typeface="Wingdings" pitchFamily="2" charset="2"/>
              <a:buChar char="Ø"/>
            </a:pPr>
            <a:r>
              <a:rPr lang="en-GB" sz="2400" b="1" dirty="0" smtClean="0"/>
              <a:t>The provisions mentioned are not </a:t>
            </a:r>
            <a:r>
              <a:rPr lang="en-GB" sz="2400" b="1" dirty="0" smtClean="0"/>
              <a:t>however not sufficient </a:t>
            </a:r>
            <a:r>
              <a:rPr lang="en-GB" sz="2400" b="1" dirty="0" smtClean="0"/>
              <a:t>to cover all aspects of monopoly conduct and have not really been tested in practical application.</a:t>
            </a:r>
            <a:endParaRPr lang="en-GB" sz="2400" b="1" dirty="0" smtClean="0"/>
          </a:p>
          <a:p>
            <a:pPr algn="just">
              <a:buFont typeface="Wingdings" pitchFamily="2" charset="2"/>
              <a:buChar char="Ø"/>
            </a:pPr>
            <a:endParaRPr lang="en-GB" sz="2400" b="1" dirty="0"/>
          </a:p>
        </p:txBody>
      </p:sp>
    </p:spTree>
  </p:cSld>
  <p:clrMapOvr>
    <a:masterClrMapping/>
  </p:clrMapOvr>
  <p:transition>
    <p:strips dir="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000" b="1" dirty="0" smtClean="0"/>
              <a:t>Regulating competition without a Competition Law</a:t>
            </a:r>
            <a:endParaRPr lang="en-US" sz="2200" dirty="0"/>
          </a:p>
        </p:txBody>
      </p:sp>
      <p:sp>
        <p:nvSpPr>
          <p:cNvPr id="3" name="Text Placeholder 2"/>
          <p:cNvSpPr>
            <a:spLocks noGrp="1"/>
          </p:cNvSpPr>
          <p:nvPr>
            <p:ph type="body" sz="quarter" idx="13"/>
          </p:nvPr>
        </p:nvSpPr>
        <p:spPr>
          <a:xfrm>
            <a:off x="357158" y="142852"/>
            <a:ext cx="8077200" cy="642942"/>
          </a:xfrm>
        </p:spPr>
        <p:txBody>
          <a:bodyPr>
            <a:noAutofit/>
          </a:bodyPr>
          <a:lstStyle/>
          <a:p>
            <a:r>
              <a:rPr lang="en-GB" sz="2400" dirty="0" smtClean="0"/>
              <a:t>REGULATING COMPETITION WITHOUT A COMPETITION LAW</a:t>
            </a:r>
            <a:endParaRPr lang="en-US" sz="2400" dirty="0"/>
          </a:p>
        </p:txBody>
      </p:sp>
      <p:sp>
        <p:nvSpPr>
          <p:cNvPr id="4" name="Rectangle 3"/>
          <p:cNvSpPr/>
          <p:nvPr/>
        </p:nvSpPr>
        <p:spPr>
          <a:xfrm>
            <a:off x="357158" y="714357"/>
            <a:ext cx="8072494" cy="2862322"/>
          </a:xfrm>
          <a:prstGeom prst="rect">
            <a:avLst/>
          </a:prstGeom>
        </p:spPr>
        <p:txBody>
          <a:bodyPr wrap="square">
            <a:spAutoFit/>
          </a:bodyPr>
          <a:lstStyle/>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endParaRPr lang="en-GB" b="1" dirty="0" smtClean="0"/>
          </a:p>
          <a:p>
            <a:pPr algn="just"/>
            <a:endParaRPr lang="en-GB" b="1" dirty="0" smtClean="0"/>
          </a:p>
          <a:p>
            <a:pPr algn="just"/>
            <a:endParaRPr lang="en-GB" b="1" dirty="0" smtClean="0"/>
          </a:p>
        </p:txBody>
      </p:sp>
      <p:sp>
        <p:nvSpPr>
          <p:cNvPr id="7" name="Rectangle 6"/>
          <p:cNvSpPr/>
          <p:nvPr/>
        </p:nvSpPr>
        <p:spPr>
          <a:xfrm>
            <a:off x="428596" y="785795"/>
            <a:ext cx="7786742" cy="5262979"/>
          </a:xfrm>
          <a:prstGeom prst="rect">
            <a:avLst/>
          </a:prstGeom>
        </p:spPr>
        <p:txBody>
          <a:bodyPr wrap="square">
            <a:spAutoFit/>
          </a:bodyPr>
          <a:lstStyle/>
          <a:p>
            <a:pPr algn="just">
              <a:buFont typeface="Wingdings" pitchFamily="2" charset="2"/>
              <a:buChar char="Ø"/>
            </a:pPr>
            <a:r>
              <a:rPr lang="en-GB" sz="2400" b="1" dirty="0" smtClean="0"/>
              <a:t>  </a:t>
            </a:r>
            <a:r>
              <a:rPr lang="en-GB" sz="2400" b="1" dirty="0" smtClean="0"/>
              <a:t>  </a:t>
            </a:r>
            <a:r>
              <a:rPr lang="en-GB" sz="2400" b="1" dirty="0" smtClean="0"/>
              <a:t>The regulations mentioned earlier are utilised by regulators on the supply side of the economy. Accordingly, the interest of the consumer is very unlikely to be the guiding principle</a:t>
            </a:r>
            <a:r>
              <a:rPr lang="en-GB" sz="2400" b="1" dirty="0" smtClean="0"/>
              <a:t>.</a:t>
            </a:r>
          </a:p>
          <a:p>
            <a:pPr algn="just">
              <a:buFont typeface="Wingdings" pitchFamily="2" charset="2"/>
              <a:buChar char="Ø"/>
            </a:pPr>
            <a:endParaRPr lang="en-GB" sz="2400" b="1" dirty="0" smtClean="0"/>
          </a:p>
          <a:p>
            <a:pPr algn="just">
              <a:buFont typeface="Wingdings" pitchFamily="2" charset="2"/>
              <a:buChar char="Ø"/>
            </a:pPr>
            <a:r>
              <a:rPr lang="en-GB" sz="2400" b="1" dirty="0" smtClean="0"/>
              <a:t>  A disjointed approach to competition regime cannot serve the needed purpose. There is a need to complement government’s deregulation  and privatisation policy with an effective and robust  competition law and regime</a:t>
            </a:r>
            <a:r>
              <a:rPr lang="en-GB" sz="2400" b="1" dirty="0" smtClean="0"/>
              <a:t>.</a:t>
            </a:r>
          </a:p>
          <a:p>
            <a:pPr algn="just">
              <a:buFont typeface="Wingdings" pitchFamily="2" charset="2"/>
              <a:buChar char="Ø"/>
            </a:pPr>
            <a:endParaRPr lang="en-GB" sz="2400" b="1" dirty="0" smtClean="0"/>
          </a:p>
          <a:p>
            <a:pPr algn="just">
              <a:buFont typeface="Wingdings" pitchFamily="2" charset="2"/>
              <a:buChar char="Ø"/>
            </a:pPr>
            <a:r>
              <a:rPr lang="en-GB" sz="2400" b="1" dirty="0" smtClean="0"/>
              <a:t>It is imperative that competition be introduced holistically as a law and policy within the shortest possible time. This, the Nigerian government is working on and it is expected that it will materialise soon.</a:t>
            </a:r>
          </a:p>
        </p:txBody>
      </p:sp>
    </p:spTree>
  </p:cSld>
  <p:clrMapOvr>
    <a:masterClrMapping/>
  </p:clrMapOvr>
  <p:transition>
    <p:strips dir="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lstStyle/>
          <a:p>
            <a:pPr algn="ctr"/>
            <a:r>
              <a:rPr lang="en-GB" b="1" dirty="0" smtClean="0"/>
              <a:t>THANK YOU FOR YOUR KIND ATTENTION</a:t>
            </a:r>
            <a:endParaRPr lang="en-GB" b="1" dirty="0"/>
          </a:p>
        </p:txBody>
      </p:sp>
      <p:pic>
        <p:nvPicPr>
          <p:cNvPr id="4" name="Picture 3" descr="cpclogofinal2.jpg"/>
          <p:cNvPicPr>
            <a:picLocks noChangeAspect="1"/>
          </p:cNvPicPr>
          <p:nvPr/>
        </p:nvPicPr>
        <p:blipFill>
          <a:blip r:embed="rId2" cstate="print"/>
          <a:stretch>
            <a:fillRect/>
          </a:stretch>
        </p:blipFill>
        <p:spPr>
          <a:xfrm>
            <a:off x="785786" y="1785926"/>
            <a:ext cx="7215238" cy="3890456"/>
          </a:xfrm>
          <a:prstGeom prst="rect">
            <a:avLst/>
          </a:prstGeom>
        </p:spPr>
      </p:pic>
      <p:sp>
        <p:nvSpPr>
          <p:cNvPr id="5" name="Title 4"/>
          <p:cNvSpPr>
            <a:spLocks noGrp="1"/>
          </p:cNvSpPr>
          <p:nvPr>
            <p:ph type="title"/>
          </p:nvPr>
        </p:nvSpPr>
        <p:spPr>
          <a:xfrm>
            <a:off x="8610600" y="0"/>
            <a:ext cx="533400" cy="6858000"/>
          </a:xfrm>
        </p:spPr>
        <p:txBody>
          <a:bodyPr/>
          <a:lstStyle/>
          <a:p>
            <a:r>
              <a:rPr lang="en-GB" dirty="0" smtClean="0"/>
              <a:t>  APPRECIATION</a:t>
            </a:r>
            <a:endParaRPr lang="en-GB" dirty="0"/>
          </a:p>
        </p:txBody>
      </p:sp>
    </p:spTree>
  </p:cSld>
  <p:clrMapOvr>
    <a:masterClrMapping/>
  </p:clrMapOvr>
  <p:transition>
    <p:strips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b="1" dirty="0" smtClean="0"/>
              <a:t>CPC Mission and Legal framework</a:t>
            </a:r>
            <a:endParaRPr lang="en-US" sz="3200" dirty="0"/>
          </a:p>
        </p:txBody>
      </p:sp>
      <p:sp>
        <p:nvSpPr>
          <p:cNvPr id="3" name="Text Placeholder 2"/>
          <p:cNvSpPr>
            <a:spLocks noGrp="1"/>
          </p:cNvSpPr>
          <p:nvPr>
            <p:ph type="body" sz="quarter" idx="13"/>
          </p:nvPr>
        </p:nvSpPr>
        <p:spPr>
          <a:xfrm>
            <a:off x="357158" y="142852"/>
            <a:ext cx="8077200" cy="466748"/>
          </a:xfrm>
        </p:spPr>
        <p:txBody>
          <a:bodyPr>
            <a:noAutofit/>
          </a:bodyPr>
          <a:lstStyle/>
          <a:p>
            <a:r>
              <a:rPr lang="en-GB" sz="3200" dirty="0" smtClean="0"/>
              <a:t>CPC MISSION AND LEGAL FRAMEWORK</a:t>
            </a:r>
            <a:endParaRPr lang="en-US" sz="3200" dirty="0"/>
          </a:p>
        </p:txBody>
      </p:sp>
      <p:sp>
        <p:nvSpPr>
          <p:cNvPr id="4" name="Rectangle 3"/>
          <p:cNvSpPr/>
          <p:nvPr/>
        </p:nvSpPr>
        <p:spPr>
          <a:xfrm>
            <a:off x="357158" y="714357"/>
            <a:ext cx="8072494" cy="2862322"/>
          </a:xfrm>
          <a:prstGeom prst="rect">
            <a:avLst/>
          </a:prstGeom>
        </p:spPr>
        <p:txBody>
          <a:bodyPr wrap="square">
            <a:spAutoFit/>
          </a:bodyPr>
          <a:lstStyle/>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endParaRPr lang="en-GB" b="1" dirty="0" smtClean="0"/>
          </a:p>
          <a:p>
            <a:pPr algn="just"/>
            <a:endParaRPr lang="en-GB" b="1" dirty="0" smtClean="0"/>
          </a:p>
          <a:p>
            <a:pPr algn="just"/>
            <a:endParaRPr lang="en-GB" b="1" dirty="0" smtClean="0"/>
          </a:p>
        </p:txBody>
      </p:sp>
      <p:sp>
        <p:nvSpPr>
          <p:cNvPr id="6" name="Rectangle 5"/>
          <p:cNvSpPr/>
          <p:nvPr/>
        </p:nvSpPr>
        <p:spPr>
          <a:xfrm>
            <a:off x="323528" y="1268760"/>
            <a:ext cx="8072494" cy="4154984"/>
          </a:xfrm>
          <a:prstGeom prst="rect">
            <a:avLst/>
          </a:prstGeom>
        </p:spPr>
        <p:txBody>
          <a:bodyPr wrap="square">
            <a:spAutoFit/>
          </a:bodyPr>
          <a:lstStyle/>
          <a:p>
            <a:pPr algn="just">
              <a:buFont typeface="Wingdings" pitchFamily="2" charset="2"/>
              <a:buChar char="Ø"/>
            </a:pPr>
            <a:r>
              <a:rPr lang="en-GB" sz="2400" b="1" dirty="0" smtClean="0"/>
              <a:t>CPC is established under Consumer Protection Council Act, Cap 25, 2004 Laws of the Federation of </a:t>
            </a:r>
            <a:r>
              <a:rPr lang="en-GB" sz="2400" b="1" dirty="0" smtClean="0"/>
              <a:t>Nigeria, </a:t>
            </a:r>
            <a:r>
              <a:rPr lang="en-GB" sz="2400" b="1" dirty="0" smtClean="0"/>
              <a:t>to promote and protect the interest of consumers over all products and services.</a:t>
            </a:r>
          </a:p>
          <a:p>
            <a:pPr algn="just">
              <a:buFont typeface="Wingdings" pitchFamily="2" charset="2"/>
              <a:buChar char="Ø"/>
            </a:pPr>
            <a:r>
              <a:rPr lang="en-GB" sz="2400" b="1" dirty="0" smtClean="0"/>
              <a:t>In a nutshell, it is empowered to;</a:t>
            </a:r>
          </a:p>
          <a:p>
            <a:pPr algn="just">
              <a:buFont typeface="Wingdings" pitchFamily="2" charset="2"/>
              <a:buChar char="Ø"/>
            </a:pPr>
            <a:r>
              <a:rPr lang="en-GB" sz="2400" b="1" dirty="0" smtClean="0"/>
              <a:t>Eliminate hazardous &amp; substandard goods from the market.</a:t>
            </a:r>
          </a:p>
          <a:p>
            <a:pPr algn="just">
              <a:buFont typeface="Wingdings" pitchFamily="2" charset="2"/>
              <a:buChar char="Ø"/>
            </a:pPr>
            <a:r>
              <a:rPr lang="en-GB" sz="2400" b="1" dirty="0" smtClean="0"/>
              <a:t>Provide speedy redress to consumer complaints and  end the unscrupulous exploitation of consumers.</a:t>
            </a:r>
          </a:p>
          <a:p>
            <a:pPr algn="just">
              <a:buFont typeface="Wingdings" pitchFamily="2" charset="2"/>
              <a:buChar char="Ø"/>
            </a:pPr>
            <a:r>
              <a:rPr lang="en-GB" sz="2400" b="1" dirty="0" smtClean="0"/>
              <a:t>Educate consumers and champion consumer interests at appropriate forum.</a:t>
            </a:r>
          </a:p>
          <a:p>
            <a:pPr algn="just">
              <a:buFont typeface="Wingdings" pitchFamily="2" charset="2"/>
              <a:buChar char="Ø"/>
            </a:pPr>
            <a:r>
              <a:rPr lang="en-GB" sz="2400" b="1" dirty="0" smtClean="0"/>
              <a:t>Enforce all enactments aimed at protecting consumers.</a:t>
            </a:r>
          </a:p>
        </p:txBody>
      </p:sp>
    </p:spTree>
  </p:cSld>
  <p:clrMapOvr>
    <a:masterClrMapping/>
  </p:clrMapOvr>
  <p:transition>
    <p:strips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b="1" dirty="0" smtClean="0"/>
              <a:t>CPC Mission and Legal framework</a:t>
            </a:r>
            <a:endParaRPr lang="en-US" sz="3200" dirty="0"/>
          </a:p>
        </p:txBody>
      </p:sp>
      <p:sp>
        <p:nvSpPr>
          <p:cNvPr id="3" name="Text Placeholder 2"/>
          <p:cNvSpPr>
            <a:spLocks noGrp="1"/>
          </p:cNvSpPr>
          <p:nvPr>
            <p:ph type="body" sz="quarter" idx="13"/>
          </p:nvPr>
        </p:nvSpPr>
        <p:spPr>
          <a:xfrm>
            <a:off x="357158" y="142852"/>
            <a:ext cx="8077200" cy="466748"/>
          </a:xfrm>
        </p:spPr>
        <p:txBody>
          <a:bodyPr>
            <a:noAutofit/>
          </a:bodyPr>
          <a:lstStyle/>
          <a:p>
            <a:r>
              <a:rPr lang="en-GB" sz="3200" dirty="0" smtClean="0"/>
              <a:t>CPC MISSION AND LEGAL FRAMEWORK</a:t>
            </a:r>
            <a:endParaRPr lang="en-US" sz="3200" dirty="0"/>
          </a:p>
        </p:txBody>
      </p:sp>
      <p:sp>
        <p:nvSpPr>
          <p:cNvPr id="4" name="Rectangle 3"/>
          <p:cNvSpPr/>
          <p:nvPr/>
        </p:nvSpPr>
        <p:spPr>
          <a:xfrm>
            <a:off x="357158" y="714357"/>
            <a:ext cx="8072494" cy="2862322"/>
          </a:xfrm>
          <a:prstGeom prst="rect">
            <a:avLst/>
          </a:prstGeom>
        </p:spPr>
        <p:txBody>
          <a:bodyPr wrap="square">
            <a:spAutoFit/>
          </a:bodyPr>
          <a:lstStyle/>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endParaRPr lang="en-GB" b="1" dirty="0" smtClean="0"/>
          </a:p>
          <a:p>
            <a:pPr algn="just"/>
            <a:endParaRPr lang="en-GB" b="1" dirty="0" smtClean="0"/>
          </a:p>
          <a:p>
            <a:pPr algn="just"/>
            <a:endParaRPr lang="en-GB" b="1" dirty="0" smtClean="0"/>
          </a:p>
        </p:txBody>
      </p:sp>
      <p:sp>
        <p:nvSpPr>
          <p:cNvPr id="7" name="Rectangle 6"/>
          <p:cNvSpPr/>
          <p:nvPr/>
        </p:nvSpPr>
        <p:spPr>
          <a:xfrm>
            <a:off x="928662" y="1028343"/>
            <a:ext cx="7143800" cy="5632311"/>
          </a:xfrm>
          <a:prstGeom prst="rect">
            <a:avLst/>
          </a:prstGeom>
        </p:spPr>
        <p:txBody>
          <a:bodyPr wrap="square">
            <a:spAutoFit/>
          </a:bodyPr>
          <a:lstStyle/>
          <a:p>
            <a:pPr algn="just">
              <a:buFont typeface="Wingdings" pitchFamily="2" charset="2"/>
              <a:buChar char="Ø"/>
            </a:pPr>
            <a:r>
              <a:rPr lang="en-GB" sz="2400" b="1" dirty="0" smtClean="0"/>
              <a:t>  A bill to amend the CPC Act is before the National Assembly and a public hearing was held on 18</a:t>
            </a:r>
            <a:r>
              <a:rPr lang="en-GB" sz="2400" b="1" baseline="30000" dirty="0" smtClean="0"/>
              <a:t>th</a:t>
            </a:r>
            <a:r>
              <a:rPr lang="en-GB" sz="2400" b="1" dirty="0" smtClean="0"/>
              <a:t> July 2013.</a:t>
            </a:r>
          </a:p>
          <a:p>
            <a:pPr algn="just">
              <a:buFont typeface="Wingdings" pitchFamily="2" charset="2"/>
              <a:buChar char="Ø"/>
            </a:pPr>
            <a:r>
              <a:rPr lang="en-GB" sz="2400" b="1" dirty="0" smtClean="0"/>
              <a:t>   If passed, the bill will codify consumer rights and suppliers obligations, provide for small claims courts for speedy redress, mobile courts for immediate justice to offending suppliers, and a Negotiation, Mediation &amp; Conciliation Tribunal which will encourage judicial specialisation in consumer protection matters.</a:t>
            </a:r>
          </a:p>
          <a:p>
            <a:pPr algn="just">
              <a:buFont typeface="Wingdings" pitchFamily="2" charset="2"/>
              <a:buChar char="Ø"/>
            </a:pPr>
            <a:r>
              <a:rPr lang="en-GB" sz="2400" b="1" dirty="0" smtClean="0"/>
              <a:t>   It also strengthens the Council’s intervention powers in various areas including pyramid </a:t>
            </a:r>
            <a:r>
              <a:rPr lang="en-GB" sz="2400" b="1" dirty="0" smtClean="0"/>
              <a:t>schemes; </a:t>
            </a:r>
            <a:r>
              <a:rPr lang="en-GB" sz="2400" b="1" dirty="0" smtClean="0"/>
              <a:t>and also introduces administrative penalties, a veritable tool to ensure that suppliers of services and products comply with established standards.</a:t>
            </a:r>
            <a:endParaRPr lang="en-GB" sz="2400" b="1" dirty="0"/>
          </a:p>
        </p:txBody>
      </p:sp>
    </p:spTree>
  </p:cSld>
  <p:clrMapOvr>
    <a:masterClrMapping/>
  </p:clrMapOvr>
  <p:transition>
    <p:strips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1800" b="1" dirty="0" smtClean="0"/>
              <a:t>Legal Framework for Consumer Protection in Nigeria</a:t>
            </a:r>
            <a:r>
              <a:rPr lang="en-US" sz="1800" b="1" dirty="0" smtClean="0"/>
              <a:t/>
            </a:r>
            <a:br>
              <a:rPr lang="en-US" sz="1800" b="1" dirty="0" smtClean="0"/>
            </a:br>
            <a:endParaRPr lang="en-US" sz="1800" b="1" dirty="0"/>
          </a:p>
        </p:txBody>
      </p:sp>
      <p:sp>
        <p:nvSpPr>
          <p:cNvPr id="3" name="Text Placeholder 2"/>
          <p:cNvSpPr>
            <a:spLocks noGrp="1"/>
          </p:cNvSpPr>
          <p:nvPr>
            <p:ph type="body" sz="quarter" idx="13"/>
          </p:nvPr>
        </p:nvSpPr>
        <p:spPr>
          <a:xfrm>
            <a:off x="357158" y="142852"/>
            <a:ext cx="8077200" cy="466748"/>
          </a:xfrm>
        </p:spPr>
        <p:txBody>
          <a:bodyPr>
            <a:noAutofit/>
          </a:bodyPr>
          <a:lstStyle/>
          <a:p>
            <a:r>
              <a:rPr lang="en-GB" sz="2000" dirty="0" smtClean="0"/>
              <a:t>LEGAL FRAMEWORK FOR CONSUMER PROTECTION IN NIGERIA</a:t>
            </a:r>
            <a:endParaRPr lang="en-US" sz="2000" dirty="0"/>
          </a:p>
        </p:txBody>
      </p:sp>
      <p:sp>
        <p:nvSpPr>
          <p:cNvPr id="4" name="Rectangle 3"/>
          <p:cNvSpPr/>
          <p:nvPr/>
        </p:nvSpPr>
        <p:spPr>
          <a:xfrm>
            <a:off x="357158" y="714357"/>
            <a:ext cx="8072494" cy="2862322"/>
          </a:xfrm>
          <a:prstGeom prst="rect">
            <a:avLst/>
          </a:prstGeom>
        </p:spPr>
        <p:txBody>
          <a:bodyPr wrap="square">
            <a:spAutoFit/>
          </a:bodyPr>
          <a:lstStyle/>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endParaRPr lang="en-GB" b="1" dirty="0" smtClean="0"/>
          </a:p>
          <a:p>
            <a:pPr algn="just"/>
            <a:endParaRPr lang="en-GB" b="1" dirty="0" smtClean="0"/>
          </a:p>
          <a:p>
            <a:pPr algn="just"/>
            <a:endParaRPr lang="en-GB" b="1" dirty="0" smtClean="0"/>
          </a:p>
        </p:txBody>
      </p:sp>
      <p:sp>
        <p:nvSpPr>
          <p:cNvPr id="7" name="Rectangle 6"/>
          <p:cNvSpPr/>
          <p:nvPr/>
        </p:nvSpPr>
        <p:spPr>
          <a:xfrm>
            <a:off x="428596" y="785795"/>
            <a:ext cx="7786742" cy="6370975"/>
          </a:xfrm>
          <a:prstGeom prst="rect">
            <a:avLst/>
          </a:prstGeom>
        </p:spPr>
        <p:txBody>
          <a:bodyPr wrap="square">
            <a:spAutoFit/>
          </a:bodyPr>
          <a:lstStyle/>
          <a:p>
            <a:pPr algn="just">
              <a:buFont typeface="Wingdings" pitchFamily="2" charset="2"/>
              <a:buChar char="Ø"/>
            </a:pPr>
            <a:r>
              <a:rPr lang="en-GB" sz="2400" b="1" dirty="0" smtClean="0"/>
              <a:t> The Standards Organisation of Nigeria (SON) is the national body that creates standards for products and services. </a:t>
            </a:r>
          </a:p>
          <a:p>
            <a:pPr algn="just">
              <a:buFont typeface="Wingdings" pitchFamily="2" charset="2"/>
              <a:buChar char="Ø"/>
            </a:pPr>
            <a:r>
              <a:rPr lang="en-GB" sz="2400" b="1" dirty="0" smtClean="0"/>
              <a:t> There are regulators for specific sectors </a:t>
            </a:r>
            <a:r>
              <a:rPr lang="en-GB" sz="2400" b="1" dirty="0" smtClean="0"/>
              <a:t>of </a:t>
            </a:r>
            <a:r>
              <a:rPr lang="en-GB" sz="2400" b="1" dirty="0" smtClean="0"/>
              <a:t>the supply side of the economy such as Nigerian Communications Commission (NCC) for telecommunications, Nigerian Electricity Regulatory Commission (NERC) for power &amp; electricity, Nigerian Civil Aviation Authority (NCAA) for air transportation, Central Bank of Nigeria (CBN) and Securities &amp; Exchange Commission (SEC) for financial and investment matters. </a:t>
            </a:r>
          </a:p>
          <a:p>
            <a:pPr algn="just">
              <a:buFont typeface="Wingdings" pitchFamily="2" charset="2"/>
              <a:buChar char="Ø"/>
            </a:pPr>
            <a:r>
              <a:rPr lang="en-GB" sz="2400" b="1" dirty="0" smtClean="0"/>
              <a:t> National Agency for Food  &amp; Drug Administration &amp; Control (NAFDAC) creates and regulates standards for specific products such as food, drugs and cosmetics.</a:t>
            </a:r>
          </a:p>
          <a:p>
            <a:pPr algn="just">
              <a:buFont typeface="Wingdings" pitchFamily="2" charset="2"/>
              <a:buChar char="Ø"/>
            </a:pPr>
            <a:r>
              <a:rPr lang="en-GB" sz="2400" b="1" dirty="0" smtClean="0"/>
              <a:t> There are other sector specific regulators for other areas of the economy, all on the supply side,</a:t>
            </a:r>
          </a:p>
          <a:p>
            <a:pPr algn="just"/>
            <a:endParaRPr lang="en-GB" sz="2400" b="1" dirty="0"/>
          </a:p>
        </p:txBody>
      </p:sp>
    </p:spTree>
  </p:cSld>
  <p:clrMapOvr>
    <a:masterClrMapping/>
  </p:clrMapOvr>
  <p:transition>
    <p:strips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1800" b="1" dirty="0" smtClean="0"/>
              <a:t>Legal Framework for Consumer Protection in Nigeria</a:t>
            </a:r>
            <a:r>
              <a:rPr lang="en-US" sz="1800" b="1" dirty="0" smtClean="0"/>
              <a:t/>
            </a:r>
            <a:br>
              <a:rPr lang="en-US" sz="1800" b="1" dirty="0" smtClean="0"/>
            </a:br>
            <a:endParaRPr lang="en-US" sz="1800" b="1" dirty="0"/>
          </a:p>
        </p:txBody>
      </p:sp>
      <p:sp>
        <p:nvSpPr>
          <p:cNvPr id="3" name="Text Placeholder 2"/>
          <p:cNvSpPr>
            <a:spLocks noGrp="1"/>
          </p:cNvSpPr>
          <p:nvPr>
            <p:ph type="body" sz="quarter" idx="13"/>
          </p:nvPr>
        </p:nvSpPr>
        <p:spPr>
          <a:xfrm>
            <a:off x="357158" y="142852"/>
            <a:ext cx="8077200" cy="466748"/>
          </a:xfrm>
        </p:spPr>
        <p:txBody>
          <a:bodyPr>
            <a:noAutofit/>
          </a:bodyPr>
          <a:lstStyle/>
          <a:p>
            <a:r>
              <a:rPr lang="en-GB" sz="2000" dirty="0" smtClean="0"/>
              <a:t>LEGAL FRAMEWORK FOR CONSUMER PROTECTION IN NIGERIA</a:t>
            </a:r>
            <a:endParaRPr lang="en-US" sz="2000" dirty="0"/>
          </a:p>
        </p:txBody>
      </p:sp>
      <p:sp>
        <p:nvSpPr>
          <p:cNvPr id="4" name="Rectangle 3"/>
          <p:cNvSpPr/>
          <p:nvPr/>
        </p:nvSpPr>
        <p:spPr>
          <a:xfrm>
            <a:off x="357158" y="714357"/>
            <a:ext cx="8072494" cy="2862322"/>
          </a:xfrm>
          <a:prstGeom prst="rect">
            <a:avLst/>
          </a:prstGeom>
        </p:spPr>
        <p:txBody>
          <a:bodyPr wrap="square">
            <a:spAutoFit/>
          </a:bodyPr>
          <a:lstStyle/>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endParaRPr lang="en-GB" b="1" dirty="0" smtClean="0"/>
          </a:p>
          <a:p>
            <a:pPr algn="just"/>
            <a:endParaRPr lang="en-GB" b="1" dirty="0" smtClean="0"/>
          </a:p>
          <a:p>
            <a:pPr algn="just"/>
            <a:endParaRPr lang="en-GB" b="1" dirty="0" smtClean="0"/>
          </a:p>
        </p:txBody>
      </p:sp>
      <p:sp>
        <p:nvSpPr>
          <p:cNvPr id="7" name="Rectangle 6"/>
          <p:cNvSpPr/>
          <p:nvPr/>
        </p:nvSpPr>
        <p:spPr>
          <a:xfrm>
            <a:off x="428596" y="785795"/>
            <a:ext cx="7786742" cy="6370975"/>
          </a:xfrm>
          <a:prstGeom prst="rect">
            <a:avLst/>
          </a:prstGeom>
        </p:spPr>
        <p:txBody>
          <a:bodyPr wrap="square">
            <a:spAutoFit/>
          </a:bodyPr>
          <a:lstStyle/>
          <a:p>
            <a:pPr algn="just">
              <a:buFont typeface="Wingdings" pitchFamily="2" charset="2"/>
              <a:buChar char="Ø"/>
            </a:pPr>
            <a:r>
              <a:rPr lang="en-GB" sz="2400" b="1" dirty="0" smtClean="0"/>
              <a:t> CPC is the only agency with the sole mission of providing succour to the demand side of the economy.</a:t>
            </a:r>
          </a:p>
          <a:p>
            <a:pPr algn="just">
              <a:buFont typeface="Wingdings" pitchFamily="2" charset="2"/>
              <a:buChar char="Ø"/>
            </a:pPr>
            <a:r>
              <a:rPr lang="en-GB" sz="2400" b="1" dirty="0" smtClean="0"/>
              <a:t> Other regulators also provide some limited support to the consumer but their focus is on the growth of their various sectors.</a:t>
            </a:r>
          </a:p>
          <a:p>
            <a:pPr algn="just">
              <a:buFont typeface="Wingdings" pitchFamily="2" charset="2"/>
              <a:buChar char="Ø"/>
            </a:pPr>
            <a:r>
              <a:rPr lang="en-GB" sz="2400" b="1" dirty="0" smtClean="0"/>
              <a:t> CPC has found it expedient to as much as possible, use advocacy on the sector specific regulators to ensure that consumer rights are respected. This has yielded fruit as many sector regulators are beginning to focus on consumer satisfaction as a basic component of the services or products in their sectors.</a:t>
            </a:r>
          </a:p>
          <a:p>
            <a:pPr algn="just">
              <a:buFont typeface="Wingdings" pitchFamily="2" charset="2"/>
              <a:buChar char="Ø"/>
            </a:pPr>
            <a:r>
              <a:rPr lang="en-GB" sz="2400" b="1" dirty="0" smtClean="0"/>
              <a:t> CPC  continuously engages with sector specific regulators to ensure that guidelines designed to protect consumer interests are developed and sustained. This is a painstaking task but more beneficial in the long run as even Industry will be forced to recognise consumer rights.</a:t>
            </a:r>
          </a:p>
          <a:p>
            <a:pPr algn="just"/>
            <a:endParaRPr lang="en-GB" sz="2400" b="1" dirty="0"/>
          </a:p>
        </p:txBody>
      </p:sp>
    </p:spTree>
  </p:cSld>
  <p:clrMapOvr>
    <a:masterClrMapping/>
  </p:clrMapOvr>
  <p:transition>
    <p:strips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200" b="1" dirty="0" smtClean="0"/>
              <a:t>Examples of recent actions in protecting consumers in our growing economy</a:t>
            </a:r>
            <a:endParaRPr lang="en-US" sz="2200" dirty="0"/>
          </a:p>
        </p:txBody>
      </p:sp>
      <p:sp>
        <p:nvSpPr>
          <p:cNvPr id="3" name="Text Placeholder 2"/>
          <p:cNvSpPr>
            <a:spLocks noGrp="1"/>
          </p:cNvSpPr>
          <p:nvPr>
            <p:ph type="body" sz="quarter" idx="13"/>
          </p:nvPr>
        </p:nvSpPr>
        <p:spPr>
          <a:xfrm>
            <a:off x="357158" y="142852"/>
            <a:ext cx="8077200" cy="642942"/>
          </a:xfrm>
        </p:spPr>
        <p:txBody>
          <a:bodyPr>
            <a:noAutofit/>
          </a:bodyPr>
          <a:lstStyle/>
          <a:p>
            <a:r>
              <a:rPr lang="en-GB" sz="2000" dirty="0" smtClean="0"/>
              <a:t>EXAMPLES OF RECENT ACTIONS IN PROTECTING CONSUMERS IN OUR GROWING ECONOMY</a:t>
            </a:r>
            <a:endParaRPr lang="en-US" sz="2000" dirty="0"/>
          </a:p>
        </p:txBody>
      </p:sp>
      <p:sp>
        <p:nvSpPr>
          <p:cNvPr id="4" name="Rectangle 3"/>
          <p:cNvSpPr/>
          <p:nvPr/>
        </p:nvSpPr>
        <p:spPr>
          <a:xfrm>
            <a:off x="357158" y="714357"/>
            <a:ext cx="8072494" cy="2862322"/>
          </a:xfrm>
          <a:prstGeom prst="rect">
            <a:avLst/>
          </a:prstGeom>
        </p:spPr>
        <p:txBody>
          <a:bodyPr wrap="square">
            <a:spAutoFit/>
          </a:bodyPr>
          <a:lstStyle/>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endParaRPr lang="en-GB" b="1" dirty="0" smtClean="0"/>
          </a:p>
          <a:p>
            <a:pPr algn="just"/>
            <a:endParaRPr lang="en-GB" b="1" dirty="0" smtClean="0"/>
          </a:p>
          <a:p>
            <a:pPr algn="just"/>
            <a:endParaRPr lang="en-GB" b="1" dirty="0" smtClean="0"/>
          </a:p>
        </p:txBody>
      </p:sp>
      <p:sp>
        <p:nvSpPr>
          <p:cNvPr id="7" name="Rectangle 6"/>
          <p:cNvSpPr/>
          <p:nvPr/>
        </p:nvSpPr>
        <p:spPr>
          <a:xfrm>
            <a:off x="428596" y="785795"/>
            <a:ext cx="7786742" cy="6370975"/>
          </a:xfrm>
          <a:prstGeom prst="rect">
            <a:avLst/>
          </a:prstGeom>
        </p:spPr>
        <p:txBody>
          <a:bodyPr wrap="square">
            <a:spAutoFit/>
          </a:bodyPr>
          <a:lstStyle/>
          <a:p>
            <a:pPr algn="just">
              <a:buFont typeface="Wingdings" pitchFamily="2" charset="2"/>
              <a:buChar char="Ø"/>
            </a:pPr>
            <a:r>
              <a:rPr lang="en-GB" sz="2400" b="1" dirty="0" smtClean="0"/>
              <a:t> Recently in the Aviation sector, the regulator Nigerian Civil Aviation Authority (NCAA) finally came up with a Passenger Bill of Rights to govern basic consumer rights in the sector  such as entitlements of consumers from delayed or cancelled flights. This had hitherto largely been at the discretion of the airlines.</a:t>
            </a:r>
          </a:p>
          <a:p>
            <a:pPr algn="just">
              <a:buFont typeface="Wingdings" pitchFamily="2" charset="2"/>
              <a:buChar char="Ø"/>
            </a:pPr>
            <a:r>
              <a:rPr lang="en-GB" sz="2400" b="1" dirty="0" smtClean="0"/>
              <a:t> In the Telecommunications sector, Nigerian Communications Commission has introduced the much advocated number portability to enable consumer exercise choice of network without losing their numbers. This had been a major point of advocacy for a while.  Also, the service providers are now compelled to disclose the cost of each call or text immediately thereafter, following consumer complaints of inexplicable charges. The sector regulator is further being pressurised to penalise network providers that fail to meet minimum standards.</a:t>
            </a:r>
          </a:p>
          <a:p>
            <a:pPr algn="just"/>
            <a:endParaRPr lang="en-GB" sz="2400" b="1" dirty="0"/>
          </a:p>
        </p:txBody>
      </p:sp>
    </p:spTree>
  </p:cSld>
  <p:clrMapOvr>
    <a:masterClrMapping/>
  </p:clrMapOvr>
  <p:transition>
    <p:strips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200" b="1" dirty="0" smtClean="0"/>
              <a:t>Examples of recent actions in protecting consumers in our growing economy</a:t>
            </a:r>
            <a:endParaRPr lang="en-US" sz="2200" dirty="0"/>
          </a:p>
        </p:txBody>
      </p:sp>
      <p:sp>
        <p:nvSpPr>
          <p:cNvPr id="3" name="Text Placeholder 2"/>
          <p:cNvSpPr>
            <a:spLocks noGrp="1"/>
          </p:cNvSpPr>
          <p:nvPr>
            <p:ph type="body" sz="quarter" idx="13"/>
          </p:nvPr>
        </p:nvSpPr>
        <p:spPr>
          <a:xfrm>
            <a:off x="357158" y="142852"/>
            <a:ext cx="8077200" cy="642942"/>
          </a:xfrm>
        </p:spPr>
        <p:txBody>
          <a:bodyPr>
            <a:noAutofit/>
          </a:bodyPr>
          <a:lstStyle/>
          <a:p>
            <a:r>
              <a:rPr lang="en-GB" sz="2000" dirty="0" smtClean="0"/>
              <a:t>EXAMPLES OF RECENT ACTIONS IN PROTECTING CONSUMERS IN OUR GROWING ECONOMY</a:t>
            </a:r>
            <a:endParaRPr lang="en-US" sz="2000" dirty="0"/>
          </a:p>
        </p:txBody>
      </p:sp>
      <p:sp>
        <p:nvSpPr>
          <p:cNvPr id="4" name="Rectangle 3"/>
          <p:cNvSpPr/>
          <p:nvPr/>
        </p:nvSpPr>
        <p:spPr>
          <a:xfrm>
            <a:off x="357158" y="714357"/>
            <a:ext cx="8072494" cy="2862322"/>
          </a:xfrm>
          <a:prstGeom prst="rect">
            <a:avLst/>
          </a:prstGeom>
        </p:spPr>
        <p:txBody>
          <a:bodyPr wrap="square">
            <a:spAutoFit/>
          </a:bodyPr>
          <a:lstStyle/>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endParaRPr lang="en-GB" b="1" dirty="0" smtClean="0"/>
          </a:p>
          <a:p>
            <a:pPr algn="just"/>
            <a:endParaRPr lang="en-GB" b="1" dirty="0" smtClean="0"/>
          </a:p>
          <a:p>
            <a:pPr algn="just"/>
            <a:endParaRPr lang="en-GB" b="1" dirty="0" smtClean="0"/>
          </a:p>
        </p:txBody>
      </p:sp>
      <p:sp>
        <p:nvSpPr>
          <p:cNvPr id="7" name="Rectangle 6"/>
          <p:cNvSpPr/>
          <p:nvPr/>
        </p:nvSpPr>
        <p:spPr>
          <a:xfrm>
            <a:off x="428596" y="785795"/>
            <a:ext cx="7786742" cy="6001643"/>
          </a:xfrm>
          <a:prstGeom prst="rect">
            <a:avLst/>
          </a:prstGeom>
        </p:spPr>
        <p:txBody>
          <a:bodyPr wrap="square">
            <a:spAutoFit/>
          </a:bodyPr>
          <a:lstStyle/>
          <a:p>
            <a:pPr algn="just">
              <a:buFont typeface="Wingdings" pitchFamily="2" charset="2"/>
              <a:buChar char="Ø"/>
            </a:pPr>
            <a:r>
              <a:rPr lang="en-GB" sz="2400" b="1" dirty="0" smtClean="0"/>
              <a:t> In the Power sector, an obnoxious and unexplained charges known as meter maintenance fee has now been removed from bills. In addition, consumer complaint committees are being set up in each distribution locality to dispense with consumer complaints speedily.</a:t>
            </a:r>
          </a:p>
          <a:p>
            <a:pPr algn="just">
              <a:buFont typeface="Wingdings" pitchFamily="2" charset="2"/>
              <a:buChar char="Ø"/>
            </a:pPr>
            <a:r>
              <a:rPr lang="en-GB" sz="2400" b="1" dirty="0" smtClean="0"/>
              <a:t> In the Financial sector, banks are now mandated to set up consumer complaint desks for the speedy resolution of complaints. CPC has advocated that Central Bank of Nigeria should go further and direct that reports monitoring the level of resolution of complaints be given by banks  in addition.</a:t>
            </a:r>
          </a:p>
          <a:p>
            <a:pPr algn="just">
              <a:buFont typeface="Wingdings" pitchFamily="2" charset="2"/>
              <a:buChar char="Ø"/>
            </a:pPr>
            <a:r>
              <a:rPr lang="en-GB" sz="2400" b="1" dirty="0" smtClean="0"/>
              <a:t> In the Investment sector, regulators including CPC, Securities Exchange Commission, Central Bank of Nigeria have begun a concerted effort to sensitise the public on how to recognise and avoid investment scams.</a:t>
            </a:r>
          </a:p>
          <a:p>
            <a:pPr algn="just"/>
            <a:endParaRPr lang="en-GB" sz="2400" b="1" dirty="0"/>
          </a:p>
        </p:txBody>
      </p:sp>
    </p:spTree>
  </p:cSld>
  <p:clrMapOvr>
    <a:masterClrMapping/>
  </p:clrMapOvr>
  <p:transition>
    <p:strips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200" b="1" dirty="0" smtClean="0"/>
              <a:t>Examples of recent actions in protecting consumers in our growing economy</a:t>
            </a:r>
            <a:endParaRPr lang="en-US" sz="2200" dirty="0"/>
          </a:p>
        </p:txBody>
      </p:sp>
      <p:sp>
        <p:nvSpPr>
          <p:cNvPr id="3" name="Text Placeholder 2"/>
          <p:cNvSpPr>
            <a:spLocks noGrp="1"/>
          </p:cNvSpPr>
          <p:nvPr>
            <p:ph type="body" sz="quarter" idx="13"/>
          </p:nvPr>
        </p:nvSpPr>
        <p:spPr>
          <a:xfrm>
            <a:off x="357158" y="142852"/>
            <a:ext cx="8077200" cy="642942"/>
          </a:xfrm>
        </p:spPr>
        <p:txBody>
          <a:bodyPr>
            <a:noAutofit/>
          </a:bodyPr>
          <a:lstStyle/>
          <a:p>
            <a:r>
              <a:rPr lang="en-GB" sz="2000" dirty="0" smtClean="0"/>
              <a:t>EXAMPLES OF RECENT ACTIONS IN PROTECTING CONSUMERS IN OUR GROWING ECONOMY</a:t>
            </a:r>
            <a:endParaRPr lang="en-US" sz="2000" dirty="0"/>
          </a:p>
        </p:txBody>
      </p:sp>
      <p:sp>
        <p:nvSpPr>
          <p:cNvPr id="4" name="Rectangle 3"/>
          <p:cNvSpPr/>
          <p:nvPr/>
        </p:nvSpPr>
        <p:spPr>
          <a:xfrm>
            <a:off x="357158" y="714357"/>
            <a:ext cx="8072494" cy="2862322"/>
          </a:xfrm>
          <a:prstGeom prst="rect">
            <a:avLst/>
          </a:prstGeom>
        </p:spPr>
        <p:txBody>
          <a:bodyPr wrap="square">
            <a:spAutoFit/>
          </a:bodyPr>
          <a:lstStyle/>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buFont typeface="Wingdings" pitchFamily="2" charset="2"/>
              <a:buChar char="Ø"/>
            </a:pPr>
            <a:endParaRPr lang="en-GB" b="1" dirty="0" smtClean="0"/>
          </a:p>
          <a:p>
            <a:pPr algn="just"/>
            <a:endParaRPr lang="en-GB" b="1" dirty="0" smtClean="0"/>
          </a:p>
          <a:p>
            <a:pPr algn="just"/>
            <a:endParaRPr lang="en-GB" b="1" dirty="0" smtClean="0"/>
          </a:p>
          <a:p>
            <a:pPr algn="just"/>
            <a:endParaRPr lang="en-GB" b="1" dirty="0" smtClean="0"/>
          </a:p>
        </p:txBody>
      </p:sp>
      <p:sp>
        <p:nvSpPr>
          <p:cNvPr id="7" name="Rectangle 6"/>
          <p:cNvSpPr/>
          <p:nvPr/>
        </p:nvSpPr>
        <p:spPr>
          <a:xfrm>
            <a:off x="428596" y="785795"/>
            <a:ext cx="7786742" cy="5663089"/>
          </a:xfrm>
          <a:prstGeom prst="rect">
            <a:avLst/>
          </a:prstGeom>
        </p:spPr>
        <p:txBody>
          <a:bodyPr wrap="square">
            <a:spAutoFit/>
          </a:bodyPr>
          <a:lstStyle/>
          <a:p>
            <a:pPr algn="just">
              <a:buFont typeface="Wingdings" pitchFamily="2" charset="2"/>
              <a:buChar char="Ø"/>
            </a:pPr>
            <a:r>
              <a:rPr lang="en-GB" sz="2600" b="1" dirty="0" smtClean="0"/>
              <a:t> In the Manufacturing and Importation sector, CPC continues to emphasise compliance with standards as determined by the Standards Organisation of Nigeria; and the provision  of effective warranties for products.</a:t>
            </a:r>
          </a:p>
          <a:p>
            <a:pPr algn="just">
              <a:buFont typeface="Wingdings" pitchFamily="2" charset="2"/>
              <a:buChar char="Ø"/>
            </a:pPr>
            <a:r>
              <a:rPr lang="en-GB" sz="2600" b="1" dirty="0" smtClean="0"/>
              <a:t> CPC is currently </a:t>
            </a:r>
            <a:r>
              <a:rPr lang="en-GB" sz="2600" b="1" dirty="0" smtClean="0"/>
              <a:t>investigating</a:t>
            </a:r>
            <a:r>
              <a:rPr lang="en-GB" sz="2600" b="1" dirty="0" smtClean="0"/>
              <a:t> </a:t>
            </a:r>
            <a:r>
              <a:rPr lang="en-GB" sz="2600" b="1" dirty="0" smtClean="0"/>
              <a:t>an importer that has failed to provide the requisite after sales support  and warranty for its product, an indication of dumping.</a:t>
            </a:r>
          </a:p>
          <a:p>
            <a:pPr algn="just">
              <a:buFont typeface="Wingdings" pitchFamily="2" charset="2"/>
              <a:buChar char="Ø"/>
            </a:pPr>
            <a:r>
              <a:rPr lang="en-GB" sz="2600" b="1" dirty="0" smtClean="0"/>
              <a:t> Recognising the rapid growth of Electronic Commerce, CPC has begun drawing up regulations to govern this new territory.</a:t>
            </a:r>
          </a:p>
          <a:p>
            <a:pPr algn="just">
              <a:buFont typeface="Wingdings" pitchFamily="2" charset="2"/>
              <a:buChar char="Ø"/>
            </a:pPr>
            <a:r>
              <a:rPr lang="en-GB" sz="2600" b="1" dirty="0" smtClean="0"/>
              <a:t> CPC penalises companies found to provide short measure of products and wields its power to name and shame such companies.</a:t>
            </a:r>
          </a:p>
          <a:p>
            <a:pPr algn="just"/>
            <a:endParaRPr lang="en-GB" sz="2400" b="1" dirty="0"/>
          </a:p>
        </p:txBody>
      </p:sp>
    </p:spTree>
  </p:cSld>
  <p:clrMapOvr>
    <a:masterClrMapping/>
  </p:clrMapOvr>
  <p:transition>
    <p:strips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Examples of recent actions in protecting consumers in our growing ECONOMY</a:t>
            </a:r>
            <a:endParaRPr lang="en-US" b="1" dirty="0"/>
          </a:p>
        </p:txBody>
      </p:sp>
      <p:sp>
        <p:nvSpPr>
          <p:cNvPr id="3" name="Text Placeholder 2"/>
          <p:cNvSpPr>
            <a:spLocks noGrp="1"/>
          </p:cNvSpPr>
          <p:nvPr>
            <p:ph type="body" sz="quarter" idx="13"/>
          </p:nvPr>
        </p:nvSpPr>
        <p:spPr>
          <a:xfrm>
            <a:off x="304800" y="142852"/>
            <a:ext cx="3965448" cy="571504"/>
          </a:xfrm>
        </p:spPr>
        <p:txBody>
          <a:bodyPr>
            <a:noAutofit/>
          </a:bodyPr>
          <a:lstStyle/>
          <a:p>
            <a:r>
              <a:rPr lang="en-GB" sz="1400" dirty="0" smtClean="0"/>
              <a:t>EXAMPLES OF RECENT ACTIONS IN PROTECTING CONSUMERS IN OUR GROWING ECONOMY</a:t>
            </a:r>
            <a:endParaRPr lang="en-US" sz="1400" dirty="0"/>
          </a:p>
        </p:txBody>
      </p:sp>
      <p:sp>
        <p:nvSpPr>
          <p:cNvPr id="4" name="Content Placeholder 3"/>
          <p:cNvSpPr>
            <a:spLocks noGrp="1"/>
          </p:cNvSpPr>
          <p:nvPr>
            <p:ph sz="quarter" idx="15"/>
          </p:nvPr>
        </p:nvSpPr>
        <p:spPr>
          <a:xfrm>
            <a:off x="323528" y="692696"/>
            <a:ext cx="3962400" cy="5638800"/>
          </a:xfrm>
        </p:spPr>
        <p:txBody>
          <a:bodyPr>
            <a:noAutofit/>
          </a:bodyPr>
          <a:lstStyle/>
          <a:p>
            <a:pPr algn="just">
              <a:buFont typeface="Wingdings" pitchFamily="2" charset="2"/>
              <a:buChar char="Ø"/>
            </a:pPr>
            <a:r>
              <a:rPr lang="en-GB" sz="2300" b="1" dirty="0" smtClean="0"/>
              <a:t>CPC continues to monitor sales promotions in the country to ensure that they are fair and not designed to mislead consumers especially in an economy where conglomerates will do a lot to increase their profit margins.</a:t>
            </a:r>
          </a:p>
          <a:p>
            <a:pPr algn="just">
              <a:buFont typeface="Wingdings" pitchFamily="2" charset="2"/>
              <a:buChar char="Ø"/>
            </a:pPr>
            <a:r>
              <a:rPr lang="en-GB" sz="2300" b="1" dirty="0" smtClean="0"/>
              <a:t>CPC had to call a major telecommunications company doing a promotion to order; and directed it to provide  and publish detailed information on expected winnings and ensure that there was no room for misunderstanding.</a:t>
            </a:r>
            <a:endParaRPr lang="en-US" sz="2300" dirty="0"/>
          </a:p>
        </p:txBody>
      </p:sp>
      <p:sp>
        <p:nvSpPr>
          <p:cNvPr id="8" name="Text Placeholder 7"/>
          <p:cNvSpPr>
            <a:spLocks noGrp="1"/>
          </p:cNvSpPr>
          <p:nvPr>
            <p:ph type="body" sz="quarter" idx="16"/>
          </p:nvPr>
        </p:nvSpPr>
        <p:spPr/>
        <p:txBody>
          <a:bodyPr>
            <a:normAutofit fontScale="92500" lnSpcReduction="10000"/>
          </a:bodyPr>
          <a:lstStyle/>
          <a:p>
            <a:endParaRPr lang="en-GB" dirty="0"/>
          </a:p>
        </p:txBody>
      </p:sp>
      <p:pic>
        <p:nvPicPr>
          <p:cNvPr id="10" name="irc_mi" descr="http://reporters365.com/wp-content/uploads/2012/08/mtn-ultimate-wonder1.jpg">
            <a:hlinkClick r:id="rId2"/>
          </p:cNvPr>
          <p:cNvPicPr>
            <a:picLocks noGrp="1"/>
          </p:cNvPicPr>
          <p:nvPr>
            <p:ph sz="quarter" idx="17"/>
          </p:nvPr>
        </p:nvPicPr>
        <p:blipFill>
          <a:blip r:embed="rId3" cstate="print"/>
          <a:srcRect/>
          <a:stretch>
            <a:fillRect/>
          </a:stretch>
        </p:blipFill>
        <p:spPr bwMode="auto">
          <a:xfrm>
            <a:off x="4416425" y="660511"/>
            <a:ext cx="3962400" cy="5536978"/>
          </a:xfrm>
          <a:prstGeom prst="rect">
            <a:avLst/>
          </a:prstGeom>
          <a:noFill/>
          <a:ln w="9525">
            <a:noFill/>
            <a:miter lim="800000"/>
            <a:headEnd/>
            <a:tailEnd/>
          </a:ln>
        </p:spPr>
      </p:pic>
    </p:spTree>
  </p:cSld>
  <p:clrMapOvr>
    <a:masterClrMapping/>
  </p:clrMapOvr>
  <p:transition>
    <p:strips dir="rd"/>
  </p:transition>
  <p:timing>
    <p:tnLst>
      <p:par>
        <p:cTn id="1" dur="indefinite" restart="never" nodeType="tmRoot"/>
      </p:par>
    </p:tnLst>
  </p:timing>
</p:sld>
</file>

<file path=ppt/theme/theme1.xml><?xml version="1.0" encoding="utf-8"?>
<a:theme xmlns:a="http://schemas.openxmlformats.org/drawingml/2006/main" name="Pitchbook">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Pitchbook</Template>
  <TotalTime>0</TotalTime>
  <Words>1981</Words>
  <Application>Microsoft Office PowerPoint</Application>
  <PresentationFormat>On-screen Show (4:3)</PresentationFormat>
  <Paragraphs>205</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Pitchbook</vt:lpstr>
      <vt:lpstr>CONSUMER PROTECTION COUNCIL,NIGERIA (CPC)</vt:lpstr>
      <vt:lpstr>CPC Mission and Legal framework</vt:lpstr>
      <vt:lpstr>CPC Mission and Legal framework</vt:lpstr>
      <vt:lpstr>Legal Framework for Consumer Protection in Nigeria </vt:lpstr>
      <vt:lpstr>Legal Framework for Consumer Protection in Nigeria </vt:lpstr>
      <vt:lpstr>Examples of recent actions in protecting consumers in our growing economy</vt:lpstr>
      <vt:lpstr>Examples of recent actions in protecting consumers in our growing economy</vt:lpstr>
      <vt:lpstr>Examples of recent actions in protecting consumers in our growing economy</vt:lpstr>
      <vt:lpstr>Examples of recent actions in protecting consumers in our growing ECONOMY</vt:lpstr>
      <vt:lpstr>Collaborating with Local and International partners</vt:lpstr>
      <vt:lpstr>Nigeria’s Antitrust and Consumer Protection bill</vt:lpstr>
      <vt:lpstr>Regulating competition without a Competition Law</vt:lpstr>
      <vt:lpstr>Regulating competition without a Competition Law</vt:lpstr>
      <vt:lpstr>Regulating competition without a Competition Law</vt:lpstr>
      <vt:lpstr>Regulating competition without a Competition Law</vt:lpstr>
      <vt:lpstr>  APPRECIATION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2009-11-07T22:13:40Z</dcterms:created>
  <dcterms:modified xsi:type="dcterms:W3CDTF">2013-08-15T09:21:56Z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1033</vt:i4>
  </property>
  <property fmtid="{D5CDD505-2E9C-101B-9397-08002B2CF9AE}" pid="3" name="_Version">
    <vt:lpwstr>12.0.4518</vt:lpwstr>
  </property>
</Properties>
</file>