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9" r:id="rId3"/>
    <p:sldId id="308" r:id="rId4"/>
    <p:sldId id="314" r:id="rId5"/>
    <p:sldId id="309" r:id="rId6"/>
    <p:sldId id="316" r:id="rId7"/>
    <p:sldId id="312" r:id="rId8"/>
    <p:sldId id="298" r:id="rId9"/>
    <p:sldId id="313" r:id="rId10"/>
    <p:sldId id="317" r:id="rId1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FA62F0B-5AFC-44FB-9E5B-AEA3E8593F24}" type="datetimeFigureOut">
              <a:rPr lang="en-US" smtClean="0"/>
              <a:pPr/>
              <a:t>8/9/2013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143506D-8DF2-4BD1-AAE8-D3B31BDE073D}" type="slidenum">
              <a:rPr lang="en-US" smtClean="0"/>
              <a:pPr/>
              <a:t>‹#›</a:t>
            </a:fld>
            <a:endParaRPr lang="en-US"/>
          </a:p>
        </p:txBody>
      </p:sp>
    </p:spTree>
    <p:extLst>
      <p:ext uri="{BB962C8B-B14F-4D97-AF65-F5344CB8AC3E}">
        <p14:creationId xmlns:p14="http://schemas.microsoft.com/office/powerpoint/2010/main" xmlns="" val="10721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11386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062D-A187-4039-BE5F-00E46BBA9D63}"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1422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9A50-2E40-4126-9A0D-12CE2B7292F5}"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11549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AEE9C4D-E97F-42C0-89C8-FF13559D29AF}"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7515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92D0BCCE-DBF3-4A3E-8054-AEFCDC9BB767}"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276218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38818-4991-40E6-804A-1F7270EAF6BC}"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451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D8F0-E2C7-4525-8DFB-834483DFCB36}"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2212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60D731-769F-4E8F-8BD1-1948A134746E}" type="datetime1">
              <a:rPr lang="en-US" smtClean="0">
                <a:solidFill>
                  <a:srgbClr val="073E87"/>
                </a:solidFill>
              </a:rPr>
              <a:pPr/>
              <a:t>8/9/2013</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415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C192-EBBE-444F-A5FB-FFD9143C6DE8}" type="datetime1">
              <a:rPr lang="en-US" smtClean="0">
                <a:solidFill>
                  <a:srgbClr val="073E87"/>
                </a:solidFill>
              </a:rPr>
              <a:pPr/>
              <a:t>8/9/2013</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6967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F8F2-5F65-4BBD-B937-0C39783AE7C1}" type="datetime1">
              <a:rPr lang="en-US" smtClean="0">
                <a:solidFill>
                  <a:srgbClr val="073E87"/>
                </a:solidFill>
              </a:rPr>
              <a:pPr/>
              <a:t>8/9/2013</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1228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D85E6AD8-0C7E-43C0-8DEE-2E4543C8F6EA}" type="datetime1">
              <a:rPr lang="en-US" smtClean="0">
                <a:solidFill>
                  <a:srgbClr val="073E87"/>
                </a:solidFill>
              </a:rPr>
              <a:pPr/>
              <a:t>8/9/2013</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xmlns="" val="253358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2675A076-D22B-403F-A722-87C1B5B6239D}" type="datetime1">
              <a:rPr lang="en-US" smtClean="0">
                <a:solidFill>
                  <a:srgbClr val="073E87"/>
                </a:solidFill>
              </a:rPr>
              <a:pPr/>
              <a:t>8/9/2013</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59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9A147-E6C8-41B9-9672-0A8ACC7BDD88}" type="datetime1">
              <a:rPr lang="en-US" smtClean="0">
                <a:solidFill>
                  <a:srgbClr val="073E87"/>
                </a:solidFill>
              </a:rPr>
              <a:pPr/>
              <a:t>8/9/2013</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xmlns="" val="14560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093DF1-67DC-4DEA-B79D-475A183D7C66}" type="datetime1">
              <a:rPr lang="en-US" smtClean="0">
                <a:solidFill>
                  <a:srgbClr val="073E87"/>
                </a:solidFill>
              </a:rPr>
              <a:pPr/>
              <a:t>8/9/2013</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3681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jt.gen.t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hyperlink" Target="http://www.jt.gen.tr/"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jt.gen.tr/" TargetMode="Externa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jt.gen.tr/"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5600" y="3733800"/>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581400"/>
            <a:ext cx="2244970" cy="190334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04800" y="2362200"/>
            <a:ext cx="8291896" cy="12618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STATUS OF EAC &amp; RWANDA COMPETITION </a:t>
            </a:r>
            <a:r>
              <a:rPr lang="en-US" sz="2800" b="1" dirty="0" smtClean="0"/>
              <a:t>LAW</a:t>
            </a:r>
          </a:p>
          <a:p>
            <a:pPr algn="ctr"/>
            <a:r>
              <a:rPr lang="en-US" sz="2400" b="1" dirty="0" smtClean="0">
                <a:solidFill>
                  <a:prstClr val="black"/>
                </a:solidFill>
              </a:rPr>
              <a:t>By</a:t>
            </a:r>
          </a:p>
          <a:p>
            <a:pPr algn="ctr"/>
            <a:r>
              <a:rPr lang="en-US" sz="2400" b="1" dirty="0" smtClean="0">
                <a:solidFill>
                  <a:prstClr val="black"/>
                </a:solidFill>
              </a:rPr>
              <a:t>INNOCENT HITAYEZU ( ADECOR T.A)</a:t>
            </a:r>
            <a:endParaRPr lang="en-US" sz="2400" b="1" dirty="0">
              <a:solidFill>
                <a:prstClr val="black"/>
              </a:solidFill>
            </a:endParaRPr>
          </a:p>
        </p:txBody>
      </p:sp>
      <p:pic>
        <p:nvPicPr>
          <p:cNvPr id="8" name="Picture 3" descr="photo Titl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3439" t="7481" r="1273" b="21782"/>
          <a:stretch/>
        </p:blipFill>
        <p:spPr bwMode="auto">
          <a:xfrm>
            <a:off x="609600" y="3810000"/>
            <a:ext cx="1905802" cy="166872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28600" y="609600"/>
            <a:ext cx="8686800" cy="1219200"/>
          </a:xfrm>
        </p:spPr>
        <p:txBody>
          <a:bodyPr>
            <a:noAutofit/>
          </a:bodyPr>
          <a:lstStyle/>
          <a:p>
            <a:pPr marL="182880" indent="0">
              <a:buNone/>
            </a:pPr>
            <a:r>
              <a:rPr lang="en-US" sz="3600" b="1" dirty="0" smtClean="0"/>
              <a:t>The Fifth Annual African Dialogue </a:t>
            </a:r>
            <a:br>
              <a:rPr lang="en-US" sz="3600" b="1" dirty="0" smtClean="0"/>
            </a:br>
            <a:r>
              <a:rPr lang="en-US" sz="3600" b="1" dirty="0" smtClean="0"/>
              <a:t>Consumer Protection Conference</a:t>
            </a:r>
            <a:endParaRPr lang="en-US" sz="3600" dirty="0"/>
          </a:p>
        </p:txBody>
      </p:sp>
      <p:sp>
        <p:nvSpPr>
          <p:cNvPr id="12" name="Subtitle 4"/>
          <p:cNvSpPr txBox="1">
            <a:spLocks/>
          </p:cNvSpPr>
          <p:nvPr/>
        </p:nvSpPr>
        <p:spPr>
          <a:xfrm>
            <a:off x="2743200" y="5410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spTree>
    <p:extLst>
      <p:ext uri="{BB962C8B-B14F-4D97-AF65-F5344CB8AC3E}">
        <p14:creationId xmlns:p14="http://schemas.microsoft.com/office/powerpoint/2010/main" xmlns="" val="34962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10</a:t>
            </a:fld>
            <a:endParaRPr lang="en-US" dirty="0">
              <a:solidFill>
                <a:srgbClr val="073E87"/>
              </a:solidFill>
            </a:endParaRPr>
          </a:p>
        </p:txBody>
      </p:sp>
      <p:sp>
        <p:nvSpPr>
          <p:cNvPr id="2" name="Title 1"/>
          <p:cNvSpPr>
            <a:spLocks noGrp="1"/>
          </p:cNvSpPr>
          <p:nvPr>
            <p:ph type="title"/>
          </p:nvPr>
        </p:nvSpPr>
        <p:spPr>
          <a:xfrm>
            <a:off x="685800" y="1981200"/>
            <a:ext cx="8077200" cy="762000"/>
          </a:xfrm>
        </p:spPr>
        <p:style>
          <a:lnRef idx="3">
            <a:schemeClr val="lt1"/>
          </a:lnRef>
          <a:fillRef idx="1">
            <a:schemeClr val="accent1"/>
          </a:fillRef>
          <a:effectRef idx="1">
            <a:schemeClr val="accent1"/>
          </a:effectRef>
          <a:fontRef idx="minor">
            <a:schemeClr val="lt1"/>
          </a:fontRef>
        </p:style>
        <p:txBody>
          <a:bodyPr>
            <a:normAutofit/>
          </a:bodyPr>
          <a:lstStyle/>
          <a:p>
            <a:r>
              <a:rPr lang="en-US" sz="3200" b="1" dirty="0" smtClean="0"/>
              <a:t>ADECOR’S PERSPECTIVES </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3400" y="2819401"/>
            <a:ext cx="8153400" cy="3724096"/>
          </a:xfrm>
          <a:prstGeom prst="rect">
            <a:avLst/>
          </a:prstGeom>
          <a:noFill/>
        </p:spPr>
        <p:txBody>
          <a:bodyPr wrap="square" rtlCol="0">
            <a:spAutoFit/>
          </a:bodyPr>
          <a:lstStyle/>
          <a:p>
            <a:pPr algn="just">
              <a:buFont typeface="Wingdings" pitchFamily="2" charset="2"/>
              <a:buChar char="§"/>
            </a:pPr>
            <a:r>
              <a:rPr lang="en-GB" sz="2000" dirty="0" smtClean="0"/>
              <a:t>  “Owning Competition and Consumer Protection Law”- ADECOR already </a:t>
            </a:r>
            <a:r>
              <a:rPr lang="en-GB" sz="2000" dirty="0" smtClean="0"/>
              <a:t>designed </a:t>
            </a:r>
            <a:r>
              <a:rPr lang="en-GB" sz="2000" dirty="0" smtClean="0"/>
              <a:t>the campaign </a:t>
            </a:r>
            <a:r>
              <a:rPr lang="en-GB" sz="2000" dirty="0" smtClean="0"/>
              <a:t>document, </a:t>
            </a:r>
            <a:r>
              <a:rPr lang="en-GB" sz="2000" dirty="0" smtClean="0"/>
              <a:t>shared it with different stakeholders- </a:t>
            </a:r>
            <a:r>
              <a:rPr lang="en-GB" sz="2000" dirty="0" smtClean="0"/>
              <a:t>signed an MOU with MINICOM. The campaign </a:t>
            </a:r>
            <a:r>
              <a:rPr lang="en-GB" sz="2000" dirty="0" smtClean="0"/>
              <a:t>targets </a:t>
            </a:r>
            <a:r>
              <a:rPr lang="en-GB" sz="2000" dirty="0" err="1" smtClean="0"/>
              <a:t>INGOs</a:t>
            </a:r>
            <a:r>
              <a:rPr lang="en-GB" sz="2000" dirty="0" smtClean="0"/>
              <a:t>, Key Development Partners, UN agencies, </a:t>
            </a:r>
            <a:r>
              <a:rPr lang="en-GB" sz="2000" dirty="0" err="1" smtClean="0"/>
              <a:t>CSOs</a:t>
            </a:r>
            <a:r>
              <a:rPr lang="en-GB" sz="2000" dirty="0" smtClean="0"/>
              <a:t>, CBOS and Media groups.</a:t>
            </a:r>
          </a:p>
          <a:p>
            <a:pPr algn="just"/>
            <a:endParaRPr lang="en-GB" sz="2000" dirty="0" smtClean="0"/>
          </a:p>
          <a:p>
            <a:pPr algn="just">
              <a:buFont typeface="Wingdings" pitchFamily="2" charset="2"/>
              <a:buChar char="§"/>
            </a:pPr>
            <a:r>
              <a:rPr lang="en-GB" sz="2000" dirty="0" smtClean="0"/>
              <a:t>ADECOR spearheading “Accelerating the implementation of EAC Competition Law Project” in Rwanda as funded by </a:t>
            </a:r>
            <a:r>
              <a:rPr lang="en-GB" sz="2000" dirty="0" err="1" smtClean="0"/>
              <a:t>TradeMark</a:t>
            </a:r>
            <a:r>
              <a:rPr lang="en-GB" sz="2000" dirty="0" smtClean="0"/>
              <a:t> East Africa via CUTS: assessing anti-competitions practices- the level of implementation- and identify challenges in implementing the Law</a:t>
            </a:r>
          </a:p>
          <a:p>
            <a:pPr algn="just"/>
            <a:r>
              <a:rPr lang="en-GB" sz="2000" dirty="0" smtClean="0"/>
              <a:t>   </a:t>
            </a:r>
            <a:endParaRPr lang="en-GB" sz="2000" dirty="0" smtClean="0"/>
          </a:p>
          <a:p>
            <a:pPr algn="just"/>
            <a:r>
              <a:rPr lang="en-GB" sz="2000" dirty="0" smtClean="0"/>
              <a:t>  </a:t>
            </a:r>
            <a:r>
              <a:rPr lang="en-GB" sz="2000" b="1" dirty="0" smtClean="0"/>
              <a:t>Ends </a:t>
            </a:r>
          </a:p>
          <a:p>
            <a:pPr lvl="1"/>
            <a:endParaRPr lang="en-US" sz="800" dirty="0" smtClean="0"/>
          </a:p>
          <a:p>
            <a:pPr marL="285750" indent="-285750">
              <a:buFont typeface="Arial" pitchFamily="34" charset="0"/>
              <a:buChar char="•"/>
            </a:pPr>
            <a:endParaRPr lang="en-US" sz="800" dirty="0" smtClean="0"/>
          </a:p>
        </p:txBody>
      </p:sp>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2</a:t>
            </a:fld>
            <a:endParaRPr lang="en-US" dirty="0">
              <a:solidFill>
                <a:srgbClr val="073E87"/>
              </a:solidFill>
            </a:endParaRPr>
          </a:p>
        </p:txBody>
      </p:sp>
      <p:sp>
        <p:nvSpPr>
          <p:cNvPr id="2" name="Title 1"/>
          <p:cNvSpPr>
            <a:spLocks noGrp="1"/>
          </p:cNvSpPr>
          <p:nvPr>
            <p:ph type="title"/>
          </p:nvPr>
        </p:nvSpPr>
        <p:spPr>
          <a:xfrm>
            <a:off x="2438400" y="609600"/>
            <a:ext cx="4267200" cy="8382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b="1" dirty="0" smtClean="0"/>
              <a:t>EAC COMPETITION LAW BACKGROUND</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3400" y="2209800"/>
            <a:ext cx="8153400" cy="5478423"/>
          </a:xfrm>
          <a:prstGeom prst="rect">
            <a:avLst/>
          </a:prstGeom>
          <a:noFill/>
        </p:spPr>
        <p:txBody>
          <a:bodyPr wrap="square" rtlCol="0">
            <a:spAutoFit/>
          </a:bodyPr>
          <a:lstStyle/>
          <a:p>
            <a:pPr algn="just">
              <a:buFont typeface="Wingdings" pitchFamily="2" charset="2"/>
              <a:buChar char="§"/>
            </a:pPr>
            <a:r>
              <a:rPr lang="en-GB" dirty="0" smtClean="0"/>
              <a:t> Five Countries in Total:  since 1967 the idea failed ; in 2005 three countries ( Uganda, Kenya and Tanzania) revived the idea ; then in 2009 two more (Rwanda &amp; Burundi)-</a:t>
            </a:r>
          </a:p>
          <a:p>
            <a:pPr algn="just">
              <a:buFont typeface="Wingdings" pitchFamily="2" charset="2"/>
              <a:buChar char="§"/>
            </a:pPr>
            <a:r>
              <a:rPr lang="en-GB" dirty="0" smtClean="0"/>
              <a:t> </a:t>
            </a:r>
            <a:r>
              <a:rPr lang="en-GB" b="1" dirty="0" smtClean="0"/>
              <a:t>KEY EAC ACHEIVEMENTS:</a:t>
            </a:r>
          </a:p>
          <a:p>
            <a:pPr algn="just"/>
            <a:r>
              <a:rPr lang="en-GB" dirty="0" smtClean="0"/>
              <a:t> ------ EAC Common Market protocol:  1) </a:t>
            </a:r>
            <a:r>
              <a:rPr lang="en-US" dirty="0" smtClean="0"/>
              <a:t>Free movement of goods,  2) services, 3) Capital and  4) </a:t>
            </a:r>
            <a:r>
              <a:rPr lang="en-US" dirty="0" err="1" smtClean="0"/>
              <a:t>labour</a:t>
            </a:r>
            <a:endParaRPr lang="en-GB" dirty="0" smtClean="0"/>
          </a:p>
          <a:p>
            <a:pPr algn="just"/>
            <a:r>
              <a:rPr lang="en-GB" dirty="0" smtClean="0"/>
              <a:t>  ----- Custom Union- Removal of </a:t>
            </a:r>
            <a:r>
              <a:rPr lang="en-GB" dirty="0" err="1" smtClean="0"/>
              <a:t>NTBs</a:t>
            </a:r>
            <a:r>
              <a:rPr lang="en-GB" dirty="0" smtClean="0"/>
              <a:t>: To address issues  differences in standards, taxes, border procedures,  working hours  and other issues that  may restrict trade. </a:t>
            </a:r>
          </a:p>
          <a:p>
            <a:pPr algn="just">
              <a:buFont typeface="Wingdings" pitchFamily="2" charset="2"/>
              <a:buChar char="§"/>
            </a:pPr>
            <a:r>
              <a:rPr lang="en-GB" dirty="0" smtClean="0"/>
              <a:t> EAC Single tourist Visa  &amp; One ID card for Citizens- almost done- already Kenya, Uganda and Rwanda.</a:t>
            </a:r>
          </a:p>
          <a:p>
            <a:pPr algn="just">
              <a:buFont typeface="Wingdings" pitchFamily="2" charset="2"/>
              <a:buChar char="§"/>
            </a:pPr>
            <a:r>
              <a:rPr lang="en-GB" dirty="0" smtClean="0"/>
              <a:t>EAC Competition Law in place since 2009-</a:t>
            </a:r>
          </a:p>
          <a:p>
            <a:pPr algn="just">
              <a:buFont typeface="Wingdings" pitchFamily="2" charset="2"/>
              <a:buChar char="§"/>
            </a:pPr>
            <a:r>
              <a:rPr lang="en-GB" dirty="0" smtClean="0"/>
              <a:t>  Common Currency: negotiations very far ( fear that only 3 </a:t>
            </a:r>
            <a:r>
              <a:rPr lang="en-GB" dirty="0" err="1" smtClean="0"/>
              <a:t>coountries</a:t>
            </a:r>
            <a:r>
              <a:rPr lang="en-GB" dirty="0" smtClean="0"/>
              <a:t> have so far agreed on the move)  next decision making in Nov.2013-  ( WB &amp; EC have advised to postpone the move) but Heads seem moving forward despite the advice-</a:t>
            </a:r>
          </a:p>
          <a:p>
            <a:pPr algn="just">
              <a:buFont typeface="Wingdings" pitchFamily="2" charset="2"/>
              <a:buChar char="§"/>
            </a:pPr>
            <a:endParaRPr lang="en-GB" dirty="0" smtClean="0"/>
          </a:p>
          <a:p>
            <a:pPr algn="just"/>
            <a:endParaRPr lang="en-GB" dirty="0" smtClean="0"/>
          </a:p>
          <a:p>
            <a:pPr algn="just">
              <a:buFont typeface="Wingdings" pitchFamily="2" charset="2"/>
              <a:buChar char="§"/>
            </a:pPr>
            <a:endParaRPr lang="en-GB" dirty="0" smtClean="0"/>
          </a:p>
          <a:p>
            <a:pPr algn="just">
              <a:buFont typeface="Wingdings" pitchFamily="2" charset="2"/>
              <a:buChar char="§"/>
            </a:pPr>
            <a:endParaRPr lang="en-GB" dirty="0" smtClean="0"/>
          </a:p>
          <a:p>
            <a:pPr algn="just">
              <a:buFont typeface="Wingdings" pitchFamily="2" charset="2"/>
              <a:buChar char="§"/>
            </a:pPr>
            <a:endParaRPr lang="en-GB" dirty="0" smtClean="0"/>
          </a:p>
          <a:p>
            <a:pPr marL="285750" indent="-285750">
              <a:buFont typeface="Arial" pitchFamily="34" charset="0"/>
              <a:buChar char="•"/>
            </a:pPr>
            <a:endParaRPr lang="en-US" sz="800" dirty="0" smtClean="0"/>
          </a:p>
        </p:txBody>
      </p:sp>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a:t>
            </a:fld>
            <a:endParaRPr lang="en-US" dirty="0">
              <a:solidFill>
                <a:srgbClr val="073E87"/>
              </a:solidFill>
            </a:endParaRPr>
          </a:p>
        </p:txBody>
      </p:sp>
      <p:sp>
        <p:nvSpPr>
          <p:cNvPr id="2" name="Title 1"/>
          <p:cNvSpPr>
            <a:spLocks noGrp="1"/>
          </p:cNvSpPr>
          <p:nvPr>
            <p:ph type="title"/>
          </p:nvPr>
        </p:nvSpPr>
        <p:spPr>
          <a:xfrm>
            <a:off x="2514600" y="1295400"/>
            <a:ext cx="4572000" cy="9906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b="1" dirty="0" smtClean="0"/>
              <a:t>THE EAC IMPLEMENTATION ROADMAP</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3400" y="2438400"/>
            <a:ext cx="8153400" cy="2554545"/>
          </a:xfrm>
          <a:prstGeom prst="rect">
            <a:avLst/>
          </a:prstGeom>
          <a:noFill/>
        </p:spPr>
        <p:txBody>
          <a:bodyPr wrap="square" rtlCol="0">
            <a:spAutoFit/>
          </a:bodyPr>
          <a:lstStyle/>
          <a:p>
            <a:pPr algn="just">
              <a:buFont typeface="Wingdings" pitchFamily="2" charset="2"/>
              <a:buChar char="§"/>
            </a:pPr>
            <a:r>
              <a:rPr lang="en-US" sz="2400" dirty="0" smtClean="0"/>
              <a:t>Common Market Protocol</a:t>
            </a:r>
          </a:p>
          <a:p>
            <a:pPr algn="just">
              <a:buFont typeface="Wingdings" pitchFamily="2" charset="2"/>
              <a:buChar char="§"/>
            </a:pPr>
            <a:r>
              <a:rPr lang="en-US" sz="2400" dirty="0" smtClean="0"/>
              <a:t>Custom Union </a:t>
            </a:r>
          </a:p>
          <a:p>
            <a:pPr algn="just">
              <a:buFont typeface="Wingdings" pitchFamily="2" charset="2"/>
              <a:buChar char="§"/>
            </a:pPr>
            <a:r>
              <a:rPr lang="en-US" sz="2400" dirty="0" smtClean="0"/>
              <a:t>Common</a:t>
            </a:r>
            <a:r>
              <a:rPr lang="en-US" sz="2400" dirty="0" smtClean="0"/>
              <a:t> </a:t>
            </a:r>
            <a:r>
              <a:rPr lang="en-US" sz="2400" dirty="0" smtClean="0"/>
              <a:t>Currency</a:t>
            </a:r>
          </a:p>
          <a:p>
            <a:pPr algn="just">
              <a:buFont typeface="Wingdings" pitchFamily="2" charset="2"/>
              <a:buChar char="§"/>
            </a:pPr>
            <a:r>
              <a:rPr lang="en-US" sz="2400" dirty="0" smtClean="0"/>
              <a:t>Political Integration</a:t>
            </a:r>
          </a:p>
          <a:p>
            <a:pPr marL="285750" indent="-285750"/>
            <a:endParaRPr lang="en-US" sz="800" dirty="0" smtClean="0"/>
          </a:p>
          <a:p>
            <a:pPr marL="285750" indent="-285750">
              <a:buFont typeface="Arial" pitchFamily="34" charset="0"/>
              <a:buChar char="•"/>
            </a:pPr>
            <a:endParaRPr lang="en-US" sz="800" dirty="0" smtClean="0"/>
          </a:p>
          <a:p>
            <a:pPr marL="285750" indent="-285750">
              <a:buFont typeface="Arial" pitchFamily="34" charset="0"/>
              <a:buChar char="•"/>
            </a:pPr>
            <a:r>
              <a:rPr lang="en-US" sz="2400" dirty="0" smtClean="0"/>
              <a:t>NB: This can only happen if there is competition in the region!!  But how and who  regulates it?</a:t>
            </a:r>
          </a:p>
        </p:txBody>
      </p:sp>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photo Titl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 name="Picture 2"/>
          <p:cNvPicPr>
            <a:picLocks noGrp="1" noChangeAspect="1"/>
          </p:cNvPicPr>
          <p:nvPr>
            <p:ph idx="1"/>
          </p:nvPr>
        </p:nvPicPr>
        <p:blipFill>
          <a:blip r:embed="rId4" cstate="print"/>
          <a:stretch>
            <a:fillRect/>
          </a:stretch>
        </p:blipFill>
        <p:spPr bwMode="auto">
          <a:xfrm>
            <a:off x="381000" y="4648200"/>
            <a:ext cx="3285595" cy="1828800"/>
          </a:xfrm>
          <a:prstGeom prst="ellipse">
            <a:avLst/>
          </a:prstGeom>
          <a:noFill/>
          <a:ln w="9525">
            <a:noFill/>
            <a:miter lim="800000"/>
            <a:headEnd/>
            <a:tailEnd/>
          </a:ln>
        </p:spPr>
      </p:pic>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4</a:t>
            </a:fld>
            <a:endParaRPr lang="en-US" dirty="0">
              <a:solidFill>
                <a:srgbClr val="073E87"/>
              </a:solidFill>
            </a:endParaRPr>
          </a:p>
        </p:txBody>
      </p:sp>
      <p:sp>
        <p:nvSpPr>
          <p:cNvPr id="4" name="Title 3"/>
          <p:cNvSpPr>
            <a:spLocks noGrp="1"/>
          </p:cNvSpPr>
          <p:nvPr>
            <p:ph type="title"/>
          </p:nvPr>
        </p:nvSpPr>
        <p:spPr>
          <a:xfrm>
            <a:off x="2286000" y="338328"/>
            <a:ext cx="4876800" cy="125272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200" dirty="0" smtClean="0"/>
              <a:t>Free Movement of People, Goods, Capital &amp; </a:t>
            </a:r>
            <a:r>
              <a:rPr lang="en-US" sz="3200" dirty="0" err="1" smtClean="0"/>
              <a:t>Labour</a:t>
            </a:r>
            <a:r>
              <a:rPr lang="en-US" sz="3200" dirty="0" smtClean="0"/>
              <a:t>; So what?  Any Impact?</a:t>
            </a:r>
            <a:endParaRPr lang="en-US" sz="3200" dirty="0"/>
          </a:p>
        </p:txBody>
      </p:sp>
      <p:sp>
        <p:nvSpPr>
          <p:cNvPr id="6" name="Oval 5"/>
          <p:cNvSpPr/>
          <p:nvPr/>
        </p:nvSpPr>
        <p:spPr>
          <a:xfrm>
            <a:off x="0" y="1905000"/>
            <a:ext cx="89154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t>e.g.: How Does an ordinary Rwandan   consumer benefit from the EAC market of a population of 130M?</a:t>
            </a:r>
            <a:endParaRPr lang="en-US" sz="2000" b="1" dirty="0"/>
          </a:p>
        </p:txBody>
      </p:sp>
      <p:pic>
        <p:nvPicPr>
          <p:cNvPr id="7" name="Picture 4"/>
          <p:cNvPicPr>
            <a:picLocks noChangeAspect="1"/>
          </p:cNvPicPr>
          <p:nvPr/>
        </p:nvPicPr>
        <p:blipFill>
          <a:blip r:embed="rId5" cstate="print"/>
          <a:srcRect l="7166" t="19702" r="12910" b="21791"/>
          <a:stretch>
            <a:fillRect/>
          </a:stretch>
        </p:blipFill>
        <p:spPr bwMode="auto">
          <a:xfrm>
            <a:off x="5105400" y="4267200"/>
            <a:ext cx="3778427"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A fresh food market in Kigali. Rwanda’s annual inflation rate accelerated to 3.68 per cent in June, up from from 2.98 per cent in the previous month, reflecting the rise in the cost of food and non alcoholic beverages. Photo/File"/>
          <p:cNvPicPr/>
          <p:nvPr/>
        </p:nvPicPr>
        <p:blipFill>
          <a:blip r:embed="rId6" cstate="print">
            <a:lum bright="14000" contrast="11000"/>
          </a:blip>
          <a:srcRect/>
          <a:stretch>
            <a:fillRect/>
          </a:stretch>
        </p:blipFill>
        <p:spPr bwMode="auto">
          <a:xfrm>
            <a:off x="2590800" y="3352800"/>
            <a:ext cx="2895600" cy="1828800"/>
          </a:xfrm>
          <a:prstGeom prst="rect">
            <a:avLst/>
          </a:prstGeom>
          <a:noFill/>
          <a:ln w="9525">
            <a:noFill/>
            <a:miter lim="800000"/>
            <a:headEnd/>
            <a:tailEnd/>
          </a:ln>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3810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lowchart: Merge 11"/>
          <p:cNvSpPr/>
          <p:nvPr/>
        </p:nvSpPr>
        <p:spPr>
          <a:xfrm>
            <a:off x="457200" y="3048000"/>
            <a:ext cx="1676400" cy="1828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endParaRPr lang="en-US" sz="1200" dirty="0" smtClean="0"/>
          </a:p>
          <a:p>
            <a:pPr algn="ctr"/>
            <a:endParaRPr lang="en-US" sz="1200" dirty="0" smtClean="0"/>
          </a:p>
          <a:p>
            <a:pPr algn="ctr"/>
            <a:endParaRPr lang="en-US" sz="1200" b="1" dirty="0" smtClean="0"/>
          </a:p>
          <a:p>
            <a:pPr algn="ctr"/>
            <a:r>
              <a:rPr lang="en-US" sz="1200" b="1" dirty="0" smtClean="0"/>
              <a:t>Long Time to cross borders </a:t>
            </a:r>
            <a:endParaRPr lang="en-US" sz="1200" b="1" dirty="0"/>
          </a:p>
        </p:txBody>
      </p:sp>
      <p:sp>
        <p:nvSpPr>
          <p:cNvPr id="13" name="Flowchart: Decision 12"/>
          <p:cNvSpPr/>
          <p:nvPr/>
        </p:nvSpPr>
        <p:spPr>
          <a:xfrm>
            <a:off x="5410200" y="3200400"/>
            <a:ext cx="2590800" cy="838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Price of food &amp; beverages still high</a:t>
            </a:r>
            <a:endParaRPr lang="en-US" sz="1400" b="1" dirty="0"/>
          </a:p>
        </p:txBody>
      </p:sp>
      <p:sp>
        <p:nvSpPr>
          <p:cNvPr id="14" name="Flowchart: Alternate Process 13"/>
          <p:cNvSpPr/>
          <p:nvPr/>
        </p:nvSpPr>
        <p:spPr>
          <a:xfrm>
            <a:off x="3733800" y="5943600"/>
            <a:ext cx="28956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 Costs still high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5</a:t>
            </a:fld>
            <a:endParaRPr lang="en-US" dirty="0">
              <a:solidFill>
                <a:srgbClr val="073E87"/>
              </a:solidFill>
            </a:endParaRPr>
          </a:p>
        </p:txBody>
      </p:sp>
      <p:sp>
        <p:nvSpPr>
          <p:cNvPr id="2" name="Title 1"/>
          <p:cNvSpPr>
            <a:spLocks noGrp="1"/>
          </p:cNvSpPr>
          <p:nvPr>
            <p:ph type="title"/>
          </p:nvPr>
        </p:nvSpPr>
        <p:spPr>
          <a:xfrm>
            <a:off x="2438400" y="838200"/>
            <a:ext cx="4572000" cy="762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b="1" dirty="0" smtClean="0"/>
              <a:t>EAC  Competition </a:t>
            </a:r>
            <a:r>
              <a:rPr lang="en-US" sz="3200" b="1" dirty="0" smtClean="0"/>
              <a:t>Law Challenges</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81000" y="2133600"/>
            <a:ext cx="8534400" cy="4278094"/>
          </a:xfrm>
          <a:prstGeom prst="rect">
            <a:avLst/>
          </a:prstGeom>
          <a:noFill/>
        </p:spPr>
        <p:txBody>
          <a:bodyPr wrap="square" rtlCol="0">
            <a:spAutoFit/>
          </a:bodyPr>
          <a:lstStyle/>
          <a:p>
            <a:pPr lvl="1"/>
            <a:endParaRPr lang="en-US" sz="800" dirty="0" smtClean="0"/>
          </a:p>
          <a:p>
            <a:pPr marL="285750" indent="-285750">
              <a:buFont typeface="Arial" pitchFamily="34" charset="0"/>
              <a:buChar char="•"/>
            </a:pPr>
            <a:r>
              <a:rPr lang="en-US" sz="2400" dirty="0" smtClean="0"/>
              <a:t>Common Market Protocol Implementation and Removal of NTBs still a challenge:</a:t>
            </a:r>
          </a:p>
          <a:p>
            <a:pPr marL="285750" indent="-285750">
              <a:buFont typeface="Arial" pitchFamily="34" charset="0"/>
              <a:buChar char="•"/>
            </a:pPr>
            <a:r>
              <a:rPr lang="en-US" sz="2400" dirty="0" smtClean="0"/>
              <a:t>Not all member countries agree  take measures to remove NTBs</a:t>
            </a:r>
          </a:p>
          <a:p>
            <a:pPr marL="285750" indent="-285750">
              <a:buFont typeface="Arial" pitchFamily="34" charset="0"/>
              <a:buChar char="•"/>
            </a:pPr>
            <a:r>
              <a:rPr lang="en-US" sz="2400" dirty="0" smtClean="0"/>
              <a:t>State of roads, No d maintenance fee:</a:t>
            </a:r>
          </a:p>
          <a:p>
            <a:pPr marL="285750" indent="-285750">
              <a:buFont typeface="Arial" pitchFamily="34" charset="0"/>
              <a:buChar char="•"/>
            </a:pPr>
            <a:r>
              <a:rPr lang="en-GB" sz="2400" dirty="0" smtClean="0"/>
              <a:t>Many Road blocks on Corridors</a:t>
            </a:r>
          </a:p>
          <a:p>
            <a:pPr marL="285750" indent="-285750">
              <a:buFont typeface="Arial" pitchFamily="34" charset="0"/>
              <a:buChar char="•"/>
            </a:pPr>
            <a:r>
              <a:rPr lang="en-GB" sz="2400" dirty="0" smtClean="0"/>
              <a:t>Congestion and delays at ports</a:t>
            </a:r>
            <a:endParaRPr lang="en-US" sz="2400" dirty="0" smtClean="0"/>
          </a:p>
          <a:p>
            <a:pPr marL="285750" indent="-285750">
              <a:buFont typeface="Arial" pitchFamily="34" charset="0"/>
              <a:buChar char="•"/>
            </a:pPr>
            <a:r>
              <a:rPr lang="en-US" sz="2400" dirty="0" smtClean="0"/>
              <a:t>Country CCP Law Vs EAC competition Law – </a:t>
            </a:r>
          </a:p>
          <a:p>
            <a:pPr marL="285750" indent="-285750"/>
            <a:r>
              <a:rPr lang="en-US" sz="2800" b="1" dirty="0" smtClean="0"/>
              <a:t>   Which Law takes precedence?</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sz="800" dirty="0" smtClean="0"/>
          </a:p>
        </p:txBody>
      </p:sp>
      <p:pic>
        <p:nvPicPr>
          <p:cNvPr id="10" name="Picture 2" descr="IMG_0192"/>
          <p:cNvPicPr>
            <a:picLocks noChangeAspect="1" noChangeArrowheads="1"/>
          </p:cNvPicPr>
          <p:nvPr/>
        </p:nvPicPr>
        <p:blipFill>
          <a:blip r:embed="rId7" cstate="print"/>
          <a:srcRect l="8829" r="33601"/>
          <a:stretch>
            <a:fillRect/>
          </a:stretch>
        </p:blipFill>
        <p:spPr bwMode="auto">
          <a:xfrm>
            <a:off x="6400800" y="3886200"/>
            <a:ext cx="2286000" cy="2551333"/>
          </a:xfrm>
          <a:prstGeom prst="rect">
            <a:avLst/>
          </a:prstGeom>
          <a:noFill/>
          <a:ln w="9525">
            <a:noFill/>
            <a:miter lim="800000"/>
            <a:headEnd/>
            <a:tailEnd/>
          </a:ln>
        </p:spPr>
      </p:pic>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1066800" y="685800"/>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6</a:t>
            </a:fld>
            <a:endParaRPr lang="en-US" dirty="0">
              <a:solidFill>
                <a:srgbClr val="073E87"/>
              </a:solidFill>
            </a:endParaRPr>
          </a:p>
        </p:txBody>
      </p:sp>
      <p:sp>
        <p:nvSpPr>
          <p:cNvPr id="2" name="Title 1"/>
          <p:cNvSpPr>
            <a:spLocks noGrp="1"/>
          </p:cNvSpPr>
          <p:nvPr>
            <p:ph type="title"/>
          </p:nvPr>
        </p:nvSpPr>
        <p:spPr>
          <a:xfrm>
            <a:off x="2514600" y="609600"/>
            <a:ext cx="4495800" cy="990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EAC  </a:t>
            </a:r>
            <a:r>
              <a:rPr lang="en-US" sz="2800" b="1" dirty="0" smtClean="0"/>
              <a:t>Competition Law  </a:t>
            </a:r>
            <a:r>
              <a:rPr lang="en-US" sz="2800" b="1" dirty="0" smtClean="0"/>
              <a:t>Challenges</a:t>
            </a:r>
            <a:endParaRPr lang="en-US" sz="28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04800" y="1905000"/>
            <a:ext cx="8534400" cy="4493538"/>
          </a:xfrm>
          <a:prstGeom prst="rect">
            <a:avLst/>
          </a:prstGeom>
          <a:noFill/>
        </p:spPr>
        <p:txBody>
          <a:bodyPr wrap="square" rtlCol="0">
            <a:spAutoFit/>
          </a:bodyPr>
          <a:lstStyle/>
          <a:p>
            <a:pPr lvl="1"/>
            <a:endParaRPr lang="en-US" sz="2000" dirty="0" smtClean="0"/>
          </a:p>
          <a:p>
            <a:pPr marL="285750" indent="-285750">
              <a:buFont typeface="Arial" pitchFamily="34" charset="0"/>
              <a:buChar char="•"/>
            </a:pPr>
            <a:r>
              <a:rPr lang="en-US" sz="2000" dirty="0" smtClean="0"/>
              <a:t>Common Market Protocol Implementation and Removal of NTBs still a challenge:</a:t>
            </a:r>
          </a:p>
          <a:p>
            <a:pPr marL="285750" indent="-285750">
              <a:buFont typeface="Arial" pitchFamily="34" charset="0"/>
              <a:buChar char="•"/>
            </a:pPr>
            <a:r>
              <a:rPr lang="en-US" sz="2000" dirty="0" smtClean="0"/>
              <a:t>Not all member countries agree  take </a:t>
            </a:r>
            <a:r>
              <a:rPr lang="en-US" sz="2000" dirty="0" err="1" smtClean="0"/>
              <a:t>measeures</a:t>
            </a:r>
            <a:r>
              <a:rPr lang="en-US" sz="2000" dirty="0" smtClean="0"/>
              <a:t> to remove NTBs</a:t>
            </a:r>
          </a:p>
          <a:p>
            <a:pPr marL="285750" indent="-285750">
              <a:buFont typeface="Arial" pitchFamily="34" charset="0"/>
              <a:buChar char="•"/>
            </a:pPr>
            <a:r>
              <a:rPr lang="en-US" sz="2000" dirty="0" smtClean="0"/>
              <a:t>No harmonization of road maintenance fee:</a:t>
            </a:r>
          </a:p>
          <a:p>
            <a:pPr marL="285750" indent="-285750">
              <a:buFont typeface="Arial" pitchFamily="34" charset="0"/>
              <a:buChar char="•"/>
            </a:pPr>
            <a:r>
              <a:rPr lang="en-GB" sz="2000" dirty="0" smtClean="0"/>
              <a:t>Many Road blocks on Corridors</a:t>
            </a:r>
          </a:p>
          <a:p>
            <a:pPr marL="285750" indent="-285750">
              <a:buFont typeface="Arial" pitchFamily="34" charset="0"/>
              <a:buChar char="•"/>
            </a:pPr>
            <a:r>
              <a:rPr lang="en-GB" sz="2000" dirty="0" smtClean="0"/>
              <a:t>Congestion and delays at ports</a:t>
            </a:r>
            <a:endParaRPr lang="en-US" sz="2000" dirty="0" smtClean="0"/>
          </a:p>
          <a:p>
            <a:pPr marL="285750" indent="-285750">
              <a:buFont typeface="Arial" pitchFamily="34" charset="0"/>
              <a:buChar char="•"/>
            </a:pPr>
            <a:r>
              <a:rPr lang="en-US" sz="2000" dirty="0" smtClean="0"/>
              <a:t>In normal circumstance, a driver takes 3 days </a:t>
            </a:r>
          </a:p>
          <a:p>
            <a:pPr marL="285750" indent="-285750"/>
            <a:r>
              <a:rPr lang="en-US" sz="2000" dirty="0" smtClean="0"/>
              <a:t>         from Kigali to Dar </a:t>
            </a:r>
            <a:r>
              <a:rPr lang="en-US" sz="2000" dirty="0" err="1" smtClean="0"/>
              <a:t>es</a:t>
            </a:r>
            <a:r>
              <a:rPr lang="en-US" sz="2000" dirty="0" smtClean="0"/>
              <a:t> Salaam  plus 3 days </a:t>
            </a:r>
          </a:p>
          <a:p>
            <a:pPr marL="285750" indent="-285750"/>
            <a:r>
              <a:rPr lang="en-US" sz="2000" dirty="0" smtClean="0"/>
              <a:t>         at the port and 4 days back to Kigali </a:t>
            </a:r>
          </a:p>
          <a:p>
            <a:pPr marL="285750" indent="-285750"/>
            <a:r>
              <a:rPr lang="en-US" sz="2000" dirty="0" smtClean="0"/>
              <a:t>          which makes 10 days n total for a round trip</a:t>
            </a:r>
          </a:p>
          <a:p>
            <a:pPr marL="285750" indent="-285750">
              <a:buFont typeface="Arial" pitchFamily="34" charset="0"/>
              <a:buChar char="•"/>
            </a:pPr>
            <a:r>
              <a:rPr lang="en-GB" sz="2000" dirty="0" smtClean="0"/>
              <a:t>Not the same political </a:t>
            </a:r>
            <a:r>
              <a:rPr lang="en-GB" sz="2000" dirty="0" smtClean="0"/>
              <a:t>w</a:t>
            </a:r>
            <a:r>
              <a:rPr lang="en-GB" sz="2000" dirty="0" smtClean="0"/>
              <a:t>ill different understandings/systems</a:t>
            </a:r>
            <a:endParaRPr lang="en-US" sz="2000" dirty="0" smtClean="0"/>
          </a:p>
          <a:p>
            <a:pPr marL="285750" indent="-285750">
              <a:buFont typeface="Arial" pitchFamily="34" charset="0"/>
              <a:buChar char="•"/>
            </a:pPr>
            <a:r>
              <a:rPr lang="en-US" sz="2000" dirty="0" smtClean="0"/>
              <a:t>Harmonization and reinforcement of country CCP Laws </a:t>
            </a:r>
          </a:p>
          <a:p>
            <a:pPr marL="285750" indent="-285750">
              <a:buFont typeface="Arial" pitchFamily="34" charset="0"/>
              <a:buChar char="•"/>
            </a:pPr>
            <a:endParaRPr lang="en-US" dirty="0" smtClean="0"/>
          </a:p>
          <a:p>
            <a:pPr marL="285750" indent="-285750">
              <a:buFont typeface="Arial" pitchFamily="34" charset="0"/>
              <a:buChar char="•"/>
            </a:pPr>
            <a:endParaRPr lang="en-US" sz="800" dirty="0" smtClean="0"/>
          </a:p>
        </p:txBody>
      </p:sp>
      <p:pic>
        <p:nvPicPr>
          <p:cNvPr id="10" name="Picture 2" descr="IMG_0192"/>
          <p:cNvPicPr>
            <a:picLocks noChangeAspect="1" noChangeArrowheads="1"/>
          </p:cNvPicPr>
          <p:nvPr/>
        </p:nvPicPr>
        <p:blipFill>
          <a:blip r:embed="rId7" cstate="print"/>
          <a:srcRect l="8829" r="33601"/>
          <a:stretch>
            <a:fillRect/>
          </a:stretch>
        </p:blipFill>
        <p:spPr bwMode="auto">
          <a:xfrm>
            <a:off x="6934200" y="3124200"/>
            <a:ext cx="2209800" cy="2642452"/>
          </a:xfrm>
          <a:prstGeom prst="rect">
            <a:avLst/>
          </a:prstGeom>
          <a:noFill/>
          <a:ln w="9525">
            <a:noFill/>
            <a:miter lim="800000"/>
            <a:headEnd/>
            <a:tailEnd/>
          </a:ln>
        </p:spPr>
      </p:pic>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7</a:t>
            </a:fld>
            <a:endParaRPr lang="en-US" dirty="0">
              <a:solidFill>
                <a:srgbClr val="073E87"/>
              </a:solidFill>
            </a:endParaRPr>
          </a:p>
        </p:txBody>
      </p:sp>
      <p:sp>
        <p:nvSpPr>
          <p:cNvPr id="2" name="Title 1"/>
          <p:cNvSpPr>
            <a:spLocks noGrp="1"/>
          </p:cNvSpPr>
          <p:nvPr>
            <p:ph type="title"/>
          </p:nvPr>
        </p:nvSpPr>
        <p:spPr>
          <a:xfrm>
            <a:off x="2438400" y="609600"/>
            <a:ext cx="4495800" cy="762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3200" b="1" dirty="0" smtClean="0"/>
              <a:t>RWANDA TRACKS ON COMPETITION</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57200" y="2057400"/>
            <a:ext cx="8153400" cy="4216539"/>
          </a:xfrm>
          <a:prstGeom prst="rect">
            <a:avLst/>
          </a:prstGeom>
          <a:noFill/>
        </p:spPr>
        <p:txBody>
          <a:bodyPr wrap="square" rtlCol="0">
            <a:spAutoFit/>
          </a:bodyPr>
          <a:lstStyle/>
          <a:p>
            <a:r>
              <a:rPr lang="en-US" dirty="0" smtClean="0"/>
              <a:t>Law no.39/2001 of 13/09/2001 establishing Rwanda Utility Regulatory  Agency with specific  mandate to regulate:</a:t>
            </a:r>
          </a:p>
          <a:p>
            <a:pPr marL="514350" indent="-514350">
              <a:buFont typeface="+mj-lt"/>
              <a:buAutoNum type="arabicPeriod"/>
            </a:pPr>
            <a:r>
              <a:rPr lang="en-US" b="1" dirty="0" smtClean="0"/>
              <a:t>Telecommunication;  2) Transport;  3) Energy and power.</a:t>
            </a:r>
          </a:p>
          <a:p>
            <a:pPr algn="just">
              <a:buFont typeface="Wingdings" pitchFamily="2" charset="2"/>
              <a:buChar char="§"/>
            </a:pPr>
            <a:r>
              <a:rPr lang="en-US" dirty="0" smtClean="0"/>
              <a:t>Gaps in other sectors created opportunities for unfair business practices as well as monopolies and cartels and many intermediaries </a:t>
            </a:r>
            <a:r>
              <a:rPr lang="en-US" dirty="0" err="1" smtClean="0"/>
              <a:t>btn</a:t>
            </a:r>
            <a:r>
              <a:rPr lang="en-US" dirty="0" smtClean="0"/>
              <a:t> the producer and  the buyer</a:t>
            </a:r>
            <a:endParaRPr lang="en-GB" dirty="0" smtClean="0"/>
          </a:p>
          <a:p>
            <a:pPr algn="just">
              <a:buFont typeface="Wingdings" pitchFamily="2" charset="2"/>
              <a:buChar char="§"/>
            </a:pPr>
            <a:r>
              <a:rPr lang="en-GB" dirty="0" smtClean="0"/>
              <a:t>ADECOR  was established  in 2008, h and actively  pushed for the adoption of CC P Law</a:t>
            </a:r>
          </a:p>
          <a:p>
            <a:pPr algn="just">
              <a:buFont typeface="Wingdings" pitchFamily="2" charset="2"/>
              <a:buChar char="§"/>
            </a:pPr>
            <a:r>
              <a:rPr lang="en-US" dirty="0" smtClean="0"/>
              <a:t>Since 2010 ADECOR worked with MINICOM &amp; Parliament from draft to enactment of the Law</a:t>
            </a:r>
          </a:p>
          <a:p>
            <a:pPr algn="just">
              <a:buFont typeface="Wingdings" pitchFamily="2" charset="2"/>
              <a:buChar char="§"/>
            </a:pPr>
            <a:r>
              <a:rPr lang="fr-FR" dirty="0" smtClean="0"/>
              <a:t>In 2011, </a:t>
            </a:r>
            <a:r>
              <a:rPr lang="fr-FR" dirty="0" err="1" smtClean="0"/>
              <a:t>after</a:t>
            </a:r>
            <a:r>
              <a:rPr lang="fr-FR" dirty="0" smtClean="0"/>
              <a:t> adoption of </a:t>
            </a:r>
            <a:r>
              <a:rPr lang="fr-FR" dirty="0" err="1" smtClean="0"/>
              <a:t>Competition</a:t>
            </a:r>
            <a:r>
              <a:rPr lang="fr-FR" dirty="0" smtClean="0"/>
              <a:t> Policy the </a:t>
            </a:r>
            <a:r>
              <a:rPr lang="fr-FR" dirty="0" err="1" smtClean="0"/>
              <a:t>Gov</a:t>
            </a:r>
            <a:r>
              <a:rPr lang="fr-FR" dirty="0" smtClean="0"/>
              <a:t>. </a:t>
            </a:r>
            <a:r>
              <a:rPr lang="fr-FR" dirty="0" err="1" smtClean="0"/>
              <a:t>established</a:t>
            </a:r>
            <a:r>
              <a:rPr lang="fr-FR" dirty="0" smtClean="0"/>
              <a:t> </a:t>
            </a:r>
            <a:r>
              <a:rPr lang="fr-FR" dirty="0" err="1" smtClean="0"/>
              <a:t>competition</a:t>
            </a:r>
            <a:r>
              <a:rPr lang="fr-FR" dirty="0" smtClean="0"/>
              <a:t> and consumer protection unit </a:t>
            </a:r>
            <a:r>
              <a:rPr lang="fr-FR" dirty="0" err="1" smtClean="0"/>
              <a:t>under</a:t>
            </a:r>
            <a:r>
              <a:rPr lang="fr-FR" dirty="0" smtClean="0"/>
              <a:t> </a:t>
            </a:r>
            <a:r>
              <a:rPr lang="fr-FR" dirty="0" err="1" smtClean="0"/>
              <a:t>Ministry</a:t>
            </a:r>
            <a:r>
              <a:rPr lang="fr-FR" dirty="0" smtClean="0"/>
              <a:t> of Trade and </a:t>
            </a:r>
            <a:r>
              <a:rPr lang="fr-FR" dirty="0" err="1" smtClean="0"/>
              <a:t>Industry</a:t>
            </a:r>
            <a:r>
              <a:rPr lang="fr-FR" dirty="0" smtClean="0"/>
              <a:t> (MINICOM)</a:t>
            </a:r>
          </a:p>
          <a:p>
            <a:pPr algn="just">
              <a:buFont typeface="Wingdings" pitchFamily="2" charset="2"/>
              <a:buChar char="§"/>
            </a:pPr>
            <a:r>
              <a:rPr lang="en-US" dirty="0" smtClean="0"/>
              <a:t>In October 2012, the </a:t>
            </a:r>
            <a:r>
              <a:rPr lang="en-US" dirty="0" err="1" smtClean="0"/>
              <a:t>GoR</a:t>
            </a:r>
            <a:r>
              <a:rPr lang="en-US" dirty="0" smtClean="0"/>
              <a:t>  enacted the Competition and Consumer Protection Law</a:t>
            </a:r>
            <a:r>
              <a:rPr lang="en-US" dirty="0" smtClean="0"/>
              <a:t>.</a:t>
            </a:r>
            <a:endParaRPr lang="en-GB" dirty="0" smtClean="0"/>
          </a:p>
          <a:p>
            <a:pPr lvl="1"/>
            <a:endParaRPr lang="en-US" sz="800" dirty="0" smtClean="0"/>
          </a:p>
          <a:p>
            <a:pPr marL="285750" indent="-285750">
              <a:buFont typeface="Arial" pitchFamily="34" charset="0"/>
              <a:buChar char="•"/>
            </a:pPr>
            <a:endParaRPr lang="en-US" sz="800" dirty="0" smtClean="0"/>
          </a:p>
        </p:txBody>
      </p:sp>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43574" y="6569075"/>
            <a:ext cx="1161826" cy="365125"/>
          </a:xfrm>
        </p:spPr>
        <p:txBody>
          <a:bodyPr/>
          <a:lstStyle/>
          <a:p>
            <a:fld id="{12A81D5C-F4C2-48B8-81C3-36C8089BB5FF}" type="slidenum">
              <a:rPr lang="en-US" smtClean="0">
                <a:solidFill>
                  <a:srgbClr val="073E87"/>
                </a:solidFill>
              </a:rPr>
              <a:pPr/>
              <a:t>8</a:t>
            </a:fld>
            <a:endParaRPr lang="en-US" dirty="0">
              <a:solidFill>
                <a:srgbClr val="073E87"/>
              </a:solidFill>
            </a:endParaRPr>
          </a:p>
        </p:txBody>
      </p:sp>
      <p:sp>
        <p:nvSpPr>
          <p:cNvPr id="2" name="Title 1"/>
          <p:cNvSpPr>
            <a:spLocks noGrp="1"/>
          </p:cNvSpPr>
          <p:nvPr>
            <p:ph type="title"/>
          </p:nvPr>
        </p:nvSpPr>
        <p:spPr>
          <a:xfrm>
            <a:off x="2362200" y="609600"/>
            <a:ext cx="4724400" cy="1295400"/>
          </a:xfrm>
        </p:spPr>
        <p:style>
          <a:lnRef idx="3">
            <a:schemeClr val="lt1"/>
          </a:lnRef>
          <a:fillRef idx="1">
            <a:schemeClr val="accent2"/>
          </a:fillRef>
          <a:effectRef idx="1">
            <a:schemeClr val="accent2"/>
          </a:effectRef>
          <a:fontRef idx="minor">
            <a:schemeClr val="lt1"/>
          </a:fontRef>
        </p:style>
        <p:txBody>
          <a:bodyPr>
            <a:normAutofit/>
          </a:bodyPr>
          <a:lstStyle/>
          <a:p>
            <a:r>
              <a:rPr lang="en-US" sz="2800" b="1" dirty="0" smtClean="0"/>
              <a:t>Rwanda  Competition Law takes  care of   Consumers</a:t>
            </a:r>
            <a:endParaRPr lang="en-US" sz="28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85800" y="2286000"/>
            <a:ext cx="7924800" cy="3539430"/>
          </a:xfrm>
          <a:prstGeom prst="rect">
            <a:avLst/>
          </a:prstGeom>
          <a:noFill/>
        </p:spPr>
        <p:txBody>
          <a:bodyPr wrap="square" rtlCol="0">
            <a:spAutoFit/>
          </a:bodyPr>
          <a:lstStyle/>
          <a:p>
            <a:pPr algn="just"/>
            <a:endParaRPr lang="en-US" dirty="0" smtClean="0"/>
          </a:p>
          <a:p>
            <a:pPr algn="just"/>
            <a:endParaRPr lang="en-US" sz="2000" dirty="0" smtClean="0"/>
          </a:p>
          <a:p>
            <a:pPr algn="just"/>
            <a:r>
              <a:rPr lang="en-US" sz="2000" dirty="0" smtClean="0"/>
              <a:t>Law </a:t>
            </a:r>
            <a:r>
              <a:rPr lang="en-US" sz="2000" dirty="0" smtClean="0"/>
              <a:t>provides legal framework for ensuring </a:t>
            </a:r>
            <a:r>
              <a:rPr lang="en-US" sz="2000" b="1" dirty="0" smtClean="0"/>
              <a:t>fairness</a:t>
            </a:r>
            <a:r>
              <a:rPr lang="en-US" sz="2000" dirty="0" smtClean="0"/>
              <a:t> and </a:t>
            </a:r>
            <a:r>
              <a:rPr lang="en-US" sz="2000" b="1" dirty="0" smtClean="0"/>
              <a:t>competition</a:t>
            </a:r>
            <a:r>
              <a:rPr lang="en-US" sz="2000" dirty="0" smtClean="0"/>
              <a:t> are promoted and Rwanda </a:t>
            </a:r>
            <a:r>
              <a:rPr lang="en-US" sz="2000" b="1" dirty="0" smtClean="0"/>
              <a:t>consumers</a:t>
            </a:r>
            <a:r>
              <a:rPr lang="en-US" sz="2000" dirty="0" smtClean="0"/>
              <a:t> are protected. </a:t>
            </a:r>
          </a:p>
          <a:p>
            <a:pPr algn="just"/>
            <a:endParaRPr lang="en-US" dirty="0" smtClean="0"/>
          </a:p>
          <a:p>
            <a:pPr algn="just">
              <a:lnSpc>
                <a:spcPct val="80000"/>
              </a:lnSpc>
              <a:buFontTx/>
              <a:buNone/>
            </a:pPr>
            <a:r>
              <a:rPr lang="fr-CH" dirty="0" smtClean="0">
                <a:cs typeface="Times New Roman" pitchFamily="18" charset="0"/>
              </a:rPr>
              <a:t> </a:t>
            </a:r>
            <a:r>
              <a:rPr lang="fr-CH" sz="2000" b="1" dirty="0" smtClean="0">
                <a:cs typeface="Times New Roman" pitchFamily="18" charset="0"/>
              </a:rPr>
              <a:t>The Law has </a:t>
            </a:r>
            <a:r>
              <a:rPr lang="fr-CH" sz="2000" b="1" dirty="0" err="1" smtClean="0">
                <a:cs typeface="Times New Roman" pitchFamily="18" charset="0"/>
              </a:rPr>
              <a:t>two</a:t>
            </a:r>
            <a:r>
              <a:rPr lang="fr-CH" sz="2000" b="1" dirty="0" smtClean="0">
                <a:cs typeface="Times New Roman" pitchFamily="18" charset="0"/>
              </a:rPr>
              <a:t> Main </a:t>
            </a:r>
            <a:r>
              <a:rPr lang="fr-CH" sz="2000" b="1" dirty="0" err="1" smtClean="0">
                <a:cs typeface="Times New Roman" pitchFamily="18" charset="0"/>
              </a:rPr>
              <a:t>Principles</a:t>
            </a:r>
            <a:r>
              <a:rPr lang="fr-CH" sz="2000" b="1" dirty="0" smtClean="0">
                <a:cs typeface="Times New Roman" pitchFamily="18" charset="0"/>
              </a:rPr>
              <a:t>:</a:t>
            </a:r>
          </a:p>
          <a:p>
            <a:pPr algn="just">
              <a:lnSpc>
                <a:spcPct val="80000"/>
              </a:lnSpc>
              <a:buFontTx/>
              <a:buNone/>
            </a:pPr>
            <a:endParaRPr lang="fr-CH" sz="2000" b="1" dirty="0" smtClean="0">
              <a:cs typeface="Times New Roman" pitchFamily="18" charset="0"/>
            </a:endParaRPr>
          </a:p>
          <a:p>
            <a:pPr algn="just">
              <a:lnSpc>
                <a:spcPct val="80000"/>
              </a:lnSpc>
              <a:buFontTx/>
              <a:buNone/>
            </a:pPr>
            <a:r>
              <a:rPr lang="fr-CH" sz="2000" dirty="0" smtClean="0">
                <a:cs typeface="Times New Roman" pitchFamily="18" charset="0"/>
              </a:rPr>
              <a:t>i)To </a:t>
            </a:r>
            <a:r>
              <a:rPr lang="fr-CH" sz="2000" dirty="0" err="1" smtClean="0">
                <a:cs typeface="Times New Roman" pitchFamily="18" charset="0"/>
              </a:rPr>
              <a:t>prevent</a:t>
            </a:r>
            <a:r>
              <a:rPr lang="fr-CH" sz="2000" dirty="0" smtClean="0">
                <a:cs typeface="Times New Roman" pitchFamily="18" charset="0"/>
              </a:rPr>
              <a:t> anti-</a:t>
            </a:r>
            <a:r>
              <a:rPr lang="fr-CH" sz="2000" dirty="0" err="1" smtClean="0">
                <a:cs typeface="Times New Roman" pitchFamily="18" charset="0"/>
              </a:rPr>
              <a:t>competitive</a:t>
            </a:r>
            <a:r>
              <a:rPr lang="fr-CH" sz="2000" dirty="0" smtClean="0">
                <a:cs typeface="Times New Roman" pitchFamily="18" charset="0"/>
              </a:rPr>
              <a:t> </a:t>
            </a:r>
            <a:r>
              <a:rPr lang="fr-CH" sz="2000" dirty="0" err="1" smtClean="0">
                <a:cs typeface="Times New Roman" pitchFamily="18" charset="0"/>
              </a:rPr>
              <a:t>conduct</a:t>
            </a:r>
            <a:r>
              <a:rPr lang="fr-CH" sz="2000" dirty="0" smtClean="0">
                <a:cs typeface="Times New Roman" pitchFamily="18" charset="0"/>
              </a:rPr>
              <a:t> </a:t>
            </a:r>
            <a:r>
              <a:rPr lang="fr-CH" sz="2000" dirty="0" err="1" smtClean="0">
                <a:cs typeface="Times New Roman" pitchFamily="18" charset="0"/>
              </a:rPr>
              <a:t>thereby</a:t>
            </a:r>
            <a:r>
              <a:rPr lang="fr-CH" sz="2000" dirty="0" smtClean="0">
                <a:cs typeface="Times New Roman" pitchFamily="18" charset="0"/>
              </a:rPr>
              <a:t> </a:t>
            </a:r>
            <a:r>
              <a:rPr lang="fr-CH" sz="2000" dirty="0" err="1" smtClean="0">
                <a:cs typeface="Times New Roman" pitchFamily="18" charset="0"/>
              </a:rPr>
              <a:t>encouraging</a:t>
            </a:r>
            <a:r>
              <a:rPr lang="fr-CH" sz="2000" dirty="0" smtClean="0">
                <a:cs typeface="Times New Roman" pitchFamily="18" charset="0"/>
              </a:rPr>
              <a:t> </a:t>
            </a:r>
            <a:r>
              <a:rPr lang="fr-CH" sz="2000" dirty="0" err="1" smtClean="0">
                <a:cs typeface="Times New Roman" pitchFamily="18" charset="0"/>
              </a:rPr>
              <a:t>competition</a:t>
            </a:r>
            <a:r>
              <a:rPr lang="fr-CH" sz="2000" dirty="0" smtClean="0">
                <a:cs typeface="Times New Roman" pitchFamily="18" charset="0"/>
              </a:rPr>
              <a:t> and </a:t>
            </a:r>
            <a:r>
              <a:rPr lang="fr-CH" sz="2000" dirty="0" err="1" smtClean="0">
                <a:cs typeface="Times New Roman" pitchFamily="18" charset="0"/>
              </a:rPr>
              <a:t>efficiency</a:t>
            </a:r>
            <a:r>
              <a:rPr lang="fr-CH" sz="2000" dirty="0" smtClean="0">
                <a:cs typeface="Times New Roman" pitchFamily="18" charset="0"/>
              </a:rPr>
              <a:t> in business, </a:t>
            </a:r>
            <a:r>
              <a:rPr lang="fr-CH" sz="2000" dirty="0" err="1" smtClean="0">
                <a:cs typeface="Times New Roman" pitchFamily="18" charset="0"/>
              </a:rPr>
              <a:t>resulting</a:t>
            </a:r>
            <a:r>
              <a:rPr lang="fr-CH" sz="2000" dirty="0" smtClean="0">
                <a:cs typeface="Times New Roman" pitchFamily="18" charset="0"/>
              </a:rPr>
              <a:t> </a:t>
            </a:r>
            <a:r>
              <a:rPr lang="fr-CH" sz="2000" dirty="0" err="1" smtClean="0">
                <a:cs typeface="Times New Roman" pitchFamily="18" charset="0"/>
              </a:rPr>
              <a:t>into</a:t>
            </a:r>
            <a:r>
              <a:rPr lang="fr-CH" sz="2000" dirty="0" smtClean="0">
                <a:cs typeface="Times New Roman" pitchFamily="18" charset="0"/>
              </a:rPr>
              <a:t> a </a:t>
            </a:r>
            <a:r>
              <a:rPr lang="fr-CH" sz="2000" dirty="0" err="1" smtClean="0">
                <a:cs typeface="Times New Roman" pitchFamily="18" charset="0"/>
              </a:rPr>
              <a:t>greater</a:t>
            </a:r>
            <a:r>
              <a:rPr lang="fr-CH" sz="2000" dirty="0" smtClean="0">
                <a:cs typeface="Times New Roman" pitchFamily="18" charset="0"/>
              </a:rPr>
              <a:t> </a:t>
            </a:r>
            <a:r>
              <a:rPr lang="fr-CH" sz="2000" dirty="0" err="1" smtClean="0">
                <a:cs typeface="Times New Roman" pitchFamily="18" charset="0"/>
              </a:rPr>
              <a:t>choice</a:t>
            </a:r>
            <a:r>
              <a:rPr lang="fr-CH" sz="2000" dirty="0" smtClean="0">
                <a:cs typeface="Times New Roman" pitchFamily="18" charset="0"/>
              </a:rPr>
              <a:t> for </a:t>
            </a:r>
            <a:r>
              <a:rPr lang="fr-CH" sz="2000" dirty="0" err="1" smtClean="0">
                <a:cs typeface="Times New Roman" pitchFamily="18" charset="0"/>
              </a:rPr>
              <a:t>consumers</a:t>
            </a:r>
            <a:r>
              <a:rPr lang="fr-CH" sz="2000" dirty="0" smtClean="0">
                <a:cs typeface="Times New Roman" pitchFamily="18" charset="0"/>
              </a:rPr>
              <a:t> in </a:t>
            </a:r>
            <a:r>
              <a:rPr lang="fr-CH" sz="2000" dirty="0" err="1" smtClean="0">
                <a:cs typeface="Times New Roman" pitchFamily="18" charset="0"/>
              </a:rPr>
              <a:t>price</a:t>
            </a:r>
            <a:r>
              <a:rPr lang="fr-CH" sz="2000" dirty="0" smtClean="0">
                <a:cs typeface="Times New Roman" pitchFamily="18" charset="0"/>
              </a:rPr>
              <a:t>, </a:t>
            </a:r>
            <a:r>
              <a:rPr lang="fr-CH" sz="2000" dirty="0" err="1" smtClean="0">
                <a:cs typeface="Times New Roman" pitchFamily="18" charset="0"/>
              </a:rPr>
              <a:t>quality</a:t>
            </a:r>
            <a:r>
              <a:rPr lang="fr-CH" sz="2000" dirty="0" smtClean="0">
                <a:cs typeface="Times New Roman" pitchFamily="18" charset="0"/>
              </a:rPr>
              <a:t> and services</a:t>
            </a:r>
          </a:p>
          <a:p>
            <a:pPr algn="just">
              <a:lnSpc>
                <a:spcPct val="80000"/>
              </a:lnSpc>
              <a:buFontTx/>
              <a:buNone/>
            </a:pPr>
            <a:endParaRPr lang="fr-CH" sz="2000" dirty="0" smtClean="0">
              <a:cs typeface="Times New Roman" pitchFamily="18" charset="0"/>
            </a:endParaRPr>
          </a:p>
          <a:p>
            <a:pPr algn="just">
              <a:lnSpc>
                <a:spcPct val="80000"/>
              </a:lnSpc>
              <a:buFontTx/>
              <a:buNone/>
            </a:pPr>
            <a:r>
              <a:rPr lang="fr-CH" sz="2000" dirty="0" smtClean="0">
                <a:cs typeface="Times New Roman" pitchFamily="18" charset="0"/>
              </a:rPr>
              <a:t>ii) To </a:t>
            </a:r>
            <a:r>
              <a:rPr lang="fr-CH" sz="2000" dirty="0" err="1" smtClean="0">
                <a:cs typeface="Times New Roman" pitchFamily="18" charset="0"/>
              </a:rPr>
              <a:t>ensure</a:t>
            </a:r>
            <a:r>
              <a:rPr lang="fr-CH" sz="2000" dirty="0" smtClean="0">
                <a:cs typeface="Times New Roman" pitchFamily="18" charset="0"/>
              </a:rPr>
              <a:t> the </a:t>
            </a:r>
            <a:r>
              <a:rPr lang="fr-CH" sz="2000" dirty="0" err="1" smtClean="0">
                <a:cs typeface="Times New Roman" pitchFamily="18" charset="0"/>
              </a:rPr>
              <a:t>interest</a:t>
            </a:r>
            <a:r>
              <a:rPr lang="fr-CH" sz="2000" dirty="0" smtClean="0">
                <a:cs typeface="Times New Roman" pitchFamily="18" charset="0"/>
              </a:rPr>
              <a:t> and </a:t>
            </a:r>
            <a:r>
              <a:rPr lang="fr-CH" sz="2000" dirty="0" err="1" smtClean="0">
                <a:cs typeface="Times New Roman" pitchFamily="18" charset="0"/>
              </a:rPr>
              <a:t>welfare</a:t>
            </a:r>
            <a:r>
              <a:rPr lang="fr-CH" sz="2000" dirty="0" smtClean="0">
                <a:cs typeface="Times New Roman" pitchFamily="18" charset="0"/>
              </a:rPr>
              <a:t> of </a:t>
            </a:r>
            <a:r>
              <a:rPr lang="fr-CH" sz="2000" dirty="0" err="1" smtClean="0">
                <a:cs typeface="Times New Roman" pitchFamily="18" charset="0"/>
              </a:rPr>
              <a:t>consumers</a:t>
            </a:r>
            <a:r>
              <a:rPr lang="fr-CH" sz="2000" dirty="0" smtClean="0">
                <a:cs typeface="Times New Roman" pitchFamily="18" charset="0"/>
              </a:rPr>
              <a:t> are </a:t>
            </a:r>
            <a:r>
              <a:rPr lang="fr-CH" sz="2000" dirty="0" err="1" smtClean="0">
                <a:cs typeface="Times New Roman" pitchFamily="18" charset="0"/>
              </a:rPr>
              <a:t>adequately</a:t>
            </a:r>
            <a:r>
              <a:rPr lang="fr-CH" sz="2000" dirty="0" smtClean="0">
                <a:cs typeface="Times New Roman" pitchFamily="18" charset="0"/>
              </a:rPr>
              <a:t> </a:t>
            </a:r>
            <a:r>
              <a:rPr lang="fr-CH" sz="2000" dirty="0" err="1" smtClean="0">
                <a:cs typeface="Times New Roman" pitchFamily="18" charset="0"/>
              </a:rPr>
              <a:t>protected</a:t>
            </a:r>
            <a:r>
              <a:rPr lang="fr-CH" sz="2000" dirty="0" smtClean="0">
                <a:cs typeface="Times New Roman" pitchFamily="18" charset="0"/>
              </a:rPr>
              <a:t> in </a:t>
            </a:r>
            <a:r>
              <a:rPr lang="fr-CH" sz="2000" dirty="0" err="1" smtClean="0">
                <a:cs typeface="Times New Roman" pitchFamily="18" charset="0"/>
              </a:rPr>
              <a:t>their</a:t>
            </a:r>
            <a:r>
              <a:rPr lang="fr-CH" sz="2000" dirty="0" smtClean="0">
                <a:cs typeface="Times New Roman" pitchFamily="18" charset="0"/>
              </a:rPr>
              <a:t> </a:t>
            </a:r>
            <a:r>
              <a:rPr lang="fr-CH" sz="2000" dirty="0" err="1" smtClean="0">
                <a:cs typeface="Times New Roman" pitchFamily="18" charset="0"/>
              </a:rPr>
              <a:t>dealing</a:t>
            </a:r>
            <a:r>
              <a:rPr lang="fr-CH" sz="2000" dirty="0" smtClean="0">
                <a:cs typeface="Times New Roman" pitchFamily="18" charset="0"/>
              </a:rPr>
              <a:t> </a:t>
            </a:r>
            <a:r>
              <a:rPr lang="fr-CH" sz="2000" dirty="0" err="1" smtClean="0">
                <a:cs typeface="Times New Roman" pitchFamily="18" charset="0"/>
              </a:rPr>
              <a:t>with</a:t>
            </a:r>
            <a:r>
              <a:rPr lang="fr-CH" sz="2000" dirty="0" smtClean="0">
                <a:cs typeface="Times New Roman" pitchFamily="18" charset="0"/>
              </a:rPr>
              <a:t> </a:t>
            </a:r>
            <a:r>
              <a:rPr lang="fr-CH" sz="2000" dirty="0" err="1" smtClean="0">
                <a:cs typeface="Times New Roman" pitchFamily="18" charset="0"/>
              </a:rPr>
              <a:t>products</a:t>
            </a:r>
            <a:r>
              <a:rPr lang="fr-CH" sz="2000" dirty="0" smtClean="0">
                <a:cs typeface="Times New Roman" pitchFamily="18" charset="0"/>
              </a:rPr>
              <a:t> and </a:t>
            </a:r>
            <a:r>
              <a:rPr lang="fr-CH" sz="2000" dirty="0" smtClean="0">
                <a:cs typeface="Times New Roman" pitchFamily="18" charset="0"/>
              </a:rPr>
              <a:t>providers/traders</a:t>
            </a:r>
            <a:endParaRPr lang="en-US" dirty="0"/>
          </a:p>
        </p:txBody>
      </p:sp>
    </p:spTree>
    <p:extLst>
      <p:ext uri="{BB962C8B-B14F-4D97-AF65-F5344CB8AC3E}">
        <p14:creationId xmlns:p14="http://schemas.microsoft.com/office/powerpoint/2010/main" xmlns="" val="360299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9</a:t>
            </a:fld>
            <a:endParaRPr lang="en-US" dirty="0">
              <a:solidFill>
                <a:srgbClr val="073E87"/>
              </a:solidFill>
            </a:endParaRPr>
          </a:p>
        </p:txBody>
      </p:sp>
      <p:sp>
        <p:nvSpPr>
          <p:cNvPr id="2" name="Title 1"/>
          <p:cNvSpPr>
            <a:spLocks noGrp="1"/>
          </p:cNvSpPr>
          <p:nvPr>
            <p:ph type="title"/>
          </p:nvPr>
        </p:nvSpPr>
        <p:spPr>
          <a:xfrm>
            <a:off x="685800" y="1981200"/>
            <a:ext cx="8077200" cy="762000"/>
          </a:xfrm>
        </p:spPr>
        <p:style>
          <a:lnRef idx="3">
            <a:schemeClr val="lt1"/>
          </a:lnRef>
          <a:fillRef idx="1">
            <a:schemeClr val="accent1"/>
          </a:fillRef>
          <a:effectRef idx="1">
            <a:schemeClr val="accent1"/>
          </a:effectRef>
          <a:fontRef idx="minor">
            <a:schemeClr val="lt1"/>
          </a:fontRef>
        </p:style>
        <p:txBody>
          <a:bodyPr>
            <a:normAutofit/>
          </a:bodyPr>
          <a:lstStyle/>
          <a:p>
            <a:r>
              <a:rPr lang="en-US" sz="3200" b="1" dirty="0" smtClean="0"/>
              <a:t>RWANDA COMPETITION CHALENGES </a:t>
            </a:r>
            <a:endParaRPr lang="en-US" sz="3200" b="1" dirty="0">
              <a:solidFill>
                <a:schemeClr val="tx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33400" y="2819401"/>
            <a:ext cx="8153400" cy="3724096"/>
          </a:xfrm>
          <a:prstGeom prst="rect">
            <a:avLst/>
          </a:prstGeom>
          <a:noFill/>
        </p:spPr>
        <p:txBody>
          <a:bodyPr wrap="square" rtlCol="0">
            <a:spAutoFit/>
          </a:bodyPr>
          <a:lstStyle/>
          <a:p>
            <a:pPr algn="just">
              <a:buFont typeface="Wingdings" pitchFamily="2" charset="2"/>
              <a:buChar char="§"/>
            </a:pPr>
            <a:r>
              <a:rPr lang="en-GB" sz="2000" dirty="0" smtClean="0"/>
              <a:t>  Reinforcement mechanisms </a:t>
            </a:r>
            <a:r>
              <a:rPr lang="en-GB" sz="2000" dirty="0" smtClean="0"/>
              <a:t>– so far coordination, </a:t>
            </a:r>
            <a:r>
              <a:rPr lang="en-GB" sz="2000" dirty="0" err="1" smtClean="0"/>
              <a:t>monitroing</a:t>
            </a:r>
            <a:r>
              <a:rPr lang="en-GB" sz="2000" dirty="0" smtClean="0"/>
              <a:t> </a:t>
            </a:r>
            <a:r>
              <a:rPr lang="en-GB" sz="2000" dirty="0" smtClean="0"/>
              <a:t>not well </a:t>
            </a:r>
            <a:r>
              <a:rPr lang="en-GB" sz="2000" dirty="0" smtClean="0"/>
              <a:t>coordinated – the  authority still missing</a:t>
            </a:r>
            <a:endParaRPr lang="en-GB" sz="2000" dirty="0" smtClean="0"/>
          </a:p>
          <a:p>
            <a:pPr algn="just">
              <a:buFont typeface="Wingdings" pitchFamily="2" charset="2"/>
              <a:buChar char="§"/>
            </a:pPr>
            <a:r>
              <a:rPr lang="en-GB" sz="2000" dirty="0" smtClean="0"/>
              <a:t>Alignment to the EAC Competition </a:t>
            </a:r>
            <a:r>
              <a:rPr lang="en-GB" sz="2000" dirty="0" smtClean="0"/>
              <a:t>Law- need for  Law  review </a:t>
            </a:r>
            <a:endParaRPr lang="en-GB" sz="2000" dirty="0" smtClean="0"/>
          </a:p>
          <a:p>
            <a:pPr algn="just">
              <a:buFont typeface="Wingdings" pitchFamily="2" charset="2"/>
              <a:buChar char="§"/>
            </a:pPr>
            <a:r>
              <a:rPr lang="en-GB" sz="2000" dirty="0" smtClean="0"/>
              <a:t>The competition Law  mainly focuses on trading </a:t>
            </a:r>
            <a:r>
              <a:rPr lang="en-GB" sz="2000" b="1" dirty="0" smtClean="0"/>
              <a:t>goods</a:t>
            </a:r>
            <a:r>
              <a:rPr lang="en-GB" sz="2000" dirty="0" smtClean="0"/>
              <a:t> much little of services; </a:t>
            </a:r>
          </a:p>
          <a:p>
            <a:pPr algn="just">
              <a:buFont typeface="Wingdings" pitchFamily="2" charset="2"/>
              <a:buChar char="§"/>
            </a:pPr>
            <a:r>
              <a:rPr lang="en-GB" sz="2000" dirty="0" smtClean="0"/>
              <a:t>Low private sector profile- and dominance of a </a:t>
            </a:r>
            <a:r>
              <a:rPr lang="en-GB" sz="2000" dirty="0" smtClean="0"/>
              <a:t>few players; Government–led </a:t>
            </a:r>
            <a:r>
              <a:rPr lang="en-GB" sz="2000" dirty="0" smtClean="0"/>
              <a:t>competition ( in many and important cases)</a:t>
            </a:r>
          </a:p>
          <a:p>
            <a:pPr algn="just">
              <a:buFont typeface="Wingdings" pitchFamily="2" charset="2"/>
              <a:buChar char="§"/>
            </a:pPr>
            <a:r>
              <a:rPr lang="en-GB" sz="2000" dirty="0" smtClean="0"/>
              <a:t>Very low level of knowledge about the </a:t>
            </a:r>
            <a:r>
              <a:rPr lang="en-GB" sz="2000" dirty="0" smtClean="0"/>
              <a:t>Law among </a:t>
            </a:r>
            <a:r>
              <a:rPr lang="en-GB" sz="2000" dirty="0" err="1" smtClean="0"/>
              <a:t>CSOs</a:t>
            </a:r>
            <a:r>
              <a:rPr lang="en-GB" sz="2000" dirty="0" smtClean="0"/>
              <a:t> and Consumers</a:t>
            </a:r>
            <a:endParaRPr lang="en-GB" sz="2000" dirty="0" smtClean="0"/>
          </a:p>
          <a:p>
            <a:pPr algn="just">
              <a:buFont typeface="Wingdings" pitchFamily="2" charset="2"/>
              <a:buChar char="§"/>
            </a:pPr>
            <a:r>
              <a:rPr lang="en-GB" sz="2000" dirty="0" smtClean="0"/>
              <a:t>Very Limited  participation of </a:t>
            </a:r>
            <a:r>
              <a:rPr lang="en-GB" sz="2000" dirty="0" err="1" smtClean="0"/>
              <a:t>CSOs</a:t>
            </a:r>
            <a:r>
              <a:rPr lang="en-GB" sz="2000" dirty="0" smtClean="0"/>
              <a:t> in the drafting   ( only ADECOR) </a:t>
            </a:r>
          </a:p>
          <a:p>
            <a:pPr algn="just">
              <a:buFont typeface="Wingdings" pitchFamily="2" charset="2"/>
              <a:buChar char="§"/>
            </a:pPr>
            <a:r>
              <a:rPr lang="en-GB" sz="2000" dirty="0" smtClean="0"/>
              <a:t> Competition Law not clear about many sectors-  such as Health, Education, ICT,  Transport</a:t>
            </a:r>
          </a:p>
          <a:p>
            <a:pPr lvl="1"/>
            <a:endParaRPr lang="en-US" sz="800" dirty="0" smtClean="0"/>
          </a:p>
          <a:p>
            <a:pPr marL="285750" indent="-285750">
              <a:buFont typeface="Arial" pitchFamily="34" charset="0"/>
              <a:buChar char="•"/>
            </a:pPr>
            <a:endParaRPr lang="en-US" sz="800" dirty="0" smtClean="0"/>
          </a:p>
        </p:txBody>
      </p:sp>
    </p:spTree>
    <p:extLst>
      <p:ext uri="{BB962C8B-B14F-4D97-AF65-F5344CB8AC3E}">
        <p14:creationId xmlns:p14="http://schemas.microsoft.com/office/powerpoint/2010/main" xmlns="" val="677632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854</Words>
  <Application>Microsoft Office PowerPoint</Application>
  <PresentationFormat>On-screen Show (4:3)</PresentationFormat>
  <Paragraphs>107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1_Morroco Template</vt:lpstr>
      <vt:lpstr>The Fifth Annual African Dialogue  Consumer Protection Conference</vt:lpstr>
      <vt:lpstr>EAC COMPETITION LAW BACKGROUND</vt:lpstr>
      <vt:lpstr>THE EAC IMPLEMENTATION ROADMAP</vt:lpstr>
      <vt:lpstr>Free Movement of People, Goods, Capital &amp; Labour; So what?  Any Impact?</vt:lpstr>
      <vt:lpstr>EAC  Competition Law Challenges</vt:lpstr>
      <vt:lpstr>EAC  Competition Law  Challenges</vt:lpstr>
      <vt:lpstr>RWANDA TRACKS ON COMPETITION</vt:lpstr>
      <vt:lpstr>Rwanda  Competition Law takes  care of   Consumers</vt:lpstr>
      <vt:lpstr>RWANDA COMPETITION CHALENGES </vt:lpstr>
      <vt:lpstr>ADECOR’S PERSPECTIVES </vt:lpstr>
    </vt:vector>
  </TitlesOfParts>
  <Company>Federal Trade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Annual African Dialogue  Consumer Protection Conference</dc:title>
  <dc:creator>Federal Trade Commission</dc:creator>
  <cp:lastModifiedBy>Administrator</cp:lastModifiedBy>
  <cp:revision>128</cp:revision>
  <cp:lastPrinted>2013-07-18T19:05:16Z</cp:lastPrinted>
  <dcterms:created xsi:type="dcterms:W3CDTF">2012-08-09T17:06:55Z</dcterms:created>
  <dcterms:modified xsi:type="dcterms:W3CDTF">2013-08-09T12:18:39Z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710697505</vt:i4>
  </property>
  <property fmtid="{D5CDD505-2E9C-101B-9397-08002B2CF9AE}" pid="3" name="_NewReviewCycle">
    <vt:lpwstr/>
  </property>
  <property fmtid="{D5CDD505-2E9C-101B-9397-08002B2CF9AE}" pid="4" name="_EmailSubject">
    <vt:lpwstr>Session 5 Template: African Consumer Protection Dialogue Conference -</vt:lpwstr>
  </property>
  <property fmtid="{D5CDD505-2E9C-101B-9397-08002B2CF9AE}" pid="5" name="_AuthorEmail">
    <vt:lpwstr>dvandeputte@ftc.gov</vt:lpwstr>
  </property>
  <property fmtid="{D5CDD505-2E9C-101B-9397-08002B2CF9AE}" pid="6" name="_AuthorEmailDisplayName">
    <vt:lpwstr>Vandeputte, Dorothy CTR</vt:lpwstr>
  </property>
  <property fmtid="{D5CDD505-2E9C-101B-9397-08002B2CF9AE}" pid="7" name="_PreviousAdHocReviewCycleID">
    <vt:i4>2037060121</vt:i4>
  </property>
</Properties>
</file>