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61" r:id="rId3"/>
    <p:sldId id="388" r:id="rId4"/>
    <p:sldId id="373" r:id="rId5"/>
    <p:sldId id="371" r:id="rId6"/>
    <p:sldId id="370" r:id="rId7"/>
    <p:sldId id="376" r:id="rId8"/>
    <p:sldId id="377" r:id="rId9"/>
    <p:sldId id="363" r:id="rId10"/>
    <p:sldId id="366" r:id="rId11"/>
    <p:sldId id="362" r:id="rId12"/>
    <p:sldId id="367" r:id="rId13"/>
    <p:sldId id="386" r:id="rId14"/>
    <p:sldId id="379" r:id="rId15"/>
    <p:sldId id="369" r:id="rId16"/>
    <p:sldId id="380" r:id="rId17"/>
    <p:sldId id="385" r:id="rId18"/>
    <p:sldId id="382" r:id="rId19"/>
    <p:sldId id="384" r:id="rId20"/>
    <p:sldId id="387" r:id="rId21"/>
  </p:sldIdLst>
  <p:sldSz cx="9144000" cy="6858000" type="screen4x3"/>
  <p:notesSz cx="6662738" cy="9906000"/>
  <p:defaultTextStyle>
    <a:defPPr>
      <a:defRPr lang="en-ZA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ECEEF"/>
    <a:srgbClr val="990000"/>
    <a:srgbClr val="800000"/>
    <a:srgbClr val="C9D8C6"/>
    <a:srgbClr val="DDDDDD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 autoAdjust="0"/>
    <p:restoredTop sz="90939" autoAdjust="0"/>
  </p:normalViewPr>
  <p:slideViewPr>
    <p:cSldViewPr>
      <p:cViewPr>
        <p:scale>
          <a:sx n="70" d="100"/>
          <a:sy n="70" d="100"/>
        </p:scale>
        <p:origin x="-1140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23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76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5075" y="0"/>
            <a:ext cx="28876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12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10700"/>
            <a:ext cx="28876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12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5075" y="9410700"/>
            <a:ext cx="28876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D4869B46-332D-4063-81B3-FCF0B9EAEB1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4267342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66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0" hangingPunct="0">
              <a:defRPr sz="1200"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3488" y="0"/>
            <a:ext cx="288766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0" hangingPunct="0">
              <a:defRPr sz="1200"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fld id="{DD9286DC-7B4C-438B-8FAF-F1317CA481F9}" type="datetimeFigureOut">
              <a:rPr lang="en-US"/>
              <a:pPr>
                <a:defRPr/>
              </a:pPr>
              <a:t>8/18/2013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5663" y="742950"/>
            <a:ext cx="4953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750" y="4705350"/>
            <a:ext cx="5329238" cy="4457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09113"/>
            <a:ext cx="288766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0" hangingPunct="0">
              <a:defRPr sz="1200"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3488" y="9409113"/>
            <a:ext cx="288766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0" hangingPunct="0">
              <a:defRPr sz="1200"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fld id="{B6CB58AC-0310-41B8-83C4-8B768763924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844194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68D70521-4EE7-0846-9C4C-58D0A65F8262}" type="slidenum">
              <a:rPr lang="en-US" sz="1200"/>
              <a:pPr/>
              <a:t>8</a:t>
            </a:fld>
            <a:endParaRPr 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E42241-6E26-4191-964D-55B809083D4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35850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DD6005-B768-44CA-AE41-6F767B235BD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13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2BDDB5-47D5-4694-BF80-9951ECADABB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8965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nct logo small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404813"/>
            <a:ext cx="1223962" cy="1008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 bwMode="auto">
          <a:xfrm>
            <a:off x="8675688" y="0"/>
            <a:ext cx="468312" cy="2852738"/>
          </a:xfrm>
          <a:prstGeom prst="rect">
            <a:avLst/>
          </a:prstGeom>
          <a:solidFill>
            <a:srgbClr val="8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 sz="2400" dirty="0">
              <a:latin typeface="Arial" pitchFamily="34" charset="0"/>
              <a:ea typeface="ＭＳ Ｐゴシック" charset="-128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1680" y="609600"/>
            <a:ext cx="676652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0669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A78626-0C4B-4B06-90E5-C6ADF635593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08104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7B29E4-4C5A-4F82-A919-5A5C4C510EB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5832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282BEF-11F0-432B-95E9-BA574B575F5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4760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8C5EDC-7DB3-49A2-AF04-DF583818806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5125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35B27A-2720-453D-9E9A-ACCFBBD8CBD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6438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4AB9E0-5872-4A5C-97D6-D50541896E1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5003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303603-53FA-4061-8533-07221563C75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0895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latin typeface="Arial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latin typeface="Arial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>
                <a:latin typeface="Arial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D37BDF3D-2F16-4F17-BB54-D9E5742C7C1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hf hdr="0" ftr="0" dt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3200" b="1" i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r" rtl="0" eaLnBrk="1" fontAlgn="base" hangingPunct="1">
        <a:spcBef>
          <a:spcPct val="0"/>
        </a:spcBef>
        <a:spcAft>
          <a:spcPct val="0"/>
        </a:spcAft>
        <a:defRPr sz="3200" b="1" i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  <a:ea typeface="ＭＳ Ｐゴシック" charset="-128"/>
        </a:defRPr>
      </a:lvl2pPr>
      <a:lvl3pPr algn="r" rtl="0" eaLnBrk="1" fontAlgn="base" hangingPunct="1">
        <a:spcBef>
          <a:spcPct val="0"/>
        </a:spcBef>
        <a:spcAft>
          <a:spcPct val="0"/>
        </a:spcAft>
        <a:defRPr sz="3200" b="1" i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  <a:ea typeface="ＭＳ Ｐゴシック" charset="-128"/>
        </a:defRPr>
      </a:lvl3pPr>
      <a:lvl4pPr algn="r" rtl="0" eaLnBrk="1" fontAlgn="base" hangingPunct="1">
        <a:spcBef>
          <a:spcPct val="0"/>
        </a:spcBef>
        <a:spcAft>
          <a:spcPct val="0"/>
        </a:spcAft>
        <a:defRPr sz="3200" b="1" i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  <a:ea typeface="ＭＳ Ｐゴシック" charset="-128"/>
        </a:defRPr>
      </a:lvl4pPr>
      <a:lvl5pPr algn="r" rtl="0" eaLnBrk="1" fontAlgn="base" hangingPunct="1">
        <a:spcBef>
          <a:spcPct val="0"/>
        </a:spcBef>
        <a:spcAft>
          <a:spcPct val="0"/>
        </a:spcAft>
        <a:defRPr sz="3200" b="1" i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  <a:ea typeface="ＭＳ Ｐゴシック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ＭＳ Ｐゴシック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ＭＳ Ｐゴシック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ＭＳ Ｐゴシック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ＭＳ Ｐゴシック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henct.org.za/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85813" y="285750"/>
            <a:ext cx="7643812" cy="1143000"/>
          </a:xfrm>
        </p:spPr>
        <p:txBody>
          <a:bodyPr/>
          <a:lstStyle/>
          <a:p>
            <a:pPr algn="ctr"/>
            <a:r>
              <a:rPr lang="en-ZA" sz="1400" dirty="0" smtClean="0"/>
              <a:t/>
            </a:r>
            <a:br>
              <a:rPr lang="en-ZA" sz="1400" dirty="0" smtClean="0"/>
            </a:br>
            <a:r>
              <a:rPr lang="en-ZA" sz="1400" dirty="0" smtClean="0"/>
              <a:t/>
            </a:r>
            <a:br>
              <a:rPr lang="en-ZA" sz="1400" dirty="0" smtClean="0"/>
            </a:br>
            <a:endParaRPr lang="en-ZA" sz="1400" dirty="0" smtClean="0"/>
          </a:p>
        </p:txBody>
      </p:sp>
      <p:sp>
        <p:nvSpPr>
          <p:cNvPr id="307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F4B77D71-DF43-4E89-AAAF-D534849EE7E0}" type="slidenum">
              <a:rPr lang="en-ZA" sz="1400" smtClean="0"/>
              <a:pPr/>
              <a:t>1</a:t>
            </a:fld>
            <a:endParaRPr lang="en-ZA" sz="1400" dirty="0" smtClean="0"/>
          </a:p>
        </p:txBody>
      </p:sp>
      <p:sp>
        <p:nvSpPr>
          <p:cNvPr id="2" name="Rectangle 1"/>
          <p:cNvSpPr/>
          <p:nvPr/>
        </p:nvSpPr>
        <p:spPr>
          <a:xfrm>
            <a:off x="6089848" y="2348880"/>
            <a:ext cx="2747714" cy="18928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50000"/>
              </a:spcBef>
            </a:pPr>
            <a:r>
              <a:rPr lang="en-US" sz="1200" b="1" i="1" dirty="0">
                <a:cs typeface="+mn-cs"/>
              </a:rPr>
              <a:t>Presentation by Ms. </a:t>
            </a:r>
            <a:r>
              <a:rPr lang="en-US" sz="1200" b="1" i="1" dirty="0" smtClean="0">
                <a:cs typeface="+mn-cs"/>
              </a:rPr>
              <a:t>D. Terblanche</a:t>
            </a:r>
            <a:endParaRPr lang="en-US" sz="1200" b="1" i="1" dirty="0">
              <a:cs typeface="+mn-cs"/>
            </a:endParaRPr>
          </a:p>
          <a:p>
            <a:pPr lvl="0">
              <a:spcBef>
                <a:spcPct val="50000"/>
              </a:spcBef>
            </a:pPr>
            <a:r>
              <a:rPr lang="en-US" sz="1200" b="1" i="1" dirty="0" smtClean="0">
                <a:cs typeface="+mn-cs"/>
              </a:rPr>
              <a:t>Chairperson – National Consumer Tribunal</a:t>
            </a:r>
          </a:p>
          <a:p>
            <a:pPr lvl="0">
              <a:spcBef>
                <a:spcPct val="50000"/>
              </a:spcBef>
            </a:pPr>
            <a:r>
              <a:rPr lang="en-US" sz="1200" b="1" i="1" dirty="0" smtClean="0">
                <a:cs typeface="+mn-cs"/>
              </a:rPr>
              <a:t>September 2013</a:t>
            </a:r>
          </a:p>
          <a:p>
            <a:pPr lvl="0" algn="ctr">
              <a:spcBef>
                <a:spcPct val="50000"/>
              </a:spcBef>
            </a:pPr>
            <a:endParaRPr lang="en-US" sz="2000" b="1" i="1" dirty="0" smtClean="0">
              <a:cs typeface="+mn-cs"/>
            </a:endParaRPr>
          </a:p>
          <a:p>
            <a:pPr lvl="0" algn="ctr">
              <a:spcBef>
                <a:spcPct val="50000"/>
              </a:spcBef>
            </a:pPr>
            <a:endParaRPr lang="en-US" sz="1800" b="1" dirty="0"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5335" y="764704"/>
            <a:ext cx="75608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NATIONAL CONSUMER TRIBUNAL SOUTH AFRICA </a:t>
            </a:r>
          </a:p>
          <a:p>
            <a:pPr algn="ctr"/>
            <a:r>
              <a:rPr lang="en-US" sz="2000" b="1" dirty="0" smtClean="0"/>
              <a:t>CONTEXT AND APPROACH IN EXECUTING ITS MANDATE</a:t>
            </a:r>
            <a:endParaRPr 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1680" y="609600"/>
            <a:ext cx="6766520" cy="587152"/>
          </a:xfrm>
        </p:spPr>
        <p:txBody>
          <a:bodyPr/>
          <a:lstStyle/>
          <a:p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NCT role and involvement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268760"/>
            <a:ext cx="7628384" cy="4536504"/>
          </a:xfrm>
        </p:spPr>
        <p:txBody>
          <a:bodyPr/>
          <a:lstStyle/>
          <a:p>
            <a:pPr marL="0" indent="0">
              <a:buNone/>
            </a:pPr>
            <a:endParaRPr lang="en-ZA" sz="16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ZA" sz="1600" b="1" dirty="0" smtClean="0">
                <a:solidFill>
                  <a:srgbClr val="990000"/>
                </a:solidFill>
                <a:latin typeface="Arial" pitchFamily="34" charset="0"/>
                <a:cs typeface="Arial" pitchFamily="34" charset="0"/>
              </a:rPr>
              <a:t>Establishment </a:t>
            </a:r>
            <a:r>
              <a:rPr lang="en-ZA" sz="1600" dirty="0">
                <a:latin typeface="Arial" pitchFamily="34" charset="0"/>
                <a:cs typeface="Arial" pitchFamily="34" charset="0"/>
              </a:rPr>
              <a:t>– in terms of Section 26 of the National Credit Act </a:t>
            </a:r>
          </a:p>
          <a:p>
            <a:pPr>
              <a:buFont typeface="Wingdings" pitchFamily="2" charset="2"/>
              <a:buChar char="§"/>
            </a:pPr>
            <a:r>
              <a:rPr lang="en-US" sz="1600" dirty="0">
                <a:solidFill>
                  <a:srgbClr val="000000"/>
                </a:solidFill>
              </a:rPr>
              <a:t>Has jurisdiction throughout South Africa;</a:t>
            </a:r>
          </a:p>
          <a:p>
            <a:pPr>
              <a:buFont typeface="Wingdings" pitchFamily="2" charset="2"/>
              <a:buChar char="§"/>
            </a:pPr>
            <a:r>
              <a:rPr lang="en-US" sz="1600" dirty="0">
                <a:solidFill>
                  <a:srgbClr val="000000"/>
                </a:solidFill>
              </a:rPr>
              <a:t>Is a juristic person;</a:t>
            </a:r>
          </a:p>
          <a:p>
            <a:pPr>
              <a:buFont typeface="Wingdings" pitchFamily="2" charset="2"/>
              <a:buChar char="§"/>
            </a:pPr>
            <a:r>
              <a:rPr lang="en-US" sz="1600" dirty="0">
                <a:solidFill>
                  <a:srgbClr val="000000"/>
                </a:solidFill>
              </a:rPr>
              <a:t>Is a Tribunal of record; and</a:t>
            </a:r>
          </a:p>
          <a:p>
            <a:pPr>
              <a:buFont typeface="Wingdings" pitchFamily="2" charset="2"/>
              <a:buChar char="§"/>
            </a:pPr>
            <a:r>
              <a:rPr lang="en-US" sz="1600" dirty="0">
                <a:solidFill>
                  <a:srgbClr val="000000"/>
                </a:solidFill>
              </a:rPr>
              <a:t>Must exercise its functions in accordance with the NCA or other applicable legislation</a:t>
            </a:r>
          </a:p>
          <a:p>
            <a:pPr>
              <a:buFont typeface="Wingdings" pitchFamily="2" charset="2"/>
              <a:buChar char="§"/>
            </a:pPr>
            <a:endParaRPr lang="en-ZA" sz="16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ZA" sz="1600" b="1" dirty="0">
                <a:solidFill>
                  <a:srgbClr val="990000"/>
                </a:solidFill>
                <a:latin typeface="Arial" pitchFamily="34" charset="0"/>
                <a:cs typeface="Arial" pitchFamily="34" charset="0"/>
              </a:rPr>
              <a:t>Mandate</a:t>
            </a:r>
            <a:r>
              <a:rPr lang="en-ZA" sz="1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ZA" sz="1600" dirty="0">
                <a:latin typeface="Arial" pitchFamily="34" charset="0"/>
                <a:cs typeface="Arial" pitchFamily="34" charset="0"/>
              </a:rPr>
              <a:t>– To adjudicate on matters arising from the NCA and CPA</a:t>
            </a:r>
          </a:p>
          <a:p>
            <a:pPr marL="0" indent="0">
              <a:buNone/>
            </a:pPr>
            <a:endParaRPr lang="en-ZA" sz="16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ZA" sz="1600" b="1" dirty="0">
                <a:solidFill>
                  <a:srgbClr val="990000"/>
                </a:solidFill>
                <a:latin typeface="Arial" pitchFamily="34" charset="0"/>
                <a:cs typeface="Arial" pitchFamily="34" charset="0"/>
              </a:rPr>
              <a:t>Functions</a:t>
            </a:r>
            <a:r>
              <a:rPr lang="en-ZA" sz="1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ZA" sz="1600" dirty="0">
                <a:latin typeface="Arial" pitchFamily="34" charset="0"/>
                <a:cs typeface="Arial" pitchFamily="34" charset="0"/>
              </a:rPr>
              <a:t>– Applications, Referrals, Reviews, Settlements, Interim Relief</a:t>
            </a:r>
          </a:p>
          <a:p>
            <a:pPr marL="0" indent="0">
              <a:buNone/>
            </a:pPr>
            <a:endParaRPr lang="en-ZA" sz="16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ZA" sz="1600" b="1" dirty="0">
                <a:solidFill>
                  <a:srgbClr val="990000"/>
                </a:solidFill>
                <a:latin typeface="Arial" pitchFamily="34" charset="0"/>
                <a:cs typeface="Arial" pitchFamily="34" charset="0"/>
              </a:rPr>
              <a:t>Composition</a:t>
            </a:r>
            <a:r>
              <a:rPr lang="en-ZA" sz="1600" dirty="0">
                <a:latin typeface="Arial" pitchFamily="34" charset="0"/>
                <a:cs typeface="Arial" pitchFamily="34" charset="0"/>
              </a:rPr>
              <a:t> – Tribunal Members (Full- and Part Time) and Support Staff</a:t>
            </a:r>
          </a:p>
          <a:p>
            <a:pPr marL="0" indent="0">
              <a:buNone/>
            </a:pPr>
            <a:endParaRPr lang="en-ZA" sz="16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ZA" sz="1600" b="1" dirty="0" smtClean="0">
                <a:solidFill>
                  <a:srgbClr val="990000"/>
                </a:solidFill>
                <a:latin typeface="Arial" pitchFamily="34" charset="0"/>
                <a:cs typeface="Arial" pitchFamily="34" charset="0"/>
              </a:rPr>
              <a:t>Obligation to be</a:t>
            </a:r>
            <a:r>
              <a:rPr lang="en-ZA" sz="1600" b="1" dirty="0" smtClean="0">
                <a:latin typeface="Arial" pitchFamily="34" charset="0"/>
                <a:cs typeface="Arial" pitchFamily="34" charset="0"/>
              </a:rPr>
              <a:t> - </a:t>
            </a:r>
            <a:r>
              <a:rPr lang="en-ZA" sz="1600" dirty="0" smtClean="0">
                <a:latin typeface="Arial" pitchFamily="34" charset="0"/>
                <a:cs typeface="Arial" pitchFamily="34" charset="0"/>
              </a:rPr>
              <a:t>Inquisitorial</a:t>
            </a:r>
            <a:r>
              <a:rPr lang="en-ZA" sz="1600" dirty="0">
                <a:latin typeface="Arial" pitchFamily="34" charset="0"/>
                <a:cs typeface="Arial" pitchFamily="34" charset="0"/>
              </a:rPr>
              <a:t>, Quick, Accessible, Informal, Fair</a:t>
            </a:r>
            <a:endParaRPr lang="en-ZA" sz="16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lvl="0">
              <a:buFont typeface="Wingdings" pitchFamily="2" charset="2"/>
              <a:buChar char="v"/>
            </a:pPr>
            <a:endParaRPr lang="en-ZA" sz="16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lvl="0">
              <a:buFont typeface="Wingdings" pitchFamily="2" charset="2"/>
              <a:buChar char="v"/>
            </a:pPr>
            <a:endParaRPr lang="en-ZA" sz="1600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ZA" dirty="0" smtClean="0"/>
          </a:p>
          <a:p>
            <a:pPr marL="0" indent="0">
              <a:buNone/>
            </a:pP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0918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1640" y="908720"/>
            <a:ext cx="7126560" cy="864096"/>
          </a:xfrm>
        </p:spPr>
        <p:txBody>
          <a:bodyPr/>
          <a:lstStyle/>
          <a:p>
            <a:r>
              <a:rPr lang="en-ZA" sz="2800" dirty="0" smtClean="0"/>
              <a:t>NCT – purpose and approach to execution of mandate  derived from and informed by Constitution, Policy and Law</a:t>
            </a:r>
            <a:endParaRPr lang="en-ZA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988840"/>
            <a:ext cx="7772400" cy="4683224"/>
          </a:xfrm>
        </p:spPr>
        <p:txBody>
          <a:bodyPr/>
          <a:lstStyle/>
          <a:p>
            <a:pPr marL="0" indent="0">
              <a:buNone/>
            </a:pPr>
            <a:r>
              <a:rPr lang="en-ZA" sz="2400" b="1" i="1" dirty="0">
                <a:solidFill>
                  <a:srgbClr val="990000"/>
                </a:solidFill>
              </a:rPr>
              <a:t>Purpose </a:t>
            </a:r>
            <a:r>
              <a:rPr lang="en-ZA" sz="2400" b="1" i="1" dirty="0" smtClean="0">
                <a:solidFill>
                  <a:srgbClr val="990000"/>
                </a:solidFill>
              </a:rPr>
              <a:t>of NCA and CPA</a:t>
            </a:r>
          </a:p>
          <a:p>
            <a:pPr marL="0" indent="0">
              <a:buNone/>
            </a:pPr>
            <a:r>
              <a:rPr lang="en-ZA" sz="2400" b="1" i="1" dirty="0" smtClean="0"/>
              <a:t>To </a:t>
            </a:r>
            <a:r>
              <a:rPr lang="en-ZA" sz="2400" b="1" i="1" dirty="0"/>
              <a:t>promote and advance the social and economic welfare of consumers in South Africa…</a:t>
            </a:r>
            <a:r>
              <a:rPr lang="en-ZA" sz="2400" b="1" i="1" dirty="0" smtClean="0"/>
              <a:t>”</a:t>
            </a:r>
          </a:p>
          <a:p>
            <a:pPr>
              <a:buClr>
                <a:srgbClr val="800000"/>
              </a:buClr>
              <a:buFont typeface="Arial"/>
              <a:buChar char="•"/>
            </a:pPr>
            <a:r>
              <a:rPr lang="en-ZA" sz="2400" dirty="0" smtClean="0"/>
              <a:t>NCA – fair, transparent, competitive, </a:t>
            </a:r>
            <a:r>
              <a:rPr lang="en-ZA" sz="2400" dirty="0" smtClean="0"/>
              <a:t>sustainable, </a:t>
            </a:r>
            <a:r>
              <a:rPr lang="en-ZA" sz="2400" dirty="0" smtClean="0"/>
              <a:t>responsible, efficient,  effective, and accessible credit market …</a:t>
            </a:r>
          </a:p>
          <a:p>
            <a:pPr>
              <a:buClr>
                <a:srgbClr val="800000"/>
              </a:buClr>
              <a:buFont typeface="Arial"/>
              <a:buChar char="•"/>
            </a:pPr>
            <a:r>
              <a:rPr lang="en-ZA" sz="2400" dirty="0" smtClean="0"/>
              <a:t>CPA – establishing a legal framework for the achievement of a consumer market that is fair, accessible, efficient, </a:t>
            </a:r>
            <a:r>
              <a:rPr lang="en-ZA" sz="2400" dirty="0" smtClean="0"/>
              <a:t>sustainable </a:t>
            </a:r>
            <a:r>
              <a:rPr lang="en-ZA" sz="2400" dirty="0" smtClean="0"/>
              <a:t>and responsible </a:t>
            </a:r>
            <a:r>
              <a:rPr lang="en-ZA" sz="2400" dirty="0" smtClean="0"/>
              <a:t>for </a:t>
            </a:r>
            <a:r>
              <a:rPr lang="en-ZA" sz="2400" dirty="0" smtClean="0"/>
              <a:t>the benefit of consumers generally …</a:t>
            </a:r>
            <a:endParaRPr lang="en-ZA" sz="2400" dirty="0"/>
          </a:p>
        </p:txBody>
      </p:sp>
    </p:spTree>
    <p:extLst>
      <p:ext uri="{BB962C8B-B14F-4D97-AF65-F5344CB8AC3E}">
        <p14:creationId xmlns:p14="http://schemas.microsoft.com/office/powerpoint/2010/main" val="304253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1680" y="609600"/>
            <a:ext cx="6766520" cy="875184"/>
          </a:xfrm>
        </p:spPr>
        <p:txBody>
          <a:bodyPr/>
          <a:lstStyle/>
          <a:p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Parameters of mandate and adjudication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628800"/>
            <a:ext cx="7772400" cy="4971256"/>
          </a:xfrm>
        </p:spPr>
        <p:txBody>
          <a:bodyPr/>
          <a:lstStyle/>
          <a:p>
            <a:pPr marL="0" indent="0">
              <a:buNone/>
            </a:pPr>
            <a:r>
              <a:rPr lang="en-ZA" sz="2000" b="1" dirty="0" smtClean="0">
                <a:solidFill>
                  <a:srgbClr val="990000"/>
                </a:solidFill>
                <a:latin typeface="Arial" pitchFamily="34" charset="0"/>
                <a:cs typeface="Arial" pitchFamily="34" charset="0"/>
              </a:rPr>
              <a:t>Establishing rights and obligations</a:t>
            </a:r>
          </a:p>
          <a:p>
            <a:pPr>
              <a:buClr>
                <a:srgbClr val="800000"/>
              </a:buClr>
              <a:buFont typeface="Arial"/>
              <a:buChar char="•"/>
            </a:pPr>
            <a:r>
              <a:rPr lang="en-ZA" sz="2000" dirty="0" smtClean="0">
                <a:latin typeface="Arial" pitchFamily="34" charset="0"/>
                <a:cs typeface="Arial" pitchFamily="34" charset="0"/>
              </a:rPr>
              <a:t>Prohibited </a:t>
            </a:r>
            <a:r>
              <a:rPr lang="en-ZA" sz="2000" dirty="0" smtClean="0">
                <a:latin typeface="Arial" pitchFamily="34" charset="0"/>
                <a:cs typeface="Arial" pitchFamily="34" charset="0"/>
              </a:rPr>
              <a:t>and required conduct and applications both under the NCA and CPA</a:t>
            </a:r>
          </a:p>
          <a:p>
            <a:pPr marL="0" indent="0">
              <a:buNone/>
            </a:pPr>
            <a:endParaRPr lang="en-ZA" sz="2000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ZA" sz="2000" b="1" dirty="0" smtClean="0">
                <a:solidFill>
                  <a:srgbClr val="990000"/>
                </a:solidFill>
                <a:latin typeface="Arial" pitchFamily="34" charset="0"/>
                <a:cs typeface="Arial" pitchFamily="34" charset="0"/>
              </a:rPr>
              <a:t>Scope</a:t>
            </a:r>
            <a:r>
              <a:rPr lang="en-ZA" sz="2000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0" indent="0">
              <a:buNone/>
            </a:pPr>
            <a:r>
              <a:rPr lang="en-ZA" sz="2000" dirty="0" smtClean="0">
                <a:latin typeface="Arial" pitchFamily="34" charset="0"/>
                <a:cs typeface="Arial" pitchFamily="34" charset="0"/>
              </a:rPr>
              <a:t>Broad definition of Consumer - </a:t>
            </a:r>
          </a:p>
          <a:p>
            <a:pPr>
              <a:buClr>
                <a:srgbClr val="800000"/>
              </a:buClr>
              <a:buFont typeface="Arial"/>
              <a:buChar char="•"/>
            </a:pPr>
            <a:r>
              <a:rPr lang="en-ZA" sz="2000" dirty="0" smtClean="0">
                <a:latin typeface="Arial" pitchFamily="34" charset="0"/>
                <a:cs typeface="Arial" pitchFamily="34" charset="0"/>
              </a:rPr>
              <a:t>Section 1 of the CPA</a:t>
            </a:r>
          </a:p>
          <a:p>
            <a:pPr>
              <a:buClr>
                <a:srgbClr val="800000"/>
              </a:buClr>
              <a:buFont typeface="Arial"/>
              <a:buChar char="•"/>
            </a:pPr>
            <a:r>
              <a:rPr lang="en-ZA" sz="2000" dirty="0" smtClean="0">
                <a:latin typeface="Arial" pitchFamily="34" charset="0"/>
                <a:cs typeface="Arial" pitchFamily="34" charset="0"/>
              </a:rPr>
              <a:t>SMMEs</a:t>
            </a:r>
          </a:p>
          <a:p>
            <a:pPr marL="0" indent="0">
              <a:buNone/>
            </a:pPr>
            <a:r>
              <a:rPr lang="en-ZA" sz="2000" dirty="0" smtClean="0">
                <a:latin typeface="Arial" pitchFamily="34" charset="0"/>
                <a:cs typeface="Arial" pitchFamily="34" charset="0"/>
              </a:rPr>
              <a:t>Broad definition of Supply Chain - </a:t>
            </a:r>
          </a:p>
          <a:p>
            <a:pPr>
              <a:buClr>
                <a:srgbClr val="800000"/>
              </a:buClr>
              <a:buFont typeface="Arial"/>
              <a:buChar char="•"/>
            </a:pPr>
            <a:r>
              <a:rPr lang="en-ZA" sz="2000" dirty="0" smtClean="0">
                <a:latin typeface="Arial" pitchFamily="34" charset="0"/>
                <a:cs typeface="Arial" pitchFamily="34" charset="0"/>
              </a:rPr>
              <a:t>Section 1 of the CPA</a:t>
            </a:r>
          </a:p>
          <a:p>
            <a:pPr>
              <a:buClr>
                <a:srgbClr val="800000"/>
              </a:buClr>
              <a:buFont typeface="Arial"/>
              <a:buChar char="•"/>
            </a:pPr>
            <a:r>
              <a:rPr lang="en-ZA" sz="2000" dirty="0" smtClean="0">
                <a:latin typeface="Arial" pitchFamily="34" charset="0"/>
                <a:cs typeface="Arial" pitchFamily="34" charset="0"/>
              </a:rPr>
              <a:t>Collectivity of all suppliers</a:t>
            </a:r>
          </a:p>
          <a:p>
            <a:pPr>
              <a:buClr>
                <a:srgbClr val="800000"/>
              </a:buClr>
              <a:buFont typeface="Arial"/>
              <a:buChar char="•"/>
            </a:pPr>
            <a:r>
              <a:rPr lang="en-ZA" sz="2000" dirty="0" smtClean="0">
                <a:latin typeface="Arial" pitchFamily="34" charset="0"/>
                <a:cs typeface="Arial" pitchFamily="34" charset="0"/>
              </a:rPr>
              <a:t>Includes Producer, Importer, Distributor, Retailer</a:t>
            </a:r>
          </a:p>
          <a:p>
            <a:pPr>
              <a:buFont typeface="Wingdings" pitchFamily="2" charset="2"/>
              <a:buChar char="§"/>
            </a:pPr>
            <a:endParaRPr lang="en-ZA" sz="16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en-GB" dirty="0">
              <a:latin typeface="Calibri"/>
              <a:ea typeface="Calibri"/>
              <a:cs typeface="Times New Roman"/>
            </a:endParaRPr>
          </a:p>
          <a:p>
            <a:pPr marL="0" indent="0">
              <a:buNone/>
            </a:pP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676079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1680" y="609600"/>
            <a:ext cx="6766520" cy="875184"/>
          </a:xfrm>
        </p:spPr>
        <p:txBody>
          <a:bodyPr/>
          <a:lstStyle/>
          <a:p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Parameters of mandate and adjudication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484784"/>
            <a:ext cx="7772400" cy="5115272"/>
          </a:xfrm>
        </p:spPr>
        <p:txBody>
          <a:bodyPr/>
          <a:lstStyle/>
          <a:p>
            <a:pPr marL="0" indent="0">
              <a:buNone/>
            </a:pPr>
            <a:r>
              <a:rPr lang="en-ZA" sz="1600" b="1" dirty="0" smtClean="0">
                <a:solidFill>
                  <a:srgbClr val="990000"/>
                </a:solidFill>
                <a:latin typeface="Arial" pitchFamily="34" charset="0"/>
                <a:cs typeface="Arial" pitchFamily="34" charset="0"/>
              </a:rPr>
              <a:t>Standing to Sue</a:t>
            </a:r>
          </a:p>
          <a:p>
            <a:pPr>
              <a:buClr>
                <a:srgbClr val="800000"/>
              </a:buClr>
              <a:buFont typeface="Arial"/>
              <a:buChar char="•"/>
            </a:pPr>
            <a:r>
              <a:rPr lang="en-ZA" sz="1600" dirty="0" smtClean="0">
                <a:latin typeface="Arial" pitchFamily="34" charset="0"/>
                <a:cs typeface="Arial" pitchFamily="34" charset="0"/>
              </a:rPr>
              <a:t>Classes who might bring applications </a:t>
            </a:r>
            <a:r>
              <a:rPr lang="en-ZA" sz="1600" dirty="0" smtClean="0">
                <a:latin typeface="Arial" pitchFamily="34" charset="0"/>
                <a:cs typeface="Arial" pitchFamily="34" charset="0"/>
              </a:rPr>
              <a:t>and </a:t>
            </a:r>
            <a:r>
              <a:rPr lang="en-ZA" sz="1600" dirty="0">
                <a:latin typeface="Arial" pitchFamily="34" charset="0"/>
                <a:cs typeface="Arial" pitchFamily="34" charset="0"/>
              </a:rPr>
              <a:t>referrals  and Section 4 of the CPA</a:t>
            </a:r>
            <a:endParaRPr lang="en-ZA" sz="1600" dirty="0" smtClean="0">
              <a:latin typeface="Arial" pitchFamily="34" charset="0"/>
              <a:cs typeface="Arial" pitchFamily="34" charset="0"/>
            </a:endParaRPr>
          </a:p>
          <a:p>
            <a:pPr>
              <a:buClr>
                <a:srgbClr val="800000"/>
              </a:buClr>
              <a:buFont typeface="Arial"/>
              <a:buChar char="•"/>
            </a:pPr>
            <a:r>
              <a:rPr lang="en-ZA" sz="1600" dirty="0" smtClean="0">
                <a:latin typeface="Arial" pitchFamily="34" charset="0"/>
                <a:cs typeface="Arial" pitchFamily="34" charset="0"/>
              </a:rPr>
              <a:t>Process of referrals </a:t>
            </a:r>
          </a:p>
          <a:p>
            <a:pPr>
              <a:buClr>
                <a:srgbClr val="800000"/>
              </a:buClr>
              <a:buFont typeface="Arial"/>
              <a:buChar char="•"/>
            </a:pPr>
            <a:r>
              <a:rPr lang="en-ZA" sz="1600" dirty="0" smtClean="0">
                <a:latin typeface="Arial" pitchFamily="34" charset="0"/>
                <a:cs typeface="Arial" pitchFamily="34" charset="0"/>
              </a:rPr>
              <a:t>Certain processes to be </a:t>
            </a:r>
            <a:r>
              <a:rPr lang="en-ZA" sz="1600" dirty="0" smtClean="0">
                <a:latin typeface="Arial" pitchFamily="34" charset="0"/>
                <a:cs typeface="Arial" pitchFamily="34" charset="0"/>
              </a:rPr>
              <a:t>exhausted </a:t>
            </a:r>
            <a:r>
              <a:rPr lang="en-ZA" sz="1600" dirty="0" smtClean="0">
                <a:latin typeface="Arial" pitchFamily="34" charset="0"/>
                <a:cs typeface="Arial" pitchFamily="34" charset="0"/>
              </a:rPr>
              <a:t>in </a:t>
            </a:r>
            <a:r>
              <a:rPr lang="en-ZA" sz="1600" dirty="0" smtClean="0">
                <a:latin typeface="Arial" pitchFamily="34" charset="0"/>
                <a:cs typeface="Arial" pitchFamily="34" charset="0"/>
              </a:rPr>
              <a:t>certain </a:t>
            </a:r>
            <a:r>
              <a:rPr lang="en-ZA" sz="1600" dirty="0" smtClean="0">
                <a:latin typeface="Arial" pitchFamily="34" charset="0"/>
                <a:cs typeface="Arial" pitchFamily="34" charset="0"/>
              </a:rPr>
              <a:t>circumstances</a:t>
            </a:r>
          </a:p>
          <a:p>
            <a:pPr marL="0" indent="0">
              <a:buNone/>
            </a:pPr>
            <a:endParaRPr lang="en-ZA" sz="16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ZA" sz="1600" b="1" dirty="0" smtClean="0">
                <a:solidFill>
                  <a:srgbClr val="990000"/>
                </a:solidFill>
                <a:latin typeface="Arial" pitchFamily="34" charset="0"/>
                <a:cs typeface="Arial" pitchFamily="34" charset="0"/>
              </a:rPr>
              <a:t>Intervention rights</a:t>
            </a:r>
          </a:p>
          <a:p>
            <a:pPr>
              <a:buClr>
                <a:srgbClr val="800000"/>
              </a:buClr>
              <a:buFont typeface="Arial"/>
              <a:buChar char="•"/>
            </a:pPr>
            <a:r>
              <a:rPr lang="en-ZA" sz="1600" dirty="0" smtClean="0">
                <a:latin typeface="Arial" pitchFamily="34" charset="0"/>
                <a:cs typeface="Arial" pitchFamily="34" charset="0"/>
              </a:rPr>
              <a:t>Rules provide for …</a:t>
            </a:r>
          </a:p>
          <a:p>
            <a:pPr marL="0" indent="0">
              <a:buNone/>
            </a:pPr>
            <a:endParaRPr lang="en-ZA" sz="16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ZA" sz="1600" b="1" dirty="0" smtClean="0">
                <a:solidFill>
                  <a:srgbClr val="990000"/>
                </a:solidFill>
                <a:latin typeface="Arial" pitchFamily="34" charset="0"/>
                <a:cs typeface="Arial" pitchFamily="34" charset="0"/>
              </a:rPr>
              <a:t>Interpretation</a:t>
            </a:r>
          </a:p>
          <a:p>
            <a:pPr>
              <a:buClr>
                <a:srgbClr val="800000"/>
              </a:buClr>
              <a:buFont typeface="Arial"/>
              <a:buChar char="•"/>
            </a:pPr>
            <a:r>
              <a:rPr lang="en-ZA" sz="1600" dirty="0" smtClean="0">
                <a:latin typeface="Arial" pitchFamily="34" charset="0"/>
                <a:cs typeface="Arial" pitchFamily="34" charset="0"/>
              </a:rPr>
              <a:t>Section 2 of the CPA</a:t>
            </a:r>
          </a:p>
          <a:p>
            <a:pPr>
              <a:buClr>
                <a:srgbClr val="800000"/>
              </a:buClr>
              <a:buFont typeface="Arial"/>
              <a:buChar char="•"/>
            </a:pPr>
            <a:r>
              <a:rPr lang="en-ZA" sz="1600" dirty="0" smtClean="0">
                <a:latin typeface="Arial" pitchFamily="34" charset="0"/>
                <a:cs typeface="Arial" pitchFamily="34" charset="0"/>
              </a:rPr>
              <a:t>Must be innovative and promote consumer rights established by the CPA</a:t>
            </a:r>
          </a:p>
          <a:p>
            <a:pPr>
              <a:buClr>
                <a:srgbClr val="800000"/>
              </a:buClr>
              <a:buFont typeface="Arial"/>
              <a:buChar char="•"/>
            </a:pPr>
            <a:r>
              <a:rPr lang="en-ZA" sz="1600" dirty="0" smtClean="0">
                <a:latin typeface="Arial" pitchFamily="34" charset="0"/>
                <a:cs typeface="Arial" pitchFamily="34" charset="0"/>
              </a:rPr>
              <a:t>Develop common law (courts)</a:t>
            </a:r>
          </a:p>
          <a:p>
            <a:pPr>
              <a:buClr>
                <a:srgbClr val="800000"/>
              </a:buClr>
              <a:buFont typeface="Arial"/>
              <a:buChar char="•"/>
            </a:pPr>
            <a:r>
              <a:rPr lang="en-ZA" sz="1600" dirty="0" smtClean="0">
                <a:latin typeface="Arial" pitchFamily="34" charset="0"/>
                <a:cs typeface="Arial" pitchFamily="34" charset="0"/>
              </a:rPr>
              <a:t>Consider national and international law – NCA / CPA and Constitution</a:t>
            </a:r>
          </a:p>
          <a:p>
            <a:pPr marL="0" indent="0">
              <a:buClr>
                <a:srgbClr val="800000"/>
              </a:buClr>
              <a:buNone/>
            </a:pPr>
            <a:endParaRPr lang="en-ZA" sz="16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Clr>
                <a:srgbClr val="800000"/>
              </a:buClr>
              <a:buNone/>
            </a:pPr>
            <a:r>
              <a:rPr lang="en-ZA" sz="1600" b="1" dirty="0" smtClean="0">
                <a:solidFill>
                  <a:srgbClr val="990000"/>
                </a:solidFill>
                <a:latin typeface="Arial" pitchFamily="34" charset="0"/>
                <a:cs typeface="Arial" pitchFamily="34" charset="0"/>
              </a:rPr>
              <a:t>Effect and Enforcement of orders</a:t>
            </a:r>
            <a:r>
              <a:rPr lang="en-ZA" sz="1600" dirty="0" smtClean="0">
                <a:solidFill>
                  <a:srgbClr val="990000"/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pPr>
              <a:buClr>
                <a:srgbClr val="800000"/>
              </a:buClr>
              <a:buFont typeface="Arial"/>
              <a:buChar char="•"/>
            </a:pPr>
            <a:r>
              <a:rPr lang="en-ZA" sz="1600" dirty="0" smtClean="0">
                <a:latin typeface="Arial" pitchFamily="34" charset="0"/>
                <a:cs typeface="Arial" pitchFamily="34" charset="0"/>
              </a:rPr>
              <a:t>Equivalent to orders of high court</a:t>
            </a:r>
          </a:p>
          <a:p>
            <a:pPr>
              <a:buClr>
                <a:srgbClr val="800000"/>
              </a:buClr>
              <a:buFont typeface="Arial"/>
              <a:buChar char="•"/>
            </a:pPr>
            <a:r>
              <a:rPr lang="en-ZA" sz="1600" dirty="0" smtClean="0">
                <a:latin typeface="Arial" pitchFamily="34" charset="0"/>
                <a:cs typeface="Arial" pitchFamily="34" charset="0"/>
              </a:rPr>
              <a:t>Enforcement by regulators through courts </a:t>
            </a:r>
          </a:p>
          <a:p>
            <a:pPr>
              <a:buFont typeface="Wingdings" charset="2"/>
              <a:buChar char="§"/>
            </a:pPr>
            <a:endParaRPr lang="en-ZA" sz="2000" dirty="0">
              <a:latin typeface="Arial" pitchFamily="34" charset="0"/>
              <a:cs typeface="Arial" pitchFamily="34" charset="0"/>
            </a:endParaRPr>
          </a:p>
          <a:p>
            <a:pPr>
              <a:buFont typeface="Wingdings" charset="2"/>
              <a:buChar char="§"/>
            </a:pPr>
            <a:endParaRPr lang="en-ZA" sz="1600" dirty="0">
              <a:latin typeface="Arial" pitchFamily="34" charset="0"/>
              <a:cs typeface="Arial" pitchFamily="34" charset="0"/>
            </a:endParaRPr>
          </a:p>
          <a:p>
            <a:pPr>
              <a:buFont typeface="Wingdings" charset="2"/>
              <a:buChar char="§"/>
            </a:pPr>
            <a:endParaRPr lang="en-ZA" sz="1600" dirty="0">
              <a:latin typeface="Arial" pitchFamily="34" charset="0"/>
              <a:cs typeface="Arial" pitchFamily="34" charset="0"/>
            </a:endParaRPr>
          </a:p>
          <a:p>
            <a:pPr>
              <a:buFont typeface="Wingdings" charset="2"/>
              <a:buChar char="§"/>
            </a:pPr>
            <a:endParaRPr lang="en-ZA" sz="12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charset="2"/>
              <a:buChar char="§"/>
            </a:pPr>
            <a:endParaRPr lang="en-ZA" sz="1200" b="1" dirty="0">
              <a:latin typeface="Arial" pitchFamily="34" charset="0"/>
              <a:cs typeface="Arial" pitchFamily="34" charset="0"/>
            </a:endParaRPr>
          </a:p>
          <a:p>
            <a:pPr>
              <a:buFont typeface="Wingdings" charset="2"/>
              <a:buChar char="§"/>
            </a:pPr>
            <a:endParaRPr lang="en-ZA" sz="1200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ZA" sz="12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en-GB" dirty="0">
              <a:latin typeface="Calibri"/>
              <a:ea typeface="Calibri"/>
              <a:cs typeface="Times New Roman"/>
            </a:endParaRPr>
          </a:p>
          <a:p>
            <a:pPr marL="0" indent="0">
              <a:buNone/>
            </a:pPr>
            <a:r>
              <a:rPr lang="en-ZA" dirty="0" smtClean="0"/>
              <a:t> 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461653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1680" y="609600"/>
            <a:ext cx="6766520" cy="947192"/>
          </a:xfrm>
        </p:spPr>
        <p:txBody>
          <a:bodyPr/>
          <a:lstStyle/>
          <a:p>
            <a:r>
              <a:rPr lang="en-ZA" dirty="0" smtClean="0"/>
              <a:t>NCT - Process </a:t>
            </a:r>
            <a:r>
              <a:rPr lang="en-ZA" dirty="0"/>
              <a:t>and engagement </a:t>
            </a:r>
            <a:r>
              <a:rPr lang="en-US" dirty="0"/>
              <a:t/>
            </a:r>
            <a:br>
              <a:rPr lang="en-US" dirty="0"/>
            </a:b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628800"/>
            <a:ext cx="7844408" cy="4827240"/>
          </a:xfrm>
        </p:spPr>
        <p:txBody>
          <a:bodyPr/>
          <a:lstStyle/>
          <a:p>
            <a:pPr marL="0" indent="0">
              <a:buNone/>
            </a:pPr>
            <a:r>
              <a:rPr lang="en-ZA" sz="2800" b="1" i="1" dirty="0" smtClean="0">
                <a:solidFill>
                  <a:srgbClr val="990000"/>
                </a:solidFill>
              </a:rPr>
              <a:t>S143 </a:t>
            </a:r>
            <a:r>
              <a:rPr lang="en-ZA" sz="2800" b="1" i="1" dirty="0">
                <a:solidFill>
                  <a:srgbClr val="990000"/>
                </a:solidFill>
              </a:rPr>
              <a:t>NCA also applies to CPA matters</a:t>
            </a:r>
            <a:r>
              <a:rPr lang="en-ZA" sz="2800" dirty="0"/>
              <a:t> </a:t>
            </a:r>
            <a:endParaRPr lang="en-US" sz="2800" dirty="0"/>
          </a:p>
          <a:p>
            <a:pPr>
              <a:buClr>
                <a:srgbClr val="800000"/>
              </a:buClr>
              <a:buFont typeface="Arial"/>
              <a:buChar char="•"/>
            </a:pPr>
            <a:r>
              <a:rPr lang="en-ZA" sz="2400" dirty="0"/>
              <a:t>Inquisitorial </a:t>
            </a:r>
            <a:r>
              <a:rPr lang="en-ZA" sz="2400" dirty="0" smtClean="0"/>
              <a:t> - directives, summonses, engagements with parties,</a:t>
            </a:r>
            <a:r>
              <a:rPr lang="en-ZA" sz="2400" dirty="0"/>
              <a:t> </a:t>
            </a:r>
            <a:r>
              <a:rPr lang="en-ZA" sz="2400" dirty="0" smtClean="0"/>
              <a:t>new and technical provisions</a:t>
            </a:r>
            <a:endParaRPr lang="en-US" sz="2400" dirty="0"/>
          </a:p>
          <a:p>
            <a:pPr lvl="0">
              <a:buClr>
                <a:srgbClr val="800000"/>
              </a:buClr>
              <a:buFont typeface="Arial"/>
              <a:buChar char="•"/>
            </a:pPr>
            <a:r>
              <a:rPr lang="en-ZA" sz="2400" dirty="0" smtClean="0"/>
              <a:t>Quick – postponements, service levels, performance management</a:t>
            </a:r>
            <a:endParaRPr lang="en-US" sz="2400" dirty="0"/>
          </a:p>
          <a:p>
            <a:pPr algn="just">
              <a:spcBef>
                <a:spcPct val="0"/>
              </a:spcBef>
              <a:buClr>
                <a:srgbClr val="800000"/>
              </a:buClr>
              <a:buFont typeface="Arial"/>
              <a:buChar char="•"/>
              <a:tabLst>
                <a:tab pos="168275" algn="l"/>
              </a:tabLst>
            </a:pPr>
            <a:r>
              <a:rPr lang="en-ZA" sz="2400" dirty="0" smtClean="0"/>
              <a:t>Accessible – location, langauge, technological interventions, legal representation, </a:t>
            </a:r>
            <a:r>
              <a:rPr lang="en-US" sz="2400" dirty="0" smtClean="0">
                <a:solidFill>
                  <a:srgbClr val="000000"/>
                </a:solidFill>
                <a:latin typeface="Arial" charset="0"/>
                <a:ea typeface="ＭＳ Ｐゴシック" charset="0"/>
              </a:rPr>
              <a:t>in </a:t>
            </a:r>
            <a:r>
              <a:rPr lang="en-US" sz="2400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chambers if no </a:t>
            </a:r>
            <a:r>
              <a:rPr lang="en-US" sz="2400" dirty="0" smtClean="0">
                <a:solidFill>
                  <a:srgbClr val="000000"/>
                </a:solidFill>
                <a:latin typeface="Arial" charset="0"/>
                <a:ea typeface="ＭＳ Ｐゴシック" charset="0"/>
              </a:rPr>
              <a:t>dispute (constitutional provisions) </a:t>
            </a:r>
            <a:r>
              <a:rPr lang="en-ZA" sz="2400" dirty="0" smtClean="0"/>
              <a:t>Informal – approach</a:t>
            </a:r>
            <a:endParaRPr lang="en-US" sz="2400" dirty="0"/>
          </a:p>
          <a:p>
            <a:pPr lvl="0">
              <a:buClr>
                <a:srgbClr val="800000"/>
              </a:buClr>
              <a:buFont typeface="Arial"/>
              <a:buChar char="•"/>
            </a:pPr>
            <a:r>
              <a:rPr lang="en-ZA" sz="2400" dirty="0"/>
              <a:t>Fair </a:t>
            </a:r>
            <a:r>
              <a:rPr lang="en-ZA" sz="2400" dirty="0" smtClean="0"/>
              <a:t>– PAJA, </a:t>
            </a:r>
            <a:r>
              <a:rPr lang="en-ZA" sz="2400" dirty="0" smtClean="0"/>
              <a:t>interaction </a:t>
            </a:r>
            <a:r>
              <a:rPr lang="en-ZA" sz="2400" dirty="0" smtClean="0"/>
              <a:t>with parties always </a:t>
            </a:r>
            <a:r>
              <a:rPr lang="en-ZA" sz="2400" dirty="0" smtClean="0"/>
              <a:t>simultaneously</a:t>
            </a:r>
            <a:endParaRPr lang="en-US" sz="2400" dirty="0"/>
          </a:p>
          <a:p>
            <a:endParaRPr lang="en-ZA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79420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1680" y="0"/>
            <a:ext cx="6766520" cy="1412776"/>
          </a:xfrm>
        </p:spPr>
        <p:txBody>
          <a:bodyPr/>
          <a:lstStyle/>
          <a:p>
            <a:r>
              <a:rPr lang="en-US" sz="2800" u="sng" dirty="0" smtClean="0">
                <a:effectLst/>
                <a:latin typeface="Arial" pitchFamily="34" charset="0"/>
                <a:cs typeface="Arial" pitchFamily="34" charset="0"/>
              </a:rPr>
              <a:t>NCT - Interpreting constitutional, policy and legislative purpose</a:t>
            </a:r>
            <a:endParaRPr lang="en-ZA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412776"/>
            <a:ext cx="7772400" cy="5112568"/>
          </a:xfrm>
        </p:spPr>
        <p:txBody>
          <a:bodyPr/>
          <a:lstStyle/>
          <a:p>
            <a:pPr marL="0" indent="0">
              <a:buNone/>
            </a:pPr>
            <a:r>
              <a:rPr lang="en-ZA" sz="2000" b="1" dirty="0" smtClean="0">
                <a:solidFill>
                  <a:srgbClr val="990000"/>
                </a:solidFill>
                <a:latin typeface="Arial" pitchFamily="34" charset="0"/>
                <a:cs typeface="Arial" pitchFamily="34" charset="0"/>
              </a:rPr>
              <a:t>Rights of responsibilities of role-players interpreted contextaully and purposefully e.g. </a:t>
            </a:r>
          </a:p>
          <a:p>
            <a:pPr>
              <a:buClr>
                <a:srgbClr val="800000"/>
              </a:buClr>
              <a:buFont typeface="Arial"/>
              <a:buChar char="•"/>
            </a:pPr>
            <a:r>
              <a:rPr lang="en-ZA" sz="2000" dirty="0" smtClean="0">
                <a:latin typeface="Arial" pitchFamily="34" charset="0"/>
                <a:cs typeface="Arial" pitchFamily="34" charset="0"/>
              </a:rPr>
              <a:t>Compliance notices issued by Regulators – regulatory responsibilities</a:t>
            </a:r>
          </a:p>
          <a:p>
            <a:pPr>
              <a:buClr>
                <a:srgbClr val="800000"/>
              </a:buClr>
              <a:buFont typeface="Arial"/>
              <a:buChar char="•"/>
            </a:pPr>
            <a:r>
              <a:rPr lang="en-ZA" sz="2000" dirty="0" smtClean="0">
                <a:latin typeface="Arial" pitchFamily="34" charset="0"/>
                <a:cs typeface="Arial" pitchFamily="34" charset="0"/>
              </a:rPr>
              <a:t>Approach to </a:t>
            </a:r>
            <a:r>
              <a:rPr lang="en-ZA" sz="2000" dirty="0" smtClean="0">
                <a:latin typeface="Arial" pitchFamily="34" charset="0"/>
                <a:cs typeface="Arial" pitchFamily="34" charset="0"/>
              </a:rPr>
              <a:t>technical </a:t>
            </a:r>
            <a:r>
              <a:rPr lang="en-ZA" sz="2000" dirty="0" smtClean="0">
                <a:latin typeface="Arial" pitchFamily="34" charset="0"/>
                <a:cs typeface="Arial" pitchFamily="34" charset="0"/>
              </a:rPr>
              <a:t>non-compliance by registrants and impact on regulatory approach (Lightning Loans matter)</a:t>
            </a:r>
          </a:p>
          <a:p>
            <a:pPr>
              <a:buClr>
                <a:srgbClr val="800000"/>
              </a:buClr>
              <a:buFont typeface="Arial"/>
              <a:buChar char="•"/>
            </a:pPr>
            <a:r>
              <a:rPr lang="en-ZA" sz="2000" dirty="0" smtClean="0">
                <a:latin typeface="Arial" pitchFamily="34" charset="0"/>
                <a:cs typeface="Arial" pitchFamily="34" charset="0"/>
              </a:rPr>
              <a:t>Standing – what constitutes public interest in consumer protection and process matters </a:t>
            </a:r>
          </a:p>
          <a:p>
            <a:pPr marL="0" indent="0">
              <a:buNone/>
            </a:pPr>
            <a:endParaRPr lang="en-ZA" sz="20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ZA" sz="2000" b="1" dirty="0" smtClean="0">
                <a:solidFill>
                  <a:srgbClr val="990000"/>
                </a:solidFill>
                <a:latin typeface="Arial" pitchFamily="34" charset="0"/>
                <a:cs typeface="Arial" pitchFamily="34" charset="0"/>
              </a:rPr>
              <a:t>Broad application of NCA to persons and suppliers</a:t>
            </a:r>
          </a:p>
          <a:p>
            <a:pPr>
              <a:buClr>
                <a:srgbClr val="800000"/>
              </a:buClr>
              <a:buFont typeface="Arial"/>
              <a:buChar char="•"/>
            </a:pPr>
            <a:r>
              <a:rPr lang="en-ZA" sz="2000" dirty="0" smtClean="0">
                <a:latin typeface="Arial" pitchFamily="34" charset="0"/>
                <a:cs typeface="Arial" pitchFamily="34" charset="0"/>
              </a:rPr>
              <a:t>MTN matter – interlocutory and </a:t>
            </a:r>
            <a:r>
              <a:rPr lang="en-ZA" sz="2000" dirty="0" smtClean="0">
                <a:latin typeface="Arial" pitchFamily="34" charset="0"/>
                <a:cs typeface="Arial" pitchFamily="34" charset="0"/>
              </a:rPr>
              <a:t>international </a:t>
            </a:r>
            <a:r>
              <a:rPr lang="en-ZA" sz="2000" dirty="0" smtClean="0">
                <a:latin typeface="Arial" pitchFamily="34" charset="0"/>
                <a:cs typeface="Arial" pitchFamily="34" charset="0"/>
              </a:rPr>
              <a:t>precedent</a:t>
            </a:r>
          </a:p>
          <a:p>
            <a:pPr>
              <a:buClr>
                <a:srgbClr val="800000"/>
              </a:buClr>
              <a:buFont typeface="Arial"/>
              <a:buChar char="•"/>
            </a:pPr>
            <a:endParaRPr lang="en-ZA" sz="20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ZA" sz="2000" b="1" dirty="0">
                <a:solidFill>
                  <a:srgbClr val="990000"/>
                </a:solidFill>
                <a:latin typeface="Arial" pitchFamily="34" charset="0"/>
                <a:cs typeface="Arial" pitchFamily="34" charset="0"/>
              </a:rPr>
              <a:t>Intervention rights and </a:t>
            </a:r>
            <a:r>
              <a:rPr lang="en-ZA" sz="2000" b="1" dirty="0" smtClean="0">
                <a:solidFill>
                  <a:srgbClr val="990000"/>
                </a:solidFill>
                <a:latin typeface="Arial" pitchFamily="34" charset="0"/>
                <a:cs typeface="Arial" pitchFamily="34" charset="0"/>
              </a:rPr>
              <a:t>rights </a:t>
            </a:r>
            <a:r>
              <a:rPr lang="en-ZA" sz="2000" b="1" dirty="0">
                <a:solidFill>
                  <a:srgbClr val="990000"/>
                </a:solidFill>
                <a:latin typeface="Arial" pitchFamily="34" charset="0"/>
                <a:cs typeface="Arial" pitchFamily="34" charset="0"/>
              </a:rPr>
              <a:t>to information enabling intervention</a:t>
            </a:r>
          </a:p>
          <a:p>
            <a:pPr>
              <a:buClr>
                <a:srgbClr val="800000"/>
              </a:buClr>
              <a:buFont typeface="Arial"/>
              <a:buChar char="•"/>
            </a:pPr>
            <a:r>
              <a:rPr lang="en-ZA" sz="2000" dirty="0">
                <a:latin typeface="Arial" pitchFamily="34" charset="0"/>
                <a:cs typeface="Arial" pitchFamily="34" charset="0"/>
              </a:rPr>
              <a:t>Filings with NCT – PAIA, Auction Alliance v NCC</a:t>
            </a:r>
          </a:p>
          <a:p>
            <a:pPr marL="0" indent="0">
              <a:buNone/>
            </a:pPr>
            <a:endParaRPr lang="en-ZA" sz="1600" dirty="0">
              <a:latin typeface="Arial" pitchFamily="34" charset="0"/>
              <a:cs typeface="Arial" pitchFamily="34" charset="0"/>
            </a:endParaRPr>
          </a:p>
          <a:p>
            <a:pPr>
              <a:buClr>
                <a:srgbClr val="800000"/>
              </a:buClr>
              <a:buFont typeface="Arial"/>
              <a:buChar char="•"/>
            </a:pPr>
            <a:endParaRPr lang="en-ZA" sz="16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ZA" sz="16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charset="2"/>
              <a:buChar char="§"/>
            </a:pPr>
            <a:endParaRPr lang="en-ZA" sz="16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ZA" sz="12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2938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1680" y="0"/>
            <a:ext cx="6766520" cy="1412776"/>
          </a:xfrm>
        </p:spPr>
        <p:txBody>
          <a:bodyPr/>
          <a:lstStyle/>
          <a:p>
            <a:r>
              <a:rPr lang="en-US" sz="2800" u="sng" dirty="0" smtClean="0">
                <a:effectLst/>
                <a:latin typeface="Arial" pitchFamily="34" charset="0"/>
                <a:cs typeface="Arial" pitchFamily="34" charset="0"/>
              </a:rPr>
              <a:t>NCT - Interpreting constitutional, policy and legislative purpose (cont.) </a:t>
            </a:r>
            <a:endParaRPr lang="en-ZA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340768"/>
            <a:ext cx="7128792" cy="5256584"/>
          </a:xfrm>
        </p:spPr>
        <p:txBody>
          <a:bodyPr/>
          <a:lstStyle/>
          <a:p>
            <a:pPr marL="0" lvl="0" indent="0">
              <a:buNone/>
            </a:pPr>
            <a:r>
              <a:rPr lang="en-ZA" sz="2000" b="1" dirty="0" smtClean="0">
                <a:solidFill>
                  <a:srgbClr val="990000"/>
                </a:solidFill>
                <a:latin typeface="Arial" pitchFamily="34" charset="0"/>
                <a:cs typeface="Arial" pitchFamily="34" charset="0"/>
              </a:rPr>
              <a:t>Right to sue for damages in civil court after issuance of certificate</a:t>
            </a:r>
            <a:endParaRPr lang="en-ZA" sz="2000" b="1" dirty="0">
              <a:solidFill>
                <a:srgbClr val="990000"/>
              </a:solidFill>
              <a:latin typeface="Arial" pitchFamily="34" charset="0"/>
              <a:cs typeface="Arial" pitchFamily="34" charset="0"/>
            </a:endParaRPr>
          </a:p>
          <a:p>
            <a:pPr lvl="0">
              <a:buClr>
                <a:srgbClr val="800000"/>
              </a:buClr>
              <a:buFont typeface="Arial"/>
              <a:buChar char="•"/>
            </a:pPr>
            <a:r>
              <a:rPr lang="en-ZA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Certificate issued to a person affected by decision – content and form of referral and contents of judgments -  section 164  Otto-matter</a:t>
            </a:r>
          </a:p>
          <a:p>
            <a:pPr marL="0" indent="0">
              <a:buClr>
                <a:srgbClr val="800000"/>
              </a:buClr>
              <a:buNone/>
            </a:pPr>
            <a:endParaRPr lang="en-ZA" sz="2000" dirty="0" smtClean="0"/>
          </a:p>
          <a:p>
            <a:pPr marL="0" indent="0">
              <a:buClr>
                <a:srgbClr val="800000"/>
              </a:buClr>
              <a:buNone/>
            </a:pPr>
            <a:r>
              <a:rPr lang="en-ZA" sz="2000" b="1" dirty="0" smtClean="0">
                <a:solidFill>
                  <a:srgbClr val="990000"/>
                </a:solidFill>
              </a:rPr>
              <a:t>Administrative fines </a:t>
            </a:r>
          </a:p>
          <a:p>
            <a:pPr>
              <a:buClr>
                <a:srgbClr val="800000"/>
              </a:buClr>
              <a:buFont typeface="Arial"/>
              <a:buChar char="•"/>
            </a:pPr>
            <a:r>
              <a:rPr lang="en-ZA" sz="2000" dirty="0" smtClean="0"/>
              <a:t>Administrative </a:t>
            </a:r>
            <a:r>
              <a:rPr lang="en-ZA" sz="2000" dirty="0"/>
              <a:t>fines and penalties </a:t>
            </a:r>
            <a:r>
              <a:rPr lang="en-ZA" sz="2000" dirty="0" smtClean="0"/>
              <a:t>– when and amounts  Werlan, De Noons (Other - NCR </a:t>
            </a:r>
            <a:r>
              <a:rPr lang="en-ZA" sz="2000" dirty="0"/>
              <a:t>vs AB</a:t>
            </a:r>
            <a:r>
              <a:rPr lang="en-ZA" sz="2000" dirty="0" smtClean="0"/>
              <a:t>)</a:t>
            </a:r>
            <a:endParaRPr lang="en-ZA" sz="20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ZA" sz="2000" dirty="0">
              <a:latin typeface="Arial" pitchFamily="34" charset="0"/>
              <a:cs typeface="Arial" pitchFamily="34" charset="0"/>
            </a:endParaRPr>
          </a:p>
          <a:p>
            <a:pPr marL="0" lvl="0" indent="0">
              <a:buNone/>
            </a:pPr>
            <a:r>
              <a:rPr lang="en-ZA" sz="2000" b="1" dirty="0">
                <a:solidFill>
                  <a:srgbClr val="990000"/>
                </a:solidFill>
              </a:rPr>
              <a:t>Rule of Law – appeals and reviews </a:t>
            </a:r>
            <a:endParaRPr lang="en-ZA" sz="2000" b="1" dirty="0" smtClean="0">
              <a:solidFill>
                <a:srgbClr val="990000"/>
              </a:solidFill>
            </a:endParaRPr>
          </a:p>
          <a:p>
            <a:pPr lvl="0">
              <a:buFont typeface="Arial"/>
              <a:buChar char="•"/>
            </a:pPr>
            <a:r>
              <a:rPr lang="en-ZA" sz="2000" dirty="0" smtClean="0"/>
              <a:t>PAJA</a:t>
            </a:r>
          </a:p>
          <a:p>
            <a:pPr lvl="0">
              <a:buFont typeface="Arial"/>
              <a:buChar char="•"/>
            </a:pPr>
            <a:r>
              <a:rPr lang="en-ZA" sz="2000" dirty="0" smtClean="0"/>
              <a:t>Caution </a:t>
            </a:r>
            <a:r>
              <a:rPr lang="en-ZA" sz="2000" dirty="0"/>
              <a:t>and carefull in decision-making of  courts and Tribunals, etc</a:t>
            </a:r>
            <a:r>
              <a:rPr lang="en-ZA" sz="2000" dirty="0" smtClean="0"/>
              <a:t>.</a:t>
            </a:r>
          </a:p>
          <a:p>
            <a:pPr marL="0" lvl="0" indent="0">
              <a:buNone/>
            </a:pPr>
            <a:endParaRPr lang="en-US" sz="2000" b="1" dirty="0" smtClean="0">
              <a:solidFill>
                <a:srgbClr val="800000"/>
              </a:solidFill>
            </a:endParaRPr>
          </a:p>
          <a:p>
            <a:pPr marL="0" lvl="0" indent="0">
              <a:buNone/>
            </a:pPr>
            <a:r>
              <a:rPr lang="en-US" sz="2000" b="1" dirty="0" smtClean="0">
                <a:solidFill>
                  <a:srgbClr val="800000"/>
                </a:solidFill>
              </a:rPr>
              <a:t>Other (notable judgments AR2013)</a:t>
            </a:r>
            <a:endParaRPr lang="en-US" sz="2000" b="1" dirty="0">
              <a:solidFill>
                <a:srgbClr val="800000"/>
              </a:solidFill>
            </a:endParaRPr>
          </a:p>
          <a:p>
            <a:pPr marL="0" indent="0">
              <a:buNone/>
            </a:pPr>
            <a:endParaRPr lang="en-ZA" sz="12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1456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976313" y="26035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i="0" dirty="0">
                <a:solidFill>
                  <a:srgbClr val="A50021"/>
                </a:solidFill>
                <a:cs typeface="Times New Roman" pitchFamily="18" charset="0"/>
              </a:rPr>
              <a:t>J</a:t>
            </a:r>
            <a:r>
              <a:rPr lang="en-US" i="0" dirty="0" smtClean="0">
                <a:solidFill>
                  <a:srgbClr val="A50021"/>
                </a:solidFill>
                <a:cs typeface="Times New Roman" pitchFamily="18" charset="0"/>
              </a:rPr>
              <a:t>udgments</a:t>
            </a:r>
            <a:endParaRPr lang="en-ZA" dirty="0" smtClean="0">
              <a:cs typeface="+mj-cs"/>
            </a:endParaRPr>
          </a:p>
        </p:txBody>
      </p:sp>
      <p:sp>
        <p:nvSpPr>
          <p:cNvPr id="88066" name="Slide Number Placeholder 3"/>
          <p:cNvSpPr txBox="1">
            <a:spLocks noGrp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fld id="{A8BF517D-0360-AF44-BF27-3C32A295FA00}" type="slidenum">
              <a:rPr lang="en-US" sz="1400"/>
              <a:pPr algn="r" eaLnBrk="1" hangingPunct="1"/>
              <a:t>17</a:t>
            </a:fld>
            <a:endParaRPr lang="en-US" sz="1400"/>
          </a:p>
        </p:txBody>
      </p:sp>
      <p:sp>
        <p:nvSpPr>
          <p:cNvPr id="88067" name="Rectangle 3"/>
          <p:cNvSpPr>
            <a:spLocks noChangeArrowheads="1"/>
          </p:cNvSpPr>
          <p:nvPr/>
        </p:nvSpPr>
        <p:spPr bwMode="auto">
          <a:xfrm>
            <a:off x="468313" y="1484313"/>
            <a:ext cx="7858125" cy="4465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65125" indent="-365125" algn="ctr">
              <a:spcBef>
                <a:spcPct val="20000"/>
              </a:spcBef>
            </a:pPr>
            <a:endParaRPr lang="en-US" sz="4000" b="1">
              <a:solidFill>
                <a:srgbClr val="800000"/>
              </a:solidFill>
            </a:endParaRPr>
          </a:p>
          <a:p>
            <a:pPr marL="365125" indent="-365125" algn="just">
              <a:lnSpc>
                <a:spcPct val="150000"/>
              </a:lnSpc>
              <a:spcBef>
                <a:spcPct val="20000"/>
              </a:spcBef>
              <a:buClr>
                <a:srgbClr val="990000"/>
              </a:buClr>
              <a:buFont typeface="Wingdings 3" charset="0"/>
              <a:buChar char="a"/>
            </a:pPr>
            <a:endParaRPr lang="en-ZA" sz="1800">
              <a:latin typeface="Times New Roman" charset="0"/>
              <a:cs typeface="Times New Roman" charset="0"/>
            </a:endParaRPr>
          </a:p>
          <a:p>
            <a:pPr marL="365125" indent="-365125" algn="just">
              <a:lnSpc>
                <a:spcPct val="150000"/>
              </a:lnSpc>
              <a:spcBef>
                <a:spcPct val="20000"/>
              </a:spcBef>
              <a:buClr>
                <a:srgbClr val="990000"/>
              </a:buClr>
              <a:buFont typeface="Wingdings 3" charset="0"/>
              <a:buChar char="a"/>
            </a:pPr>
            <a:endParaRPr lang="en-US" sz="1800" b="1"/>
          </a:p>
        </p:txBody>
      </p:sp>
      <p:pic>
        <p:nvPicPr>
          <p:cNvPr id="8806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8" y="428625"/>
            <a:ext cx="1000125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8069" name="Rectangle 5"/>
          <p:cNvSpPr>
            <a:spLocks noChangeArrowheads="1"/>
          </p:cNvSpPr>
          <p:nvPr/>
        </p:nvSpPr>
        <p:spPr bwMode="auto">
          <a:xfrm>
            <a:off x="928688" y="1714500"/>
            <a:ext cx="7715250" cy="31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90000"/>
              </a:lnSpc>
              <a:tabLst>
                <a:tab pos="1143000" algn="l"/>
              </a:tabLst>
            </a:pPr>
            <a:r>
              <a:rPr lang="en-US" sz="1600"/>
              <a:t> 	</a:t>
            </a:r>
            <a:endParaRPr lang="en-US"/>
          </a:p>
        </p:txBody>
      </p:sp>
      <p:sp>
        <p:nvSpPr>
          <p:cNvPr id="8" name="Rectangle 1"/>
          <p:cNvSpPr txBox="1">
            <a:spLocks noChangeArrowheads="1"/>
          </p:cNvSpPr>
          <p:nvPr/>
        </p:nvSpPr>
        <p:spPr bwMode="auto">
          <a:xfrm>
            <a:off x="611188" y="2457450"/>
            <a:ext cx="7772400" cy="29559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708688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ctr">
              <a:spcBef>
                <a:spcPct val="0"/>
              </a:spcBef>
              <a:buClr>
                <a:srgbClr val="990000"/>
              </a:buClr>
              <a:buFontTx/>
              <a:buNone/>
              <a:tabLst>
                <a:tab pos="168275" algn="l"/>
              </a:tabLst>
              <a:defRPr/>
            </a:pPr>
            <a:r>
              <a:rPr lang="en-US" sz="2400" dirty="0" smtClean="0">
                <a:solidFill>
                  <a:srgbClr val="000000"/>
                </a:solidFill>
              </a:rPr>
              <a:t>All judgments issued in applications before the Tribunal are available on</a:t>
            </a:r>
          </a:p>
          <a:p>
            <a:pPr marL="0" indent="0" algn="ctr">
              <a:spcBef>
                <a:spcPct val="0"/>
              </a:spcBef>
              <a:buClr>
                <a:srgbClr val="990000"/>
              </a:buClr>
              <a:buFontTx/>
              <a:buNone/>
              <a:tabLst>
                <a:tab pos="168275" algn="l"/>
              </a:tabLst>
              <a:defRPr/>
            </a:pPr>
            <a:endParaRPr lang="en-US" sz="1600" dirty="0" smtClean="0">
              <a:solidFill>
                <a:srgbClr val="000000"/>
              </a:solidFill>
            </a:endParaRPr>
          </a:p>
          <a:p>
            <a:pPr marL="0" indent="0" algn="ctr">
              <a:spcBef>
                <a:spcPct val="0"/>
              </a:spcBef>
              <a:buClr>
                <a:srgbClr val="990000"/>
              </a:buClr>
              <a:buFontTx/>
              <a:buNone/>
              <a:tabLst>
                <a:tab pos="168275" algn="l"/>
              </a:tabLst>
              <a:defRPr/>
            </a:pPr>
            <a:r>
              <a:rPr lang="en-US" sz="2400" dirty="0" smtClean="0">
                <a:solidFill>
                  <a:srgbClr val="000000"/>
                </a:solidFill>
                <a:hlinkClick r:id="rId3"/>
              </a:rPr>
              <a:t>www.thenct.org.za</a:t>
            </a:r>
            <a:endParaRPr lang="en-US" sz="2400" dirty="0" smtClean="0">
              <a:solidFill>
                <a:srgbClr val="000000"/>
              </a:solidFill>
            </a:endParaRPr>
          </a:p>
          <a:p>
            <a:pPr marL="0" indent="0" algn="ctr">
              <a:spcBef>
                <a:spcPct val="0"/>
              </a:spcBef>
              <a:buClr>
                <a:srgbClr val="990000"/>
              </a:buClr>
              <a:buFontTx/>
              <a:buNone/>
              <a:tabLst>
                <a:tab pos="168275" algn="l"/>
              </a:tabLst>
              <a:defRPr/>
            </a:pPr>
            <a:endParaRPr lang="en-US" sz="1600" dirty="0" smtClean="0">
              <a:solidFill>
                <a:srgbClr val="000000"/>
              </a:solidFill>
            </a:endParaRPr>
          </a:p>
          <a:p>
            <a:pPr marL="0" indent="0" algn="ctr">
              <a:spcBef>
                <a:spcPct val="0"/>
              </a:spcBef>
              <a:buClr>
                <a:srgbClr val="990000"/>
              </a:buClr>
              <a:buFontTx/>
              <a:buNone/>
              <a:tabLst>
                <a:tab pos="168275" algn="l"/>
              </a:tabLst>
              <a:defRPr/>
            </a:pPr>
            <a:r>
              <a:rPr lang="en-US" sz="2400" u="sng" dirty="0" smtClean="0">
                <a:solidFill>
                  <a:schemeClr val="accent5">
                    <a:lumMod val="50000"/>
                  </a:schemeClr>
                </a:solidFill>
              </a:rPr>
              <a:t>www.saflii.org</a:t>
            </a:r>
          </a:p>
          <a:p>
            <a:pPr marL="0" indent="0" algn="just" eaLnBrk="1" fontAlgn="auto" hangingPunct="1">
              <a:spcAft>
                <a:spcPts val="0"/>
              </a:spcAft>
              <a:buClr>
                <a:srgbClr val="990000"/>
              </a:buClr>
              <a:buFontTx/>
              <a:buNone/>
              <a:defRPr/>
            </a:pPr>
            <a:endParaRPr lang="en-ZA" sz="1600" b="1" dirty="0" smtClean="0">
              <a:solidFill>
                <a:srgbClr val="990000"/>
              </a:solidFill>
              <a:latin typeface="Calibri"/>
              <a:cs typeface="Arial" charset="0"/>
            </a:endParaRPr>
          </a:p>
          <a:p>
            <a:pPr marL="0" indent="0" algn="just">
              <a:spcBef>
                <a:spcPct val="0"/>
              </a:spcBef>
              <a:buClr>
                <a:srgbClr val="990000"/>
              </a:buClr>
              <a:buFontTx/>
              <a:buNone/>
              <a:tabLst>
                <a:tab pos="168275" algn="l"/>
              </a:tabLst>
              <a:defRPr/>
            </a:pPr>
            <a:endParaRPr lang="en-US" sz="2400" dirty="0" smtClean="0">
              <a:solidFill>
                <a:srgbClr val="000000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35B27A-2720-453D-9E9A-ACCFBBD8CBD4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889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976313" y="26035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i="0" dirty="0">
                <a:solidFill>
                  <a:srgbClr val="A50021"/>
                </a:solidFill>
                <a:cs typeface="Times New Roman" pitchFamily="18" charset="0"/>
              </a:rPr>
              <a:t>J</a:t>
            </a:r>
            <a:r>
              <a:rPr lang="en-US" i="0" dirty="0" smtClean="0">
                <a:solidFill>
                  <a:srgbClr val="A50021"/>
                </a:solidFill>
                <a:cs typeface="Times New Roman" pitchFamily="18" charset="0"/>
              </a:rPr>
              <a:t>udgments</a:t>
            </a:r>
            <a:endParaRPr lang="en-ZA" dirty="0" smtClean="0">
              <a:cs typeface="+mj-cs"/>
            </a:endParaRPr>
          </a:p>
        </p:txBody>
      </p:sp>
      <p:sp>
        <p:nvSpPr>
          <p:cNvPr id="89090" name="Slide Number Placeholder 3"/>
          <p:cNvSpPr txBox="1">
            <a:spLocks noGrp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fld id="{641B3176-4944-1147-9AFC-E7DF8ABE10FA}" type="slidenum">
              <a:rPr lang="en-US" sz="1400"/>
              <a:pPr algn="r" eaLnBrk="1" hangingPunct="1"/>
              <a:t>18</a:t>
            </a:fld>
            <a:endParaRPr lang="en-US" sz="1400"/>
          </a:p>
        </p:txBody>
      </p:sp>
      <p:sp>
        <p:nvSpPr>
          <p:cNvPr id="89091" name="Rectangle 3"/>
          <p:cNvSpPr>
            <a:spLocks noChangeArrowheads="1"/>
          </p:cNvSpPr>
          <p:nvPr/>
        </p:nvSpPr>
        <p:spPr bwMode="auto">
          <a:xfrm>
            <a:off x="468313" y="1484313"/>
            <a:ext cx="7858125" cy="4465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65125" indent="-365125" algn="ctr">
              <a:spcBef>
                <a:spcPct val="20000"/>
              </a:spcBef>
            </a:pPr>
            <a:endParaRPr lang="en-US" sz="4000" b="1">
              <a:solidFill>
                <a:srgbClr val="800000"/>
              </a:solidFill>
            </a:endParaRPr>
          </a:p>
          <a:p>
            <a:pPr marL="365125" indent="-365125" algn="just">
              <a:lnSpc>
                <a:spcPct val="150000"/>
              </a:lnSpc>
              <a:spcBef>
                <a:spcPct val="20000"/>
              </a:spcBef>
              <a:buClr>
                <a:srgbClr val="990000"/>
              </a:buClr>
              <a:buFont typeface="Wingdings 3" charset="0"/>
              <a:buChar char="a"/>
            </a:pPr>
            <a:endParaRPr lang="en-ZA" sz="1800">
              <a:latin typeface="Times New Roman" charset="0"/>
              <a:cs typeface="Times New Roman" charset="0"/>
            </a:endParaRPr>
          </a:p>
          <a:p>
            <a:pPr marL="365125" indent="-365125" algn="just">
              <a:lnSpc>
                <a:spcPct val="150000"/>
              </a:lnSpc>
              <a:spcBef>
                <a:spcPct val="20000"/>
              </a:spcBef>
              <a:buClr>
                <a:srgbClr val="990000"/>
              </a:buClr>
              <a:buFont typeface="Wingdings 3" charset="0"/>
              <a:buChar char="a"/>
            </a:pPr>
            <a:endParaRPr lang="en-US" sz="1800" b="1"/>
          </a:p>
        </p:txBody>
      </p:sp>
      <p:pic>
        <p:nvPicPr>
          <p:cNvPr id="8909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8" y="428625"/>
            <a:ext cx="1000125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9093" name="Rectangle 5"/>
          <p:cNvSpPr>
            <a:spLocks noChangeArrowheads="1"/>
          </p:cNvSpPr>
          <p:nvPr/>
        </p:nvSpPr>
        <p:spPr bwMode="auto">
          <a:xfrm>
            <a:off x="928688" y="1714500"/>
            <a:ext cx="7715250" cy="31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90000"/>
              </a:lnSpc>
              <a:tabLst>
                <a:tab pos="1143000" algn="l"/>
              </a:tabLst>
            </a:pPr>
            <a:r>
              <a:rPr lang="en-US" sz="1600"/>
              <a:t> 	</a:t>
            </a:r>
            <a:endParaRPr lang="en-US"/>
          </a:p>
        </p:txBody>
      </p:sp>
      <p:sp>
        <p:nvSpPr>
          <p:cNvPr id="89094" name="Rectangle 1"/>
          <p:cNvSpPr txBox="1">
            <a:spLocks noChangeArrowheads="1"/>
          </p:cNvSpPr>
          <p:nvPr/>
        </p:nvSpPr>
        <p:spPr bwMode="auto">
          <a:xfrm>
            <a:off x="928688" y="1652588"/>
            <a:ext cx="77724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708688">
                <a:alpha val="74997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just" eaLnBrk="1" hangingPunct="1">
              <a:spcBef>
                <a:spcPct val="20000"/>
              </a:spcBef>
              <a:buClr>
                <a:srgbClr val="990000"/>
              </a:buClr>
            </a:pPr>
            <a:endParaRPr lang="en-ZA" sz="1600" b="1">
              <a:solidFill>
                <a:srgbClr val="990000"/>
              </a:solidFill>
              <a:latin typeface="Calibri" charset="0"/>
              <a:cs typeface="Arial" charset="0"/>
            </a:endParaRPr>
          </a:p>
          <a:p>
            <a:pPr algn="just">
              <a:buClr>
                <a:srgbClr val="990000"/>
              </a:buClr>
            </a:pPr>
            <a:endParaRPr lang="en-US" sz="2400">
              <a:solidFill>
                <a:srgbClr val="000000"/>
              </a:solidFill>
            </a:endParaRPr>
          </a:p>
        </p:txBody>
      </p:sp>
      <p:pic>
        <p:nvPicPr>
          <p:cNvPr id="7475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9388" y="1397000"/>
            <a:ext cx="8743950" cy="515937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35B27A-2720-453D-9E9A-ACCFBBD8CBD4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7053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976313" y="260350"/>
            <a:ext cx="7772400" cy="1143000"/>
          </a:xfrm>
        </p:spPr>
        <p:txBody>
          <a:bodyPr/>
          <a:lstStyle/>
          <a:p>
            <a:pPr>
              <a:defRPr/>
            </a:pPr>
            <a:endParaRPr lang="en-ZA" dirty="0" smtClean="0">
              <a:cs typeface="+mj-cs"/>
            </a:endParaRPr>
          </a:p>
        </p:txBody>
      </p:sp>
      <p:sp>
        <p:nvSpPr>
          <p:cNvPr id="90114" name="Slide Number Placeholder 3"/>
          <p:cNvSpPr txBox="1">
            <a:spLocks noGrp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fld id="{874C36E4-835E-014A-AC4E-2C13AC2BC7C7}" type="slidenum">
              <a:rPr lang="en-US" sz="1400"/>
              <a:pPr algn="r" eaLnBrk="1" hangingPunct="1"/>
              <a:t>19</a:t>
            </a:fld>
            <a:endParaRPr lang="en-US" sz="1400"/>
          </a:p>
        </p:txBody>
      </p:sp>
      <p:sp>
        <p:nvSpPr>
          <p:cNvPr id="90115" name="Rectangle 3"/>
          <p:cNvSpPr>
            <a:spLocks noChangeArrowheads="1"/>
          </p:cNvSpPr>
          <p:nvPr/>
        </p:nvSpPr>
        <p:spPr bwMode="auto">
          <a:xfrm>
            <a:off x="468313" y="1484313"/>
            <a:ext cx="7858125" cy="4465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65125" indent="-365125" algn="ctr">
              <a:spcBef>
                <a:spcPct val="20000"/>
              </a:spcBef>
            </a:pPr>
            <a:endParaRPr lang="en-US" sz="4000" b="1" dirty="0">
              <a:solidFill>
                <a:srgbClr val="800000"/>
              </a:solidFill>
            </a:endParaRPr>
          </a:p>
          <a:p>
            <a:pPr marL="365125" indent="-365125" algn="just">
              <a:lnSpc>
                <a:spcPct val="150000"/>
              </a:lnSpc>
              <a:spcBef>
                <a:spcPct val="20000"/>
              </a:spcBef>
              <a:buClr>
                <a:srgbClr val="990000"/>
              </a:buClr>
              <a:buFont typeface="Wingdings 3" charset="0"/>
              <a:buChar char="a"/>
            </a:pPr>
            <a:endParaRPr lang="en-ZA" sz="1800" dirty="0">
              <a:latin typeface="Times New Roman" charset="0"/>
              <a:cs typeface="Times New Roman" charset="0"/>
            </a:endParaRPr>
          </a:p>
          <a:p>
            <a:pPr marL="365125" indent="-365125" algn="just">
              <a:lnSpc>
                <a:spcPct val="150000"/>
              </a:lnSpc>
              <a:spcBef>
                <a:spcPct val="20000"/>
              </a:spcBef>
              <a:buClr>
                <a:srgbClr val="990000"/>
              </a:buClr>
              <a:buFont typeface="Wingdings 3" charset="0"/>
              <a:buChar char="a"/>
            </a:pPr>
            <a:endParaRPr lang="en-US" sz="1800" b="1" dirty="0"/>
          </a:p>
        </p:txBody>
      </p:sp>
      <p:pic>
        <p:nvPicPr>
          <p:cNvPr id="9011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8" y="428625"/>
            <a:ext cx="1000125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0117" name="Rectangle 5"/>
          <p:cNvSpPr>
            <a:spLocks noChangeArrowheads="1"/>
          </p:cNvSpPr>
          <p:nvPr/>
        </p:nvSpPr>
        <p:spPr bwMode="auto">
          <a:xfrm>
            <a:off x="683568" y="1714500"/>
            <a:ext cx="6768752" cy="10233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tabLst>
                <a:tab pos="1143000" algn="l"/>
              </a:tabLst>
            </a:pPr>
            <a:r>
              <a:rPr lang="en-US" sz="1600" dirty="0"/>
              <a:t> 	</a:t>
            </a:r>
            <a:r>
              <a:rPr lang="en-US" sz="6600" dirty="0" smtClean="0">
                <a:solidFill>
                  <a:srgbClr val="990000"/>
                </a:solidFill>
              </a:rPr>
              <a:t>Q &amp; A</a:t>
            </a:r>
            <a:r>
              <a:rPr lang="en-US" sz="1600" dirty="0" smtClean="0"/>
              <a:t> 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35B27A-2720-453D-9E9A-ACCFBBD8CBD4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9542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1680" y="609600"/>
            <a:ext cx="6408712" cy="803176"/>
          </a:xfrm>
        </p:spPr>
        <p:txBody>
          <a:bodyPr/>
          <a:lstStyle/>
          <a:p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Outline of Presentation 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484784"/>
            <a:ext cx="7340352" cy="4752528"/>
          </a:xfrm>
        </p:spPr>
        <p:txBody>
          <a:bodyPr/>
          <a:lstStyle/>
          <a:p>
            <a:pPr>
              <a:buClr>
                <a:srgbClr val="800000"/>
              </a:buClr>
              <a:buFont typeface="Arial"/>
              <a:buChar char="•"/>
            </a:pPr>
            <a:r>
              <a:rPr lang="en-ZA" sz="2000" dirty="0" smtClean="0">
                <a:latin typeface="Arial" pitchFamily="34" charset="0"/>
                <a:cs typeface="Arial" pitchFamily="34" charset="0"/>
              </a:rPr>
              <a:t>GENESIS OF CURRENT CONSUMER PROTECTION FRAMEWORK IN SA </a:t>
            </a:r>
          </a:p>
          <a:p>
            <a:pPr>
              <a:buClr>
                <a:srgbClr val="800000"/>
              </a:buClr>
              <a:buFont typeface="Arial"/>
              <a:buChar char="•"/>
            </a:pPr>
            <a:r>
              <a:rPr lang="en-ZA" sz="2000" dirty="0" smtClean="0">
                <a:latin typeface="Arial" pitchFamily="34" charset="0"/>
                <a:cs typeface="Arial" pitchFamily="34" charset="0"/>
              </a:rPr>
              <a:t>BACKGROUND - </a:t>
            </a:r>
          </a:p>
          <a:p>
            <a:pPr lvl="1">
              <a:buClr>
                <a:srgbClr val="800000"/>
              </a:buClr>
              <a:buFont typeface="Courier New"/>
              <a:buChar char="o"/>
            </a:pPr>
            <a:r>
              <a:rPr lang="en-ZA" sz="1600" dirty="0" smtClean="0">
                <a:latin typeface="Arial" pitchFamily="34" charset="0"/>
                <a:cs typeface="Arial" pitchFamily="34" charset="0"/>
              </a:rPr>
              <a:t>CONSUMER PROTECTION MECHANISMS</a:t>
            </a:r>
          </a:p>
          <a:p>
            <a:pPr lvl="1">
              <a:buClr>
                <a:srgbClr val="800000"/>
              </a:buClr>
              <a:buFont typeface="Courier New"/>
              <a:buChar char="o"/>
            </a:pPr>
            <a:r>
              <a:rPr lang="en-ZA" sz="1600" dirty="0" smtClean="0">
                <a:latin typeface="Arial" pitchFamily="34" charset="0"/>
                <a:cs typeface="Arial" pitchFamily="34" charset="0"/>
              </a:rPr>
              <a:t>CONSUMER PROTECTION STRUCTURES</a:t>
            </a:r>
          </a:p>
          <a:p>
            <a:pPr lvl="1">
              <a:buClr>
                <a:srgbClr val="800000"/>
              </a:buClr>
              <a:buFont typeface="Courier New"/>
              <a:buChar char="o"/>
            </a:pPr>
            <a:r>
              <a:rPr lang="en-ZA" sz="1600" dirty="0" smtClean="0">
                <a:latin typeface="Arial" pitchFamily="34" charset="0"/>
                <a:cs typeface="Arial" pitchFamily="34" charset="0"/>
              </a:rPr>
              <a:t>SA CONSUMER PROTECTION IMPLEMENTATION MODEL </a:t>
            </a:r>
          </a:p>
          <a:p>
            <a:pPr>
              <a:buClr>
                <a:srgbClr val="800000"/>
              </a:buClr>
              <a:buFont typeface="Arial"/>
              <a:buChar char="•"/>
            </a:pPr>
            <a:r>
              <a:rPr lang="en-ZA" sz="2000" dirty="0" smtClean="0">
                <a:latin typeface="Arial" pitchFamily="34" charset="0"/>
                <a:cs typeface="Arial" pitchFamily="34" charset="0"/>
              </a:rPr>
              <a:t>NCT ITS ROLE AND INVOLVEMENT - </a:t>
            </a:r>
          </a:p>
          <a:p>
            <a:pPr lvl="1">
              <a:buClr>
                <a:srgbClr val="800000"/>
              </a:buClr>
              <a:buFont typeface="Courier New"/>
              <a:buChar char="o"/>
            </a:pPr>
            <a:r>
              <a:rPr lang="en-ZA" sz="2000" dirty="0" smtClean="0">
                <a:solidFill>
                  <a:srgbClr val="000000"/>
                </a:solidFill>
              </a:rPr>
              <a:t>Purpose </a:t>
            </a:r>
            <a:r>
              <a:rPr lang="en-ZA" sz="2000" dirty="0">
                <a:solidFill>
                  <a:srgbClr val="000000"/>
                </a:solidFill>
              </a:rPr>
              <a:t>and approach to execution of mandate  derived from and informed by Constitution, Policy and </a:t>
            </a:r>
            <a:r>
              <a:rPr lang="en-ZA" sz="2000" dirty="0" smtClean="0">
                <a:solidFill>
                  <a:srgbClr val="000000"/>
                </a:solidFill>
              </a:rPr>
              <a:t>Law</a:t>
            </a:r>
          </a:p>
          <a:p>
            <a:pPr lvl="1">
              <a:buClr>
                <a:srgbClr val="800000"/>
              </a:buClr>
              <a:buFont typeface="Courier New"/>
              <a:buChar char="o"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Parameters of mandate and 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adjudication</a:t>
            </a:r>
          </a:p>
          <a:p>
            <a:pPr lvl="1">
              <a:buClr>
                <a:srgbClr val="800000"/>
              </a:buClr>
              <a:buFont typeface="Courier New"/>
              <a:buChar char="o"/>
            </a:pPr>
            <a:r>
              <a:rPr lang="en-ZA" sz="2000" dirty="0" smtClean="0">
                <a:solidFill>
                  <a:srgbClr val="000000"/>
                </a:solidFill>
              </a:rPr>
              <a:t>Process </a:t>
            </a:r>
            <a:r>
              <a:rPr lang="en-ZA" sz="2000" dirty="0">
                <a:solidFill>
                  <a:srgbClr val="000000"/>
                </a:solidFill>
              </a:rPr>
              <a:t>and </a:t>
            </a:r>
            <a:r>
              <a:rPr lang="en-ZA" sz="2000" dirty="0" smtClean="0">
                <a:solidFill>
                  <a:srgbClr val="000000"/>
                </a:solidFill>
              </a:rPr>
              <a:t>engagement</a:t>
            </a:r>
          </a:p>
          <a:p>
            <a:pPr lvl="1">
              <a:buClr>
                <a:srgbClr val="800000"/>
              </a:buClr>
              <a:buFont typeface="Courier New"/>
              <a:buChar char="o"/>
            </a:pP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Reflecting NCT’s interpretation of the constitutional</a:t>
            </a:r>
            <a:r>
              <a:rPr 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policy and legislative 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imperatives </a:t>
            </a:r>
          </a:p>
          <a:p>
            <a:pPr lvl="1">
              <a:buClr>
                <a:srgbClr val="800000"/>
              </a:buClr>
              <a:buFont typeface="Courier New"/>
              <a:buChar char="o"/>
            </a:pPr>
            <a:r>
              <a:rPr lang="en-US" sz="2000" dirty="0">
                <a:solidFill>
                  <a:srgbClr val="000000"/>
                </a:solidFill>
                <a:cs typeface="Times New Roman" pitchFamily="18" charset="0"/>
              </a:rPr>
              <a:t>Judgments</a:t>
            </a:r>
            <a:endParaRPr lang="en-ZA" sz="2000" dirty="0" smtClean="0">
              <a:solidFill>
                <a:srgbClr val="000000"/>
              </a:solidFill>
            </a:endParaRPr>
          </a:p>
          <a:p>
            <a:pPr marL="0" indent="0">
              <a:buClr>
                <a:srgbClr val="800000"/>
              </a:buClr>
              <a:buNone/>
            </a:pPr>
            <a:endParaRPr lang="en-ZA" sz="2400" b="1" i="1" dirty="0" smtClean="0">
              <a:solidFill>
                <a:srgbClr val="99000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Clr>
                <a:srgbClr val="800000"/>
              </a:buClr>
              <a:buNone/>
            </a:pPr>
            <a:r>
              <a:rPr lang="en-ZA" sz="2800" b="1" i="1" dirty="0" smtClean="0">
                <a:solidFill>
                  <a:srgbClr val="99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0" indent="0">
              <a:buClr>
                <a:srgbClr val="800000"/>
              </a:buClr>
              <a:buNone/>
            </a:pPr>
            <a:r>
              <a:rPr lang="en-ZA" sz="2800" b="1" i="1" dirty="0" smtClean="0">
                <a:solidFill>
                  <a:srgbClr val="99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ZA" sz="16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en-GB" dirty="0">
              <a:latin typeface="Calibri"/>
              <a:ea typeface="Calibri"/>
              <a:cs typeface="Times New Roman"/>
            </a:endParaRPr>
          </a:p>
          <a:p>
            <a:pPr marL="0" indent="0">
              <a:buNone/>
            </a:pP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746939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976313" y="26035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i="0" dirty="0" smtClean="0">
                <a:solidFill>
                  <a:srgbClr val="A50021"/>
                </a:solidFill>
                <a:cs typeface="Times New Roman" pitchFamily="18" charset="0"/>
              </a:rPr>
              <a:t>Our contact details</a:t>
            </a:r>
            <a:endParaRPr lang="en-ZA" dirty="0" smtClean="0">
              <a:cs typeface="+mj-cs"/>
            </a:endParaRPr>
          </a:p>
        </p:txBody>
      </p:sp>
      <p:sp>
        <p:nvSpPr>
          <p:cNvPr id="90114" name="Slide Number Placeholder 3"/>
          <p:cNvSpPr txBox="1">
            <a:spLocks noGrp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fld id="{874C36E4-835E-014A-AC4E-2C13AC2BC7C7}" type="slidenum">
              <a:rPr lang="en-US" sz="1400"/>
              <a:pPr algn="r" eaLnBrk="1" hangingPunct="1"/>
              <a:t>20</a:t>
            </a:fld>
            <a:endParaRPr lang="en-US" sz="1400"/>
          </a:p>
        </p:txBody>
      </p:sp>
      <p:sp>
        <p:nvSpPr>
          <p:cNvPr id="90115" name="Rectangle 3"/>
          <p:cNvSpPr>
            <a:spLocks noChangeArrowheads="1"/>
          </p:cNvSpPr>
          <p:nvPr/>
        </p:nvSpPr>
        <p:spPr bwMode="auto">
          <a:xfrm>
            <a:off x="468313" y="1484313"/>
            <a:ext cx="7858125" cy="4465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65125" indent="-365125" algn="ctr">
              <a:spcBef>
                <a:spcPct val="20000"/>
              </a:spcBef>
            </a:pPr>
            <a:endParaRPr lang="en-US" sz="4000" b="1">
              <a:solidFill>
                <a:srgbClr val="800000"/>
              </a:solidFill>
            </a:endParaRPr>
          </a:p>
          <a:p>
            <a:pPr marL="365125" indent="-365125" algn="just">
              <a:lnSpc>
                <a:spcPct val="150000"/>
              </a:lnSpc>
              <a:spcBef>
                <a:spcPct val="20000"/>
              </a:spcBef>
              <a:buClr>
                <a:srgbClr val="990000"/>
              </a:buClr>
              <a:buFont typeface="Wingdings 3" charset="0"/>
              <a:buChar char="a"/>
            </a:pPr>
            <a:endParaRPr lang="en-ZA" sz="1800">
              <a:latin typeface="Times New Roman" charset="0"/>
              <a:cs typeface="Times New Roman" charset="0"/>
            </a:endParaRPr>
          </a:p>
          <a:p>
            <a:pPr marL="365125" indent="-365125" algn="just">
              <a:lnSpc>
                <a:spcPct val="150000"/>
              </a:lnSpc>
              <a:spcBef>
                <a:spcPct val="20000"/>
              </a:spcBef>
              <a:buClr>
                <a:srgbClr val="990000"/>
              </a:buClr>
              <a:buFont typeface="Wingdings 3" charset="0"/>
              <a:buChar char="a"/>
            </a:pPr>
            <a:endParaRPr lang="en-US" sz="1800" b="1"/>
          </a:p>
        </p:txBody>
      </p:sp>
      <p:pic>
        <p:nvPicPr>
          <p:cNvPr id="9011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8" y="428625"/>
            <a:ext cx="1000125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0117" name="Rectangle 5"/>
          <p:cNvSpPr>
            <a:spLocks noChangeArrowheads="1"/>
          </p:cNvSpPr>
          <p:nvPr/>
        </p:nvSpPr>
        <p:spPr bwMode="auto">
          <a:xfrm>
            <a:off x="928688" y="1714500"/>
            <a:ext cx="7715250" cy="39467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90000"/>
              </a:lnSpc>
              <a:tabLst>
                <a:tab pos="1143000" algn="l"/>
              </a:tabLst>
            </a:pPr>
            <a:r>
              <a:rPr lang="en-US" sz="1600" b="1" dirty="0" smtClean="0">
                <a:solidFill>
                  <a:srgbClr val="A50021"/>
                </a:solidFill>
              </a:rPr>
              <a:t>Office </a:t>
            </a:r>
            <a:r>
              <a:rPr lang="en-US" sz="1600" b="1" dirty="0">
                <a:solidFill>
                  <a:srgbClr val="A50021"/>
                </a:solidFill>
              </a:rPr>
              <a:t>Hours: </a:t>
            </a:r>
            <a:r>
              <a:rPr lang="en-GB" sz="1600" b="1" dirty="0">
                <a:solidFill>
                  <a:srgbClr val="A50021"/>
                </a:solidFill>
              </a:rPr>
              <a:t> </a:t>
            </a:r>
            <a:endParaRPr lang="en-US" sz="1600" b="1" dirty="0">
              <a:solidFill>
                <a:srgbClr val="A50021"/>
              </a:solidFill>
            </a:endParaRPr>
          </a:p>
          <a:p>
            <a:pPr>
              <a:lnSpc>
                <a:spcPct val="90000"/>
              </a:lnSpc>
              <a:tabLst>
                <a:tab pos="1143000" algn="l"/>
              </a:tabLst>
            </a:pPr>
            <a:r>
              <a:rPr lang="en-GB" sz="1600" dirty="0" smtClean="0"/>
              <a:t>Monday </a:t>
            </a:r>
            <a:r>
              <a:rPr lang="en-GB" sz="1600" dirty="0"/>
              <a:t>to Friday, excluding public holidays, from 09:00 to 16:00. </a:t>
            </a:r>
            <a:endParaRPr lang="en-GB" sz="1600" dirty="0">
              <a:cs typeface="Times New Roman" charset="0"/>
            </a:endParaRPr>
          </a:p>
          <a:p>
            <a:pPr>
              <a:lnSpc>
                <a:spcPct val="90000"/>
              </a:lnSpc>
              <a:tabLst>
                <a:tab pos="1143000" algn="l"/>
              </a:tabLst>
            </a:pPr>
            <a:endParaRPr lang="en-US" sz="1600" dirty="0"/>
          </a:p>
          <a:p>
            <a:pPr>
              <a:lnSpc>
                <a:spcPct val="90000"/>
              </a:lnSpc>
              <a:tabLst>
                <a:tab pos="84138" algn="l"/>
              </a:tabLst>
            </a:pPr>
            <a:r>
              <a:rPr lang="en-US" sz="1600" b="1" dirty="0" smtClean="0">
                <a:solidFill>
                  <a:srgbClr val="A50021"/>
                </a:solidFill>
              </a:rPr>
              <a:t>Postal </a:t>
            </a:r>
            <a:r>
              <a:rPr lang="en-US" sz="1600" b="1" dirty="0">
                <a:solidFill>
                  <a:srgbClr val="A50021"/>
                </a:solidFill>
              </a:rPr>
              <a:t>Address:</a:t>
            </a:r>
            <a:r>
              <a:rPr lang="en-US" sz="1600" dirty="0"/>
              <a:t> </a:t>
            </a:r>
            <a:r>
              <a:rPr lang="en-GB" sz="1600" dirty="0"/>
              <a:t> </a:t>
            </a:r>
            <a:endParaRPr lang="en-GB" sz="1600" dirty="0">
              <a:cs typeface="Times New Roman" charset="0"/>
            </a:endParaRPr>
          </a:p>
          <a:p>
            <a:pPr>
              <a:lnSpc>
                <a:spcPct val="90000"/>
              </a:lnSpc>
              <a:tabLst>
                <a:tab pos="84138" algn="l"/>
              </a:tabLst>
            </a:pPr>
            <a:r>
              <a:rPr lang="en-GB" sz="1600" dirty="0" smtClean="0"/>
              <a:t>Private </a:t>
            </a:r>
            <a:r>
              <a:rPr lang="en-GB" sz="1600" dirty="0"/>
              <a:t>Bag X 110</a:t>
            </a:r>
            <a:endParaRPr lang="en-US" sz="1600" dirty="0"/>
          </a:p>
          <a:p>
            <a:pPr>
              <a:lnSpc>
                <a:spcPct val="90000"/>
              </a:lnSpc>
              <a:tabLst>
                <a:tab pos="84138" algn="l"/>
              </a:tabLst>
            </a:pPr>
            <a:r>
              <a:rPr lang="en-GB" sz="1600" dirty="0" smtClean="0"/>
              <a:t>CENTURION  </a:t>
            </a:r>
            <a:endParaRPr lang="en-GB" sz="1600" dirty="0">
              <a:cs typeface="Times New Roman" charset="0"/>
            </a:endParaRPr>
          </a:p>
          <a:p>
            <a:pPr>
              <a:lnSpc>
                <a:spcPct val="90000"/>
              </a:lnSpc>
              <a:tabLst>
                <a:tab pos="84138" algn="l"/>
              </a:tabLst>
            </a:pPr>
            <a:r>
              <a:rPr lang="en-GB" sz="1600" dirty="0" smtClean="0"/>
              <a:t>0046 </a:t>
            </a:r>
            <a:endParaRPr lang="en-GB" sz="1600" dirty="0">
              <a:cs typeface="Times New Roman" charset="0"/>
            </a:endParaRPr>
          </a:p>
          <a:p>
            <a:pPr>
              <a:lnSpc>
                <a:spcPct val="90000"/>
              </a:lnSpc>
              <a:tabLst>
                <a:tab pos="84138" algn="l"/>
              </a:tabLst>
            </a:pPr>
            <a:endParaRPr lang="en-GB" sz="1600" dirty="0">
              <a:cs typeface="Times New Roman" charset="0"/>
            </a:endParaRPr>
          </a:p>
          <a:p>
            <a:pPr>
              <a:lnSpc>
                <a:spcPct val="90000"/>
              </a:lnSpc>
              <a:tabLst>
                <a:tab pos="84138" algn="l"/>
              </a:tabLst>
            </a:pPr>
            <a:r>
              <a:rPr lang="en-US" sz="1600" b="1" dirty="0" smtClean="0">
                <a:solidFill>
                  <a:srgbClr val="A50021"/>
                </a:solidFill>
              </a:rPr>
              <a:t>Physical Address</a:t>
            </a:r>
            <a:endParaRPr lang="en-GB" sz="1600" b="1" dirty="0">
              <a:solidFill>
                <a:srgbClr val="A50021"/>
              </a:solidFill>
            </a:endParaRPr>
          </a:p>
          <a:p>
            <a:pPr>
              <a:lnSpc>
                <a:spcPct val="90000"/>
              </a:lnSpc>
              <a:tabLst>
                <a:tab pos="84138" algn="l"/>
              </a:tabLst>
            </a:pPr>
            <a:r>
              <a:rPr lang="en-US" sz="1400" dirty="0" smtClean="0"/>
              <a:t>T</a:t>
            </a:r>
            <a:r>
              <a:rPr lang="en-GB" sz="1400" dirty="0" smtClean="0"/>
              <a:t>he </a:t>
            </a:r>
            <a:r>
              <a:rPr lang="en-GB" sz="1400" dirty="0"/>
              <a:t>National Consumer Tribunal </a:t>
            </a:r>
            <a:endParaRPr lang="en-GB" sz="1400" dirty="0" smtClean="0">
              <a:cs typeface="Times New Roman" charset="0"/>
            </a:endParaRPr>
          </a:p>
          <a:p>
            <a:pPr>
              <a:lnSpc>
                <a:spcPct val="90000"/>
              </a:lnSpc>
              <a:tabLst>
                <a:tab pos="84138" algn="l"/>
              </a:tabLst>
            </a:pPr>
            <a:r>
              <a:rPr lang="en-GB" sz="1400" dirty="0" smtClean="0"/>
              <a:t>Ground </a:t>
            </a:r>
            <a:r>
              <a:rPr lang="en-GB" sz="1400" dirty="0"/>
              <a:t>Floor, Building B, </a:t>
            </a:r>
            <a:endParaRPr lang="en-GB" sz="1400" dirty="0" smtClean="0">
              <a:cs typeface="Times New Roman" charset="0"/>
            </a:endParaRPr>
          </a:p>
          <a:p>
            <a:pPr>
              <a:lnSpc>
                <a:spcPct val="90000"/>
              </a:lnSpc>
              <a:tabLst>
                <a:tab pos="84138" algn="l"/>
              </a:tabLst>
            </a:pPr>
            <a:r>
              <a:rPr lang="en-GB" sz="1400" dirty="0" smtClean="0"/>
              <a:t>272 </a:t>
            </a:r>
            <a:r>
              <a:rPr lang="en-GB" sz="1400" dirty="0"/>
              <a:t>West </a:t>
            </a:r>
            <a:r>
              <a:rPr lang="en-GB" sz="1400" dirty="0" smtClean="0"/>
              <a:t>Avenue</a:t>
            </a:r>
          </a:p>
          <a:p>
            <a:pPr>
              <a:lnSpc>
                <a:spcPct val="90000"/>
              </a:lnSpc>
              <a:tabLst>
                <a:tab pos="84138" algn="l"/>
              </a:tabLst>
            </a:pPr>
            <a:r>
              <a:rPr lang="en-GB" sz="1400" dirty="0" smtClean="0"/>
              <a:t>Lakefield </a:t>
            </a:r>
            <a:r>
              <a:rPr lang="en-GB" sz="1400" dirty="0"/>
              <a:t>Office Park </a:t>
            </a:r>
            <a:endParaRPr lang="en-GB" sz="1400" dirty="0">
              <a:cs typeface="Times New Roman" charset="0"/>
            </a:endParaRPr>
          </a:p>
          <a:p>
            <a:pPr>
              <a:lnSpc>
                <a:spcPct val="90000"/>
              </a:lnSpc>
              <a:tabLst>
                <a:tab pos="84138" algn="l"/>
              </a:tabLst>
            </a:pPr>
            <a:r>
              <a:rPr lang="en-GB" sz="1600" b="1" dirty="0" smtClean="0">
                <a:solidFill>
                  <a:srgbClr val="A50021"/>
                </a:solidFill>
              </a:rPr>
              <a:t>Centurion</a:t>
            </a:r>
            <a:r>
              <a:rPr lang="en-GB" sz="1600" b="1" dirty="0">
                <a:solidFill>
                  <a:srgbClr val="A50021"/>
                </a:solidFill>
              </a:rPr>
              <a:t>,</a:t>
            </a:r>
            <a:r>
              <a:rPr lang="en-GB" sz="1600" dirty="0"/>
              <a:t> </a:t>
            </a:r>
            <a:r>
              <a:rPr lang="en-GB" sz="1600" dirty="0" smtClean="0"/>
              <a:t>Pretoria</a:t>
            </a:r>
          </a:p>
          <a:p>
            <a:pPr>
              <a:lnSpc>
                <a:spcPct val="90000"/>
              </a:lnSpc>
              <a:tabLst>
                <a:tab pos="84138" algn="l"/>
              </a:tabLst>
            </a:pPr>
            <a:endParaRPr lang="en-GB" sz="1600" b="1" dirty="0">
              <a:solidFill>
                <a:srgbClr val="A50021"/>
              </a:solidFill>
            </a:endParaRPr>
          </a:p>
          <a:p>
            <a:pPr>
              <a:lnSpc>
                <a:spcPct val="90000"/>
              </a:lnSpc>
              <a:tabLst>
                <a:tab pos="84138" algn="l"/>
              </a:tabLst>
            </a:pPr>
            <a:r>
              <a:rPr lang="en-US" sz="1400" b="1" dirty="0" smtClean="0">
                <a:solidFill>
                  <a:srgbClr val="A50021"/>
                </a:solidFill>
              </a:rPr>
              <a:t>T</a:t>
            </a:r>
            <a:r>
              <a:rPr lang="en-GB" sz="1400" b="1" dirty="0" err="1" smtClean="0">
                <a:solidFill>
                  <a:srgbClr val="A50021"/>
                </a:solidFill>
              </a:rPr>
              <a:t>elephone</a:t>
            </a:r>
            <a:r>
              <a:rPr lang="en-US" sz="1400" b="1" dirty="0">
                <a:solidFill>
                  <a:srgbClr val="A50021"/>
                </a:solidFill>
              </a:rPr>
              <a:t>:</a:t>
            </a:r>
            <a:r>
              <a:rPr lang="en-GB" sz="1400" dirty="0"/>
              <a:t> </a:t>
            </a:r>
            <a:r>
              <a:rPr lang="en-US" sz="1400" dirty="0" smtClean="0"/>
              <a:t>	</a:t>
            </a:r>
            <a:r>
              <a:rPr lang="en-GB" sz="1400" dirty="0" smtClean="0"/>
              <a:t>(</a:t>
            </a:r>
            <a:r>
              <a:rPr lang="en-GB" sz="1400" dirty="0"/>
              <a:t>012) </a:t>
            </a:r>
            <a:r>
              <a:rPr lang="en-GB" sz="1400" dirty="0" smtClean="0"/>
              <a:t>683 8140.</a:t>
            </a:r>
            <a:endParaRPr lang="en-GB" sz="1400" dirty="0">
              <a:cs typeface="Times New Roman" charset="0"/>
            </a:endParaRPr>
          </a:p>
          <a:p>
            <a:pPr>
              <a:lnSpc>
                <a:spcPct val="90000"/>
              </a:lnSpc>
              <a:buClr>
                <a:srgbClr val="990000"/>
              </a:buClr>
              <a:tabLst>
                <a:tab pos="84138" algn="l"/>
              </a:tabLst>
            </a:pPr>
            <a:r>
              <a:rPr lang="en-US" sz="1600" b="1" dirty="0" smtClean="0">
                <a:solidFill>
                  <a:srgbClr val="A50021"/>
                </a:solidFill>
              </a:rPr>
              <a:t>F</a:t>
            </a:r>
            <a:r>
              <a:rPr lang="en-GB" sz="1600" b="1" dirty="0" err="1" smtClean="0">
                <a:solidFill>
                  <a:srgbClr val="A50021"/>
                </a:solidFill>
              </a:rPr>
              <a:t>acsimile</a:t>
            </a:r>
            <a:r>
              <a:rPr lang="en-US" sz="1600" b="1" dirty="0">
                <a:solidFill>
                  <a:srgbClr val="A50021"/>
                </a:solidFill>
              </a:rPr>
              <a:t>:</a:t>
            </a:r>
            <a:r>
              <a:rPr lang="en-GB" sz="1600" dirty="0"/>
              <a:t> </a:t>
            </a:r>
            <a:r>
              <a:rPr lang="en-US" sz="1600" dirty="0" smtClean="0"/>
              <a:t>	</a:t>
            </a:r>
            <a:r>
              <a:rPr lang="en-GB" sz="1600" dirty="0" smtClean="0"/>
              <a:t>(</a:t>
            </a:r>
            <a:r>
              <a:rPr lang="en-GB" sz="1600" dirty="0"/>
              <a:t>012) 663 5693.</a:t>
            </a:r>
            <a:endParaRPr lang="en-GB" sz="1600" dirty="0">
              <a:cs typeface="Times New Roman" charset="0"/>
            </a:endParaRPr>
          </a:p>
          <a:p>
            <a:pPr>
              <a:lnSpc>
                <a:spcPct val="90000"/>
              </a:lnSpc>
              <a:buClr>
                <a:srgbClr val="990000"/>
              </a:buClr>
              <a:tabLst>
                <a:tab pos="84138" algn="l"/>
              </a:tabLst>
            </a:pPr>
            <a:r>
              <a:rPr lang="en-US" sz="1600" b="1" dirty="0" smtClean="0">
                <a:solidFill>
                  <a:srgbClr val="A50021"/>
                </a:solidFill>
              </a:rPr>
              <a:t>E</a:t>
            </a:r>
            <a:r>
              <a:rPr lang="en-US" sz="1600" b="1" dirty="0">
                <a:solidFill>
                  <a:srgbClr val="A50021"/>
                </a:solidFill>
              </a:rPr>
              <a:t>-</a:t>
            </a:r>
            <a:r>
              <a:rPr lang="en-GB" sz="1600" b="1" dirty="0">
                <a:solidFill>
                  <a:srgbClr val="A50021"/>
                </a:solidFill>
              </a:rPr>
              <a:t>mail</a:t>
            </a:r>
            <a:r>
              <a:rPr lang="en-US" sz="1600" b="1" dirty="0">
                <a:solidFill>
                  <a:srgbClr val="A50021"/>
                </a:solidFill>
              </a:rPr>
              <a:t>:</a:t>
            </a:r>
            <a:r>
              <a:rPr lang="en-GB" sz="1600" b="1" dirty="0">
                <a:solidFill>
                  <a:srgbClr val="A50021"/>
                </a:solidFill>
              </a:rPr>
              <a:t> </a:t>
            </a:r>
            <a:r>
              <a:rPr lang="en-US" sz="1600" b="1" dirty="0">
                <a:solidFill>
                  <a:srgbClr val="A50021"/>
                </a:solidFill>
              </a:rPr>
              <a:t>               	</a:t>
            </a:r>
            <a:r>
              <a:rPr lang="en-US" sz="1600" b="1" dirty="0" err="1" smtClean="0">
                <a:solidFill>
                  <a:srgbClr val="800000"/>
                </a:solidFill>
              </a:rPr>
              <a:t>Registry</a:t>
            </a:r>
            <a:r>
              <a:rPr lang="en-US" sz="1600" b="1" dirty="0" err="1">
                <a:solidFill>
                  <a:srgbClr val="800000"/>
                </a:solidFill>
              </a:rPr>
              <a:t>@thenct.org.za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35B27A-2720-453D-9E9A-ACCFBBD8CBD4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5458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1680" y="609600"/>
            <a:ext cx="6766520" cy="803176"/>
          </a:xfrm>
        </p:spPr>
        <p:txBody>
          <a:bodyPr/>
          <a:lstStyle/>
          <a:p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Background: Genesis of Consumer </a:t>
            </a:r>
            <a:r>
              <a:rPr lang="en-US" sz="2800" dirty="0">
                <a:effectLst/>
                <a:latin typeface="Arial" pitchFamily="34" charset="0"/>
                <a:cs typeface="Arial" pitchFamily="34" charset="0"/>
              </a:rPr>
              <a:t>P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rotection and Redress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628800"/>
            <a:ext cx="7340352" cy="4755232"/>
          </a:xfrm>
        </p:spPr>
        <p:txBody>
          <a:bodyPr/>
          <a:lstStyle/>
          <a:p>
            <a:pPr marL="0" indent="0">
              <a:buClr>
                <a:srgbClr val="800000"/>
              </a:buClr>
              <a:buNone/>
            </a:pPr>
            <a:r>
              <a:rPr lang="en-ZA" sz="2800" b="1" i="1" dirty="0" smtClean="0">
                <a:solidFill>
                  <a:srgbClr val="990000"/>
                </a:solidFill>
                <a:latin typeface="Arial" pitchFamily="34" charset="0"/>
                <a:cs typeface="Arial" pitchFamily="34" charset="0"/>
              </a:rPr>
              <a:t>Arising out of national and international imperatives </a:t>
            </a:r>
          </a:p>
          <a:p>
            <a:pPr algn="just">
              <a:buClr>
                <a:srgbClr val="800000"/>
              </a:buClr>
              <a:buFont typeface="Arial"/>
              <a:buChar char="•"/>
            </a:pPr>
            <a:r>
              <a:rPr lang="en-ZA" sz="2000" u="sng" dirty="0">
                <a:latin typeface="Arial" charset="0"/>
                <a:ea typeface="ＭＳ Ｐゴシック" charset="0"/>
                <a:cs typeface="Arial" charset="0"/>
              </a:rPr>
              <a:t>Freedom of contract</a:t>
            </a:r>
            <a:r>
              <a:rPr lang="en-ZA" sz="2000" dirty="0">
                <a:latin typeface="Arial" charset="0"/>
                <a:ea typeface="ＭＳ Ｐゴシック" charset="0"/>
                <a:cs typeface="Arial" charset="0"/>
              </a:rPr>
              <a:t> mainstay of SA law – </a:t>
            </a:r>
            <a:r>
              <a:rPr lang="en-ZA" sz="2000" dirty="0">
                <a:latin typeface="Arial" charset="0"/>
                <a:ea typeface="ＭＳ Ｐゴシック" charset="0"/>
              </a:rPr>
              <a:t>“</a:t>
            </a:r>
            <a:r>
              <a:rPr lang="en-ZA" altLang="ja-JP" sz="2000" b="1" i="1" dirty="0">
                <a:latin typeface="Arial" charset="0"/>
                <a:ea typeface="ＭＳ Ｐゴシック" charset="0"/>
              </a:rPr>
              <a:t>Caveat subscriptor</a:t>
            </a:r>
            <a:r>
              <a:rPr lang="en-ZA" sz="2000" b="1" i="1" dirty="0">
                <a:latin typeface="Arial" charset="0"/>
                <a:ea typeface="ＭＳ Ｐゴシック" charset="0"/>
              </a:rPr>
              <a:t>”</a:t>
            </a:r>
            <a:r>
              <a:rPr lang="en-ZA" altLang="ja-JP" sz="2000" b="1" i="1" dirty="0">
                <a:latin typeface="Arial" charset="0"/>
                <a:ea typeface="ＭＳ Ｐゴシック" charset="0"/>
              </a:rPr>
              <a:t> </a:t>
            </a:r>
          </a:p>
          <a:p>
            <a:pPr algn="just">
              <a:buClr>
                <a:srgbClr val="800000"/>
              </a:buClr>
              <a:buFont typeface="Arial"/>
              <a:buChar char="•"/>
            </a:pPr>
            <a:r>
              <a:rPr lang="en-ZA" sz="2000" dirty="0">
                <a:latin typeface="Arial" charset="0"/>
                <a:ea typeface="ＭＳ Ｐゴシック" charset="0"/>
              </a:rPr>
              <a:t>Widespread consumer abuse and exploitation</a:t>
            </a:r>
          </a:p>
          <a:p>
            <a:pPr>
              <a:buClr>
                <a:srgbClr val="800000"/>
              </a:buClr>
              <a:buFont typeface="Arial"/>
              <a:buChar char="•"/>
            </a:pPr>
            <a:r>
              <a:rPr lang="en-US" sz="2000" dirty="0">
                <a:latin typeface="Arial" charset="0"/>
                <a:ea typeface="ＭＳ Ｐゴシック" charset="0"/>
              </a:rPr>
              <a:t>Lack of coherent </a:t>
            </a:r>
            <a:r>
              <a:rPr lang="en-US" sz="2000" u="sng" dirty="0">
                <a:latin typeface="Arial" charset="0"/>
                <a:ea typeface="ＭＳ Ｐゴシック" charset="0"/>
              </a:rPr>
              <a:t>system</a:t>
            </a:r>
            <a:r>
              <a:rPr lang="en-US" sz="2000" dirty="0">
                <a:latin typeface="Arial" charset="0"/>
                <a:ea typeface="ＭＳ Ｐゴシック" charset="0"/>
              </a:rPr>
              <a:t> of consumer protection</a:t>
            </a:r>
          </a:p>
          <a:p>
            <a:pPr>
              <a:buClr>
                <a:srgbClr val="800000"/>
              </a:buClr>
              <a:buFont typeface="Arial"/>
              <a:buChar char="•"/>
            </a:pPr>
            <a:r>
              <a:rPr lang="en-US" sz="2000" dirty="0">
                <a:latin typeface="Arial" charset="0"/>
                <a:ea typeface="ＭＳ Ｐゴシック" charset="0"/>
              </a:rPr>
              <a:t>Lack of</a:t>
            </a:r>
            <a:r>
              <a:rPr lang="en-US" sz="2000" u="sng" dirty="0">
                <a:latin typeface="Arial" charset="0"/>
                <a:ea typeface="ＭＳ Ｐゴシック" charset="0"/>
              </a:rPr>
              <a:t> access</a:t>
            </a:r>
            <a:r>
              <a:rPr lang="en-US" sz="2000" dirty="0">
                <a:latin typeface="Arial" charset="0"/>
                <a:ea typeface="ＭＳ Ｐゴシック" charset="0"/>
              </a:rPr>
              <a:t> to redress endemic  </a:t>
            </a:r>
          </a:p>
          <a:p>
            <a:pPr>
              <a:buClr>
                <a:srgbClr val="800000"/>
              </a:buClr>
              <a:buFont typeface="Arial"/>
              <a:buChar char="•"/>
            </a:pPr>
            <a:r>
              <a:rPr lang="en-US" sz="2000" u="sng" dirty="0">
                <a:latin typeface="Arial" charset="0"/>
                <a:ea typeface="ＭＳ Ｐゴシック" charset="0"/>
              </a:rPr>
              <a:t>Constitutional imperatives</a:t>
            </a:r>
            <a:r>
              <a:rPr lang="en-US" sz="2000" dirty="0">
                <a:latin typeface="Arial" charset="0"/>
                <a:ea typeface="ＭＳ Ｐゴシック" charset="0"/>
              </a:rPr>
              <a:t> of SA constitution  </a:t>
            </a:r>
          </a:p>
          <a:p>
            <a:pPr>
              <a:buClr>
                <a:srgbClr val="800000"/>
              </a:buClr>
              <a:buFont typeface="Arial"/>
              <a:buChar char="•"/>
            </a:pPr>
            <a:r>
              <a:rPr lang="en-US" sz="2000" dirty="0">
                <a:latin typeface="Arial" charset="0"/>
                <a:ea typeface="ＭＳ Ｐゴシック" charset="0"/>
              </a:rPr>
              <a:t>Need to align to </a:t>
            </a:r>
            <a:r>
              <a:rPr lang="en-US" sz="2000" u="sng" dirty="0">
                <a:latin typeface="Arial" charset="0"/>
                <a:ea typeface="ＭＳ Ｐゴシック" charset="0"/>
              </a:rPr>
              <a:t>global imperatives</a:t>
            </a:r>
          </a:p>
          <a:p>
            <a:pPr lvl="1">
              <a:buClr>
                <a:srgbClr val="800000"/>
              </a:buClr>
              <a:buFont typeface="Courier New"/>
              <a:buChar char="o"/>
            </a:pPr>
            <a:r>
              <a:rPr lang="en-US" sz="2000" dirty="0">
                <a:latin typeface="Arial" charset="0"/>
                <a:ea typeface="ＭＳ Ｐゴシック" charset="0"/>
              </a:rPr>
              <a:t>Internationally </a:t>
            </a:r>
            <a:r>
              <a:rPr lang="en-US" sz="2000" dirty="0" smtClean="0">
                <a:latin typeface="Arial" charset="0"/>
                <a:ea typeface="ＭＳ Ｐゴシック" charset="0"/>
              </a:rPr>
              <a:t>recognized </a:t>
            </a:r>
            <a:r>
              <a:rPr lang="en-US" sz="2000" dirty="0">
                <a:latin typeface="Arial" charset="0"/>
                <a:ea typeface="ＭＳ Ｐゴシック" charset="0"/>
              </a:rPr>
              <a:t>consumer rights </a:t>
            </a:r>
          </a:p>
          <a:p>
            <a:pPr lvl="1">
              <a:buClr>
                <a:srgbClr val="800000"/>
              </a:buClr>
              <a:buFont typeface="Courier New"/>
              <a:buChar char="o"/>
            </a:pPr>
            <a:r>
              <a:rPr lang="en-US" sz="2000" dirty="0">
                <a:latin typeface="Arial" charset="0"/>
                <a:ea typeface="ＭＳ Ｐゴシック" charset="0"/>
              </a:rPr>
              <a:t>UN Guidelines on consumer protection </a:t>
            </a:r>
          </a:p>
          <a:p>
            <a:pPr marL="0" indent="0">
              <a:buClr>
                <a:srgbClr val="800000"/>
              </a:buClr>
              <a:buNone/>
            </a:pPr>
            <a:endParaRPr lang="en-ZA" sz="24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lvl="0">
              <a:buFont typeface="Wingdings" pitchFamily="2" charset="2"/>
              <a:buChar char="§"/>
            </a:pPr>
            <a:endParaRPr lang="en-ZA" sz="16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en-GB" dirty="0">
              <a:latin typeface="Calibri"/>
              <a:ea typeface="Calibri"/>
              <a:cs typeface="Times New Roman"/>
            </a:endParaRPr>
          </a:p>
          <a:p>
            <a:pPr marL="0" indent="0">
              <a:buNone/>
            </a:pP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329151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1680" y="609600"/>
            <a:ext cx="6766520" cy="659160"/>
          </a:xfrm>
        </p:spPr>
        <p:txBody>
          <a:bodyPr/>
          <a:lstStyle/>
          <a:p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Background: Empowering </a:t>
            </a:r>
            <a:r>
              <a:rPr lang="en-US" sz="2800" u="sng" dirty="0" smtClean="0">
                <a:effectLst/>
                <a:latin typeface="Arial" pitchFamily="34" charset="0"/>
                <a:cs typeface="Arial" pitchFamily="34" charset="0"/>
              </a:rPr>
              <a:t>mechanisms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for consumer protection and redress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628800"/>
            <a:ext cx="7484368" cy="4755232"/>
          </a:xfrm>
        </p:spPr>
        <p:txBody>
          <a:bodyPr/>
          <a:lstStyle/>
          <a:p>
            <a:pPr marL="0" indent="0">
              <a:buClr>
                <a:srgbClr val="800000"/>
              </a:buClr>
              <a:buNone/>
            </a:pPr>
            <a:r>
              <a:rPr lang="en-ZA" sz="2800" b="1" i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The Constitution of the Republic of South Africa</a:t>
            </a:r>
            <a:endParaRPr lang="en-ZA" sz="2400" b="1" dirty="0" smtClean="0">
              <a:latin typeface="Arial" pitchFamily="34" charset="0"/>
              <a:cs typeface="Arial" pitchFamily="34" charset="0"/>
            </a:endParaRPr>
          </a:p>
          <a:p>
            <a:pPr>
              <a:buClr>
                <a:srgbClr val="990000"/>
              </a:buClr>
              <a:buFont typeface="Courier New"/>
              <a:buChar char="o"/>
            </a:pPr>
            <a:r>
              <a:rPr lang="en-ZA" sz="2400" b="1" dirty="0" smtClean="0">
                <a:latin typeface="Arial" pitchFamily="34" charset="0"/>
                <a:cs typeface="Arial" pitchFamily="34" charset="0"/>
              </a:rPr>
              <a:t>Access to justice provisions:  </a:t>
            </a:r>
          </a:p>
          <a:p>
            <a:pPr lvl="1">
              <a:buClr>
                <a:srgbClr val="990000"/>
              </a:buClr>
              <a:buFont typeface="Arial"/>
              <a:buChar char="•"/>
            </a:pPr>
            <a:r>
              <a:rPr lang="en-ZA" sz="2400" dirty="0">
                <a:latin typeface="Arial" pitchFamily="34" charset="0"/>
                <a:cs typeface="Arial" pitchFamily="34" charset="0"/>
              </a:rPr>
              <a:t>Section 34: Access to </a:t>
            </a:r>
            <a:r>
              <a:rPr lang="en-ZA" sz="2400" dirty="0" smtClean="0">
                <a:latin typeface="Arial" pitchFamily="34" charset="0"/>
                <a:cs typeface="Arial" pitchFamily="34" charset="0"/>
              </a:rPr>
              <a:t>courts</a:t>
            </a:r>
          </a:p>
          <a:p>
            <a:pPr lvl="1">
              <a:buClr>
                <a:srgbClr val="990000"/>
              </a:buClr>
              <a:buFont typeface="Arial"/>
              <a:buChar char="•"/>
            </a:pPr>
            <a:r>
              <a:rPr lang="en-ZA" sz="2400" dirty="0" smtClean="0">
                <a:latin typeface="Arial" pitchFamily="34" charset="0"/>
                <a:cs typeface="Arial" pitchFamily="34" charset="0"/>
              </a:rPr>
              <a:t>Section 33: Just Administrative Action</a:t>
            </a:r>
          </a:p>
          <a:p>
            <a:pPr lvl="0">
              <a:buClr>
                <a:srgbClr val="990000"/>
              </a:buClr>
              <a:buFont typeface="Courier New"/>
              <a:buChar char="o"/>
            </a:pPr>
            <a:endParaRPr lang="en-ZA" sz="2400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lvl="0">
              <a:buClr>
                <a:srgbClr val="990000"/>
              </a:buClr>
              <a:buFont typeface="Courier New"/>
              <a:buChar char="o"/>
            </a:pPr>
            <a:r>
              <a:rPr lang="en-ZA" sz="2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Bill of Rights:  </a:t>
            </a:r>
          </a:p>
          <a:p>
            <a:pPr lvl="1">
              <a:buClr>
                <a:srgbClr val="800000"/>
              </a:buClr>
              <a:buFont typeface="Arial" pitchFamily="34" charset="0"/>
              <a:buChar char="•"/>
            </a:pPr>
            <a:r>
              <a:rPr lang="en-ZA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Section 7 – 39 of the Constitution</a:t>
            </a:r>
          </a:p>
          <a:p>
            <a:pPr marL="0" lvl="0" indent="0">
              <a:buNone/>
            </a:pPr>
            <a:endParaRPr lang="en-ZA" sz="16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lvl="0">
              <a:buFont typeface="Wingdings" pitchFamily="2" charset="2"/>
              <a:buChar char="§"/>
            </a:pPr>
            <a:endParaRPr lang="en-ZA" sz="16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lvl="0">
              <a:buFont typeface="Wingdings" pitchFamily="2" charset="2"/>
              <a:buChar char="§"/>
            </a:pPr>
            <a:endParaRPr lang="en-ZA" sz="16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en-GB" dirty="0">
              <a:latin typeface="Calibri"/>
              <a:ea typeface="Calibri"/>
              <a:cs typeface="Times New Roman"/>
            </a:endParaRPr>
          </a:p>
          <a:p>
            <a:pPr marL="0" indent="0">
              <a:buNone/>
            </a:pP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78896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1680" y="609600"/>
            <a:ext cx="6766520" cy="659160"/>
          </a:xfrm>
        </p:spPr>
        <p:txBody>
          <a:bodyPr/>
          <a:lstStyle/>
          <a:p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Background: Empowering </a:t>
            </a:r>
            <a:r>
              <a:rPr lang="en-US" sz="2800" u="sng" dirty="0" smtClean="0">
                <a:effectLst/>
                <a:latin typeface="Arial" pitchFamily="34" charset="0"/>
                <a:cs typeface="Arial" pitchFamily="34" charset="0"/>
              </a:rPr>
              <a:t>mechanisms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for consumer protection and redress (cont.) 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484784"/>
            <a:ext cx="7556376" cy="4899248"/>
          </a:xfrm>
        </p:spPr>
        <p:txBody>
          <a:bodyPr/>
          <a:lstStyle/>
          <a:p>
            <a:pPr marL="0" lvl="0" indent="0">
              <a:buNone/>
            </a:pPr>
            <a:endParaRPr lang="en-ZA" sz="16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>
              <a:buNone/>
            </a:pPr>
            <a:r>
              <a:rPr lang="en-ZA" sz="2400" b="1" i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Consumer Protection legislation </a:t>
            </a:r>
          </a:p>
          <a:p>
            <a:pPr lvl="0">
              <a:buClr>
                <a:srgbClr val="800000"/>
              </a:buClr>
              <a:buFont typeface="Courier New"/>
              <a:buChar char="o"/>
            </a:pPr>
            <a:r>
              <a:rPr lang="en-ZA" sz="20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Economy wide</a:t>
            </a:r>
          </a:p>
          <a:p>
            <a:pPr lvl="1">
              <a:buClr>
                <a:srgbClr val="800000"/>
              </a:buClr>
              <a:buFont typeface="Arial"/>
              <a:buChar char="•"/>
            </a:pPr>
            <a:r>
              <a:rPr lang="en-ZA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The Consumer </a:t>
            </a:r>
            <a:r>
              <a:rPr lang="en-ZA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</a:t>
            </a:r>
            <a:r>
              <a:rPr lang="en-ZA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rotection </a:t>
            </a:r>
            <a:r>
              <a:rPr lang="en-ZA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en-ZA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ct, 68 of 2008 (defined through purpose, application, scope, standing, tools of legislative / constitutional (purposive interpretation) </a:t>
            </a:r>
          </a:p>
          <a:p>
            <a:pPr lvl="1">
              <a:buClr>
                <a:srgbClr val="800000"/>
              </a:buClr>
              <a:buFont typeface="Arial"/>
              <a:buChar char="•"/>
            </a:pPr>
            <a:r>
              <a:rPr lang="en-ZA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Others e.g Competition Act </a:t>
            </a:r>
          </a:p>
          <a:p>
            <a:pPr lvl="0">
              <a:buFont typeface="Wingdings" pitchFamily="2" charset="2"/>
              <a:buChar char="§"/>
            </a:pPr>
            <a:endParaRPr lang="en-ZA" sz="16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lvl="0">
              <a:buClr>
                <a:srgbClr val="800000"/>
              </a:buClr>
              <a:buFont typeface="Courier New"/>
              <a:buChar char="o"/>
            </a:pPr>
            <a:r>
              <a:rPr lang="en-ZA" sz="20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Industry specific legislation</a:t>
            </a:r>
          </a:p>
          <a:p>
            <a:pPr lvl="1">
              <a:buClr>
                <a:srgbClr val="800000"/>
              </a:buClr>
              <a:buFont typeface="Arial"/>
              <a:buChar char="•"/>
            </a:pPr>
            <a:r>
              <a:rPr lang="en-ZA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The National </a:t>
            </a:r>
            <a:r>
              <a:rPr lang="en-ZA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en-ZA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redit </a:t>
            </a:r>
            <a:r>
              <a:rPr lang="en-ZA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en-ZA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ct, 34 of 2005 (</a:t>
            </a:r>
            <a:r>
              <a:rPr lang="en-ZA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defined through purpose, application, scope, standing, tools of legislative / constitutional (purposive interpretation) </a:t>
            </a:r>
            <a:endParaRPr lang="en-ZA" sz="20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lvl="1">
              <a:buClr>
                <a:srgbClr val="800000"/>
              </a:buClr>
              <a:buFont typeface="Arial"/>
              <a:buChar char="•"/>
            </a:pPr>
            <a:r>
              <a:rPr lang="en-ZA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Others e.g. Long Term Insurance Act, etc. </a:t>
            </a:r>
          </a:p>
          <a:p>
            <a:pPr lvl="0">
              <a:buFont typeface="Wingdings" pitchFamily="2" charset="2"/>
              <a:buChar char="§"/>
            </a:pPr>
            <a:endParaRPr lang="en-ZA" sz="16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lvl="0">
              <a:buFont typeface="Wingdings" pitchFamily="2" charset="2"/>
              <a:buChar char="§"/>
            </a:pPr>
            <a:endParaRPr lang="en-ZA" sz="16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en-GB" dirty="0">
              <a:latin typeface="Calibri"/>
              <a:ea typeface="Calibri"/>
              <a:cs typeface="Times New Roman"/>
            </a:endParaRPr>
          </a:p>
          <a:p>
            <a:pPr marL="0" indent="0">
              <a:buNone/>
            </a:pP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828517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1680" y="404664"/>
            <a:ext cx="6766520" cy="936104"/>
          </a:xfrm>
        </p:spPr>
        <p:txBody>
          <a:bodyPr/>
          <a:lstStyle/>
          <a:p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Background: Empowering </a:t>
            </a:r>
            <a:r>
              <a:rPr lang="en-US" sz="2800" u="sng" dirty="0" smtClean="0">
                <a:effectLst/>
                <a:latin typeface="Arial" pitchFamily="34" charset="0"/>
                <a:cs typeface="Arial" pitchFamily="34" charset="0"/>
              </a:rPr>
              <a:t>Structures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for consumer protection and redress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412776"/>
            <a:ext cx="7484368" cy="4971256"/>
          </a:xfrm>
        </p:spPr>
        <p:txBody>
          <a:bodyPr/>
          <a:lstStyle/>
          <a:p>
            <a:pPr marL="0" indent="0">
              <a:buClr>
                <a:srgbClr val="800000"/>
              </a:buClr>
              <a:buNone/>
            </a:pPr>
            <a:endParaRPr lang="en-ZA" sz="2400" b="1" i="1" dirty="0" smtClean="0">
              <a:solidFill>
                <a:srgbClr val="80000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Clr>
                <a:srgbClr val="800000"/>
              </a:buClr>
              <a:buNone/>
            </a:pPr>
            <a:r>
              <a:rPr lang="en-ZA" sz="2400" b="1" i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The Constitution of the Republic of South Africa</a:t>
            </a:r>
          </a:p>
          <a:p>
            <a:pPr marL="0" indent="0">
              <a:buClr>
                <a:srgbClr val="800000"/>
              </a:buClr>
              <a:buNone/>
            </a:pPr>
            <a:r>
              <a:rPr lang="en-ZA" sz="2000" dirty="0" smtClean="0">
                <a:latin typeface="Arial" pitchFamily="34" charset="0"/>
                <a:cs typeface="Arial" pitchFamily="34" charset="0"/>
              </a:rPr>
              <a:t>Section </a:t>
            </a:r>
            <a:r>
              <a:rPr lang="en-ZA" sz="2000" dirty="0">
                <a:latin typeface="Arial" pitchFamily="34" charset="0"/>
                <a:cs typeface="Arial" pitchFamily="34" charset="0"/>
              </a:rPr>
              <a:t>34: </a:t>
            </a:r>
            <a:r>
              <a:rPr lang="en-ZA" sz="2000" dirty="0" smtClean="0">
                <a:latin typeface="Arial" pitchFamily="34" charset="0"/>
                <a:cs typeface="Arial" pitchFamily="34" charset="0"/>
              </a:rPr>
              <a:t>Access </a:t>
            </a:r>
            <a:r>
              <a:rPr lang="en-ZA" sz="2000" dirty="0">
                <a:latin typeface="Arial" pitchFamily="34" charset="0"/>
                <a:cs typeface="Arial" pitchFamily="34" charset="0"/>
              </a:rPr>
              <a:t>to </a:t>
            </a:r>
            <a:r>
              <a:rPr lang="en-ZA" sz="2000" dirty="0" smtClean="0">
                <a:latin typeface="Arial" pitchFamily="34" charset="0"/>
                <a:cs typeface="Arial" pitchFamily="34" charset="0"/>
              </a:rPr>
              <a:t>courts</a:t>
            </a:r>
          </a:p>
          <a:p>
            <a:pPr marL="1171575" lvl="3" indent="-452438">
              <a:buClr>
                <a:srgbClr val="990000"/>
              </a:buClr>
              <a:buFont typeface="Courier New"/>
              <a:buChar char="o"/>
            </a:pPr>
            <a:r>
              <a:rPr lang="en-ZA" dirty="0" smtClean="0">
                <a:latin typeface="Arial" pitchFamily="34" charset="0"/>
                <a:cs typeface="Arial" pitchFamily="34" charset="0"/>
              </a:rPr>
              <a:t>Courts</a:t>
            </a:r>
          </a:p>
          <a:p>
            <a:pPr marL="1171575" lvl="3" indent="-452438">
              <a:buClr>
                <a:srgbClr val="990000"/>
              </a:buClr>
              <a:buFont typeface="Courier New"/>
              <a:buChar char="o"/>
            </a:pPr>
            <a:r>
              <a:rPr lang="en-ZA" dirty="0" smtClean="0">
                <a:latin typeface="Arial" pitchFamily="34" charset="0"/>
                <a:cs typeface="Arial" pitchFamily="34" charset="0"/>
              </a:rPr>
              <a:t>Tribunals (section 34 and specific founding laws)</a:t>
            </a:r>
          </a:p>
          <a:p>
            <a:pPr lvl="2">
              <a:buClr>
                <a:srgbClr val="990000"/>
              </a:buClr>
              <a:buFont typeface="Arial"/>
              <a:buChar char="•"/>
            </a:pPr>
            <a:endParaRPr lang="en-ZA" sz="20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>
              <a:buNone/>
            </a:pPr>
            <a:r>
              <a:rPr lang="en-ZA" sz="2400" b="1" i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Consumer Protection legislation </a:t>
            </a:r>
          </a:p>
          <a:p>
            <a:pPr marL="0" lvl="0" indent="0">
              <a:buClr>
                <a:srgbClr val="800000"/>
              </a:buClr>
              <a:buNone/>
            </a:pPr>
            <a:r>
              <a:rPr lang="en-ZA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Economy wide – </a:t>
            </a:r>
          </a:p>
          <a:p>
            <a:pPr lvl="2" indent="-423863">
              <a:buClr>
                <a:srgbClr val="800000"/>
              </a:buClr>
              <a:buFont typeface="Courier New"/>
              <a:buChar char="o"/>
            </a:pPr>
            <a:r>
              <a:rPr lang="en-ZA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Tribunals and Consumer </a:t>
            </a:r>
            <a:r>
              <a:rPr lang="en-ZA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en-ZA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ourts </a:t>
            </a:r>
          </a:p>
          <a:p>
            <a:pPr lvl="2" indent="-423863">
              <a:buClr>
                <a:srgbClr val="800000"/>
              </a:buClr>
              <a:buFont typeface="Courier New"/>
              <a:buChar char="o"/>
            </a:pPr>
            <a:r>
              <a:rPr lang="en-ZA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Commissions / Provincial Consumer Affairs offices  – investigate, prosecute,education,  compliance</a:t>
            </a:r>
          </a:p>
          <a:p>
            <a:pPr lvl="2" indent="-423863">
              <a:buClr>
                <a:srgbClr val="800000"/>
              </a:buClr>
              <a:buFont typeface="Courier New"/>
              <a:buChar char="o"/>
            </a:pPr>
            <a:r>
              <a:rPr lang="en-ZA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Alternate </a:t>
            </a:r>
            <a:r>
              <a:rPr lang="en-ZA" sz="2000" dirty="0" smtClean="0">
                <a:latin typeface="Arial" pitchFamily="34" charset="0"/>
                <a:cs typeface="Arial" pitchFamily="34" charset="0"/>
              </a:rPr>
              <a:t>dispute </a:t>
            </a:r>
            <a:r>
              <a:rPr lang="en-ZA" sz="2000" dirty="0" smtClean="0">
                <a:latin typeface="Arial" pitchFamily="34" charset="0"/>
                <a:cs typeface="Arial" pitchFamily="34" charset="0"/>
              </a:rPr>
              <a:t>resolution </a:t>
            </a:r>
            <a:r>
              <a:rPr lang="en-ZA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/ consumer Affairs Offices </a:t>
            </a:r>
            <a:endParaRPr lang="en-ZA" sz="20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>
              <a:buNone/>
            </a:pPr>
            <a:endParaRPr lang="en-ZA" sz="20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en-GB" sz="2000" dirty="0">
              <a:latin typeface="Calibri"/>
              <a:ea typeface="Calibri"/>
              <a:cs typeface="Times New Roman"/>
            </a:endParaRPr>
          </a:p>
          <a:p>
            <a:pPr marL="0" indent="0">
              <a:buNone/>
            </a:pPr>
            <a:endParaRPr lang="en-ZA" sz="2000" dirty="0"/>
          </a:p>
        </p:txBody>
      </p:sp>
    </p:spTree>
    <p:extLst>
      <p:ext uri="{BB962C8B-B14F-4D97-AF65-F5344CB8AC3E}">
        <p14:creationId xmlns:p14="http://schemas.microsoft.com/office/powerpoint/2010/main" val="342374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1680" y="404664"/>
            <a:ext cx="6766520" cy="936104"/>
          </a:xfrm>
        </p:spPr>
        <p:txBody>
          <a:bodyPr/>
          <a:lstStyle/>
          <a:p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Background: Empowering </a:t>
            </a:r>
            <a:r>
              <a:rPr lang="en-US" sz="2800" u="sng" dirty="0" smtClean="0">
                <a:effectLst/>
                <a:latin typeface="Arial" pitchFamily="34" charset="0"/>
                <a:cs typeface="Arial" pitchFamily="34" charset="0"/>
              </a:rPr>
              <a:t>Structures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for consumer protection and redress (cont.)</a:t>
            </a:r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  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484784"/>
            <a:ext cx="7484368" cy="4899248"/>
          </a:xfrm>
        </p:spPr>
        <p:txBody>
          <a:bodyPr/>
          <a:lstStyle/>
          <a:p>
            <a:pPr lvl="2">
              <a:buClr>
                <a:srgbClr val="990000"/>
              </a:buClr>
              <a:buFont typeface="Arial"/>
              <a:buChar char="•"/>
            </a:pPr>
            <a:endParaRPr lang="en-ZA" sz="20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>
              <a:buNone/>
            </a:pPr>
            <a:r>
              <a:rPr lang="en-ZA" sz="2800" b="1" i="1" dirty="0" smtClean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Consumer Protection legislation (cont.)</a:t>
            </a:r>
            <a:endParaRPr lang="en-ZA" sz="28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>
              <a:buClr>
                <a:srgbClr val="800000"/>
              </a:buClr>
              <a:buNone/>
            </a:pPr>
            <a:endParaRPr lang="en-ZA" sz="20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>
              <a:buClr>
                <a:srgbClr val="800000"/>
              </a:buClr>
              <a:buNone/>
            </a:pPr>
            <a:r>
              <a:rPr lang="en-ZA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Industry specific legislation</a:t>
            </a:r>
          </a:p>
          <a:p>
            <a:pPr marL="1171575" lvl="2" indent="-452438">
              <a:buClr>
                <a:srgbClr val="800000"/>
              </a:buClr>
              <a:buFont typeface="Courier New"/>
              <a:buChar char="o"/>
            </a:pPr>
            <a:r>
              <a:rPr lang="en-ZA" dirty="0" smtClean="0">
                <a:latin typeface="Arial" pitchFamily="34" charset="0"/>
                <a:cs typeface="Arial" pitchFamily="34" charset="0"/>
              </a:rPr>
              <a:t>Tribunals and Consumer Courts</a:t>
            </a:r>
          </a:p>
          <a:p>
            <a:pPr marL="1171575" lvl="2" indent="-452438">
              <a:buClr>
                <a:srgbClr val="800000"/>
              </a:buClr>
              <a:buFont typeface="Courier New"/>
              <a:buChar char="o"/>
            </a:pPr>
            <a:r>
              <a:rPr lang="en-ZA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Regulators / Consumer Affairs Offices– investigate, prosecute, education, compliance 	</a:t>
            </a:r>
          </a:p>
          <a:p>
            <a:pPr marL="1171575" lvl="3" indent="-452438">
              <a:buClr>
                <a:srgbClr val="800000"/>
              </a:buClr>
              <a:buFont typeface="Courier New"/>
              <a:buChar char="o"/>
            </a:pPr>
            <a:r>
              <a:rPr lang="en-ZA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Alternate dispute resolution / Consumer Affairs Offices </a:t>
            </a:r>
          </a:p>
          <a:p>
            <a:pPr lvl="0">
              <a:buFont typeface="Wingdings" pitchFamily="2" charset="2"/>
              <a:buChar char="§"/>
            </a:pPr>
            <a:endParaRPr lang="en-ZA" sz="24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en-GB" sz="2000" dirty="0">
              <a:latin typeface="Calibri"/>
              <a:ea typeface="Calibri"/>
              <a:cs typeface="Times New Roman"/>
            </a:endParaRPr>
          </a:p>
          <a:p>
            <a:pPr marL="0" indent="0">
              <a:buNone/>
            </a:pPr>
            <a:endParaRPr lang="en-ZA" sz="2000" dirty="0"/>
          </a:p>
        </p:txBody>
      </p:sp>
    </p:spTree>
    <p:extLst>
      <p:ext uri="{BB962C8B-B14F-4D97-AF65-F5344CB8AC3E}">
        <p14:creationId xmlns:p14="http://schemas.microsoft.com/office/powerpoint/2010/main" val="3085554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976313" y="260350"/>
            <a:ext cx="7556127" cy="1143000"/>
          </a:xfrm>
        </p:spPr>
        <p:txBody>
          <a:bodyPr/>
          <a:lstStyle/>
          <a:p>
            <a:pPr>
              <a:defRPr/>
            </a:pPr>
            <a:r>
              <a:rPr lang="en-US" sz="2800" dirty="0" smtClean="0"/>
              <a:t>Delivery Model for Consumer </a:t>
            </a:r>
            <a:r>
              <a:rPr lang="en-US" sz="2800" dirty="0"/>
              <a:t>P</a:t>
            </a:r>
            <a:r>
              <a:rPr lang="en-US" sz="2800" dirty="0" smtClean="0"/>
              <a:t>rotection </a:t>
            </a:r>
            <a:br>
              <a:rPr lang="en-US" sz="2800" dirty="0" smtClean="0"/>
            </a:br>
            <a:r>
              <a:rPr lang="en-US" sz="2800" dirty="0" smtClean="0"/>
              <a:t>and Redress</a:t>
            </a:r>
            <a:endParaRPr lang="en-ZA" sz="2800" dirty="0" smtClean="0"/>
          </a:p>
        </p:txBody>
      </p:sp>
      <p:sp>
        <p:nvSpPr>
          <p:cNvPr id="6147" name="Text Box 4"/>
          <p:cNvSpPr txBox="1">
            <a:spLocks noChangeArrowheads="1"/>
          </p:cNvSpPr>
          <p:nvPr/>
        </p:nvSpPr>
        <p:spPr bwMode="auto">
          <a:xfrm>
            <a:off x="381000" y="1371600"/>
            <a:ext cx="8153400" cy="210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eaLnBrk="0" hangingPunct="0">
              <a:lnSpc>
                <a:spcPct val="150000"/>
              </a:lnSpc>
              <a:spcBef>
                <a:spcPct val="50000"/>
              </a:spcBef>
              <a:defRPr/>
            </a:pPr>
            <a:endParaRPr lang="en-US" sz="1800" b="1" dirty="0">
              <a:solidFill>
                <a:srgbClr val="990000"/>
              </a:solidFill>
              <a:latin typeface="Arial" pitchFamily="34" charset="0"/>
              <a:ea typeface="ＭＳ Ｐゴシック" charset="-128"/>
              <a:cs typeface="+mn-cs"/>
            </a:endParaRPr>
          </a:p>
          <a:p>
            <a:pPr algn="just" eaLnBrk="0" hangingPunct="0">
              <a:lnSpc>
                <a:spcPct val="150000"/>
              </a:lnSpc>
              <a:spcBef>
                <a:spcPct val="50000"/>
              </a:spcBef>
              <a:buClr>
                <a:srgbClr val="990000"/>
              </a:buClr>
              <a:tabLst>
                <a:tab pos="0" algn="l"/>
              </a:tabLst>
              <a:defRPr/>
            </a:pPr>
            <a:r>
              <a:rPr lang="en-ZA" sz="1600" dirty="0">
                <a:latin typeface="Arial" pitchFamily="34" charset="0"/>
                <a:ea typeface="ＭＳ Ｐゴシック" charset="-128"/>
                <a:cs typeface="Arial" pitchFamily="34" charset="0"/>
              </a:rPr>
              <a:t>	I</a:t>
            </a:r>
            <a:endParaRPr lang="en-ZA" sz="1600" dirty="0">
              <a:latin typeface="Arial" pitchFamily="34" charset="0"/>
              <a:ea typeface="ＭＳ Ｐゴシック" charset="-128"/>
              <a:cs typeface="Times New Roman" pitchFamily="18" charset="0"/>
            </a:endParaRPr>
          </a:p>
          <a:p>
            <a:pPr marL="457200" indent="-457200" eaLnBrk="0" hangingPunct="0">
              <a:lnSpc>
                <a:spcPct val="150000"/>
              </a:lnSpc>
              <a:spcBef>
                <a:spcPct val="50000"/>
              </a:spcBef>
              <a:buClr>
                <a:srgbClr val="990000"/>
              </a:buClr>
              <a:buFont typeface="Wingdings" pitchFamily="2" charset="2"/>
              <a:buNone/>
              <a:defRPr/>
            </a:pPr>
            <a:endParaRPr lang="en-US" sz="1800" dirty="0">
              <a:latin typeface="Arial" pitchFamily="34" charset="0"/>
              <a:ea typeface="ＭＳ Ｐゴシック" charset="-128"/>
              <a:cs typeface="+mn-cs"/>
            </a:endParaRPr>
          </a:p>
          <a:p>
            <a:pPr marL="457200" indent="-457200" eaLnBrk="0" hangingPunct="0">
              <a:lnSpc>
                <a:spcPct val="150000"/>
              </a:lnSpc>
              <a:spcBef>
                <a:spcPct val="50000"/>
              </a:spcBef>
              <a:defRPr/>
            </a:pPr>
            <a:endParaRPr lang="en-GB" sz="1800" dirty="0">
              <a:latin typeface="Arial" pitchFamily="34" charset="0"/>
              <a:ea typeface="ＭＳ Ｐゴシック" charset="-128"/>
              <a:cs typeface="+mn-cs"/>
            </a:endParaRPr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4AD43690-D6D9-2844-91DB-38DA3E754C5D}" type="slidenum">
              <a:rPr lang="en-US" sz="1400"/>
              <a:pPr/>
              <a:t>8</a:t>
            </a:fld>
            <a:endParaRPr lang="en-US" sz="1400"/>
          </a:p>
        </p:txBody>
      </p:sp>
      <p:pic>
        <p:nvPicPr>
          <p:cNvPr id="55301" name="Picture 5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174"/>
          <a:stretch>
            <a:fillRect/>
          </a:stretch>
        </p:blipFill>
        <p:spPr bwMode="auto">
          <a:xfrm>
            <a:off x="571500" y="1714500"/>
            <a:ext cx="8001000" cy="4300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02918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1680" y="609600"/>
            <a:ext cx="6766520" cy="803176"/>
          </a:xfrm>
        </p:spPr>
        <p:txBody>
          <a:bodyPr/>
          <a:lstStyle/>
          <a:p>
            <a:r>
              <a:rPr lang="en-US" sz="2800" dirty="0"/>
              <a:t>Delivery Model for Consumer Protection </a:t>
            </a:r>
            <a:r>
              <a:rPr lang="en-US" sz="2800" dirty="0" smtClean="0"/>
              <a:t>and </a:t>
            </a:r>
            <a:r>
              <a:rPr lang="en-US" sz="2800" dirty="0"/>
              <a:t>Redress</a:t>
            </a:r>
            <a:endParaRPr lang="en-ZA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340768"/>
            <a:ext cx="7700392" cy="5256584"/>
          </a:xfrm>
        </p:spPr>
        <p:txBody>
          <a:bodyPr/>
          <a:lstStyle/>
          <a:p>
            <a:pPr marL="0" indent="0">
              <a:buNone/>
            </a:pPr>
            <a:endParaRPr lang="en-ZA" sz="1600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ZA" sz="1600" b="1" dirty="0" smtClean="0">
                <a:latin typeface="Arial" pitchFamily="34" charset="0"/>
                <a:cs typeface="Arial" pitchFamily="34" charset="0"/>
              </a:rPr>
              <a:t>Investigation (to establish facts and whether legal basis for complaint exist)</a:t>
            </a:r>
          </a:p>
          <a:p>
            <a:pPr marL="0" indent="0">
              <a:buNone/>
            </a:pPr>
            <a:r>
              <a:rPr lang="en-ZA" sz="1600" dirty="0" smtClean="0">
                <a:latin typeface="Arial" pitchFamily="34" charset="0"/>
                <a:cs typeface="Arial" pitchFamily="34" charset="0"/>
              </a:rPr>
              <a:t>Commissions </a:t>
            </a:r>
            <a:r>
              <a:rPr lang="en-ZA" sz="1600" dirty="0" smtClean="0">
                <a:latin typeface="Arial" pitchFamily="34" charset="0"/>
                <a:cs typeface="Arial" pitchFamily="34" charset="0"/>
              </a:rPr>
              <a:t>/ Regulators  - on complaints or out of own accord</a:t>
            </a:r>
          </a:p>
          <a:p>
            <a:pPr marL="0" indent="0">
              <a:buNone/>
            </a:pPr>
            <a:r>
              <a:rPr lang="en-ZA" sz="1600" dirty="0" smtClean="0">
                <a:latin typeface="Arial" pitchFamily="34" charset="0"/>
                <a:cs typeface="Arial" pitchFamily="34" charset="0"/>
              </a:rPr>
              <a:t>Tribunal and Consumer Courts  - inquisitorial powers</a:t>
            </a:r>
          </a:p>
          <a:p>
            <a:pPr marL="0" indent="0">
              <a:buNone/>
            </a:pPr>
            <a:endParaRPr lang="en-ZA" sz="16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ZA" sz="1600" b="1" dirty="0" smtClean="0">
                <a:latin typeface="Arial" pitchFamily="34" charset="0"/>
                <a:cs typeface="Arial" pitchFamily="34" charset="0"/>
              </a:rPr>
              <a:t>ADR </a:t>
            </a:r>
          </a:p>
          <a:p>
            <a:pPr marL="0" indent="0">
              <a:buNone/>
            </a:pPr>
            <a:r>
              <a:rPr lang="en-ZA" sz="1600" dirty="0" smtClean="0">
                <a:latin typeface="Arial" pitchFamily="34" charset="0"/>
                <a:cs typeface="Arial" pitchFamily="34" charset="0"/>
              </a:rPr>
              <a:t>Consensual resolution through ADRs - with </a:t>
            </a:r>
            <a:r>
              <a:rPr lang="en-ZA" sz="1600" dirty="0">
                <a:latin typeface="Arial" pitchFamily="34" charset="0"/>
                <a:cs typeface="Arial" pitchFamily="34" charset="0"/>
              </a:rPr>
              <a:t>or without them being made an order of the Tribunal / </a:t>
            </a:r>
            <a:r>
              <a:rPr lang="en-ZA" sz="1600" dirty="0" smtClean="0">
                <a:latin typeface="Arial" pitchFamily="34" charset="0"/>
                <a:cs typeface="Arial" pitchFamily="34" charset="0"/>
              </a:rPr>
              <a:t>Court</a:t>
            </a:r>
          </a:p>
          <a:p>
            <a:pPr marL="0" indent="0">
              <a:buNone/>
            </a:pPr>
            <a:endParaRPr lang="en-ZA" sz="1600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ZA" sz="1600" b="1" dirty="0" smtClean="0">
                <a:latin typeface="Arial" pitchFamily="34" charset="0"/>
                <a:cs typeface="Arial" pitchFamily="34" charset="0"/>
              </a:rPr>
              <a:t>Adjudication</a:t>
            </a:r>
          </a:p>
          <a:p>
            <a:pPr marL="0" indent="0">
              <a:buNone/>
            </a:pPr>
            <a:r>
              <a:rPr lang="en-ZA" sz="1600" dirty="0" smtClean="0">
                <a:latin typeface="Arial" pitchFamily="34" charset="0"/>
                <a:cs typeface="Arial" pitchFamily="34" charset="0"/>
              </a:rPr>
              <a:t>Tribunal /  Consumer courts / </a:t>
            </a:r>
            <a:r>
              <a:rPr lang="en-ZA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en-ZA" sz="1600" dirty="0" smtClean="0">
                <a:latin typeface="Arial" pitchFamily="34" charset="0"/>
                <a:cs typeface="Arial" pitchFamily="34" charset="0"/>
              </a:rPr>
              <a:t>Civil courts</a:t>
            </a:r>
          </a:p>
          <a:p>
            <a:pPr marL="0" indent="0">
              <a:buNone/>
            </a:pPr>
            <a:r>
              <a:rPr lang="en-ZA" sz="1600" dirty="0" smtClean="0">
                <a:latin typeface="Arial" pitchFamily="34" charset="0"/>
                <a:cs typeface="Arial" pitchFamily="34" charset="0"/>
              </a:rPr>
              <a:t>Determinations </a:t>
            </a:r>
            <a:r>
              <a:rPr lang="en-ZA" sz="1600" dirty="0">
                <a:latin typeface="Arial" pitchFamily="34" charset="0"/>
                <a:cs typeface="Arial" pitchFamily="34" charset="0"/>
              </a:rPr>
              <a:t>of prohibited </a:t>
            </a:r>
            <a:r>
              <a:rPr lang="en-ZA" sz="1600" dirty="0" smtClean="0">
                <a:latin typeface="Arial" pitchFamily="34" charset="0"/>
                <a:cs typeface="Arial" pitchFamily="34" charset="0"/>
              </a:rPr>
              <a:t>conduct  and repayments </a:t>
            </a:r>
            <a:r>
              <a:rPr lang="en-ZA" sz="1600" dirty="0">
                <a:latin typeface="Arial" pitchFamily="34" charset="0"/>
                <a:cs typeface="Arial" pitchFamily="34" charset="0"/>
              </a:rPr>
              <a:t>of moneys overcharged / </a:t>
            </a:r>
            <a:r>
              <a:rPr lang="en-ZA" sz="1600" dirty="0" smtClean="0">
                <a:latin typeface="Arial" pitchFamily="34" charset="0"/>
                <a:cs typeface="Arial" pitchFamily="34" charset="0"/>
              </a:rPr>
              <a:t>overpaid</a:t>
            </a:r>
          </a:p>
          <a:p>
            <a:pPr marL="0" indent="0">
              <a:buNone/>
            </a:pPr>
            <a:endParaRPr lang="en-ZA" sz="1600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ZA" sz="1600" b="1" dirty="0" smtClean="0">
                <a:latin typeface="Arial" pitchFamily="34" charset="0"/>
                <a:cs typeface="Arial" pitchFamily="34" charset="0"/>
              </a:rPr>
              <a:t>Damages</a:t>
            </a:r>
          </a:p>
          <a:p>
            <a:pPr marL="0" indent="0">
              <a:buNone/>
            </a:pPr>
            <a:r>
              <a:rPr lang="en-ZA" sz="1600" dirty="0" smtClean="0">
                <a:latin typeface="Arial" pitchFamily="34" charset="0"/>
                <a:cs typeface="Arial" pitchFamily="34" charset="0"/>
              </a:rPr>
              <a:t>From civil courts after</a:t>
            </a:r>
            <a:r>
              <a:rPr lang="en-ZA" sz="16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ZA" sz="1600" dirty="0" smtClean="0">
                <a:latin typeface="Arial" pitchFamily="34" charset="0"/>
                <a:cs typeface="Arial" pitchFamily="34" charset="0"/>
              </a:rPr>
              <a:t>issuance </a:t>
            </a:r>
            <a:r>
              <a:rPr lang="en-ZA" sz="1600" dirty="0" smtClean="0">
                <a:latin typeface="Arial" pitchFamily="34" charset="0"/>
                <a:cs typeface="Arial" pitchFamily="34" charset="0"/>
              </a:rPr>
              <a:t>of certificate of prohibited conduct</a:t>
            </a:r>
          </a:p>
          <a:p>
            <a:pPr marL="0" indent="0">
              <a:buNone/>
            </a:pPr>
            <a:endParaRPr lang="en-ZA" sz="1600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ZA" sz="1600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ZA" sz="16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charset="2"/>
              <a:buChar char="§"/>
            </a:pPr>
            <a:endParaRPr lang="en-GB" sz="1600" dirty="0">
              <a:latin typeface="Calibri"/>
              <a:ea typeface="Calibri"/>
              <a:cs typeface="Times New Roman"/>
            </a:endParaRPr>
          </a:p>
          <a:p>
            <a:pPr marL="0" indent="0">
              <a:buNone/>
            </a:pPr>
            <a:endParaRPr lang="en-ZA" dirty="0" smtClean="0"/>
          </a:p>
          <a:p>
            <a:pPr marL="0" indent="0">
              <a:buNone/>
            </a:pP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319813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CT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ＭＳ Ｐゴシック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NCT presentation</Template>
  <TotalTime>2832</TotalTime>
  <Words>1153</Words>
  <Application>Microsoft Office PowerPoint</Application>
  <PresentationFormat>On-screen Show (4:3)</PresentationFormat>
  <Paragraphs>245</Paragraphs>
  <Slides>20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NCT presentation</vt:lpstr>
      <vt:lpstr>  </vt:lpstr>
      <vt:lpstr>Outline of Presentation </vt:lpstr>
      <vt:lpstr>Background: Genesis of Consumer Protection and Redress</vt:lpstr>
      <vt:lpstr>Background: Empowering mechanisms for consumer protection and redress</vt:lpstr>
      <vt:lpstr>Background: Empowering mechanisms for consumer protection and redress (cont.) </vt:lpstr>
      <vt:lpstr>Background: Empowering Structures for consumer protection and redress </vt:lpstr>
      <vt:lpstr>Background: Empowering Structures for consumer protection and redress (cont.)  </vt:lpstr>
      <vt:lpstr>Delivery Model for Consumer Protection  and Redress</vt:lpstr>
      <vt:lpstr>Delivery Model for Consumer Protection and Redress</vt:lpstr>
      <vt:lpstr>NCT role and involvement</vt:lpstr>
      <vt:lpstr>NCT – purpose and approach to execution of mandate  derived from and informed by Constitution, Policy and Law</vt:lpstr>
      <vt:lpstr>Parameters of mandate and adjudication</vt:lpstr>
      <vt:lpstr>Parameters of mandate and adjudication</vt:lpstr>
      <vt:lpstr>NCT - Process and engagement  </vt:lpstr>
      <vt:lpstr>NCT - Interpreting constitutional, policy and legislative purpose</vt:lpstr>
      <vt:lpstr>NCT - Interpreting constitutional, policy and legislative purpose (cont.) </vt:lpstr>
      <vt:lpstr>Judgments</vt:lpstr>
      <vt:lpstr>Judgments</vt:lpstr>
      <vt:lpstr>PowerPoint Presentation</vt:lpstr>
      <vt:lpstr>Our contact details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</dc:title>
  <dc:creator>Lynne Koen</dc:creator>
  <cp:lastModifiedBy>Justin Naidoo</cp:lastModifiedBy>
  <cp:revision>204</cp:revision>
  <dcterms:created xsi:type="dcterms:W3CDTF">2011-05-16T09:27:49Z</dcterms:created>
  <dcterms:modified xsi:type="dcterms:W3CDTF">2013-08-18T14:32:16Z</dcterms:modified>
</cp:coreProperties>
</file>