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8" r:id="rId4"/>
    <p:sldId id="290" r:id="rId5"/>
    <p:sldId id="287" r:id="rId6"/>
    <p:sldId id="295" r:id="rId7"/>
    <p:sldId id="291" r:id="rId8"/>
    <p:sldId id="292" r:id="rId9"/>
    <p:sldId id="293" r:id="rId10"/>
    <p:sldId id="294" r:id="rId11"/>
    <p:sldId id="285"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21" d="100"/>
          <a:sy n="121" d="100"/>
        </p:scale>
        <p:origin x="-504" y="-7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44EABB58-1601-4A43-A63C-0DFCFCAB55D9}" type="datetimeFigureOut">
              <a:rPr lang="en-ZA" smtClean="0"/>
              <a:t>2013/09/03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4123696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4EABB58-1601-4A43-A63C-0DFCFCAB55D9}" type="datetimeFigureOut">
              <a:rPr lang="en-ZA" smtClean="0"/>
              <a:t>2013/09/03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311598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4EABB58-1601-4A43-A63C-0DFCFCAB55D9}" type="datetimeFigureOut">
              <a:rPr lang="en-ZA" smtClean="0"/>
              <a:t>2013/09/03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175063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44EABB58-1601-4A43-A63C-0DFCFCAB55D9}" type="datetimeFigureOut">
              <a:rPr lang="en-ZA" smtClean="0"/>
              <a:t>2013/09/03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3243627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180036"/>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EABB58-1601-4A43-A63C-0DFCFCAB55D9}" type="datetimeFigureOut">
              <a:rPr lang="en-ZA" smtClean="0"/>
              <a:t>2013/09/03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103333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44EABB58-1601-4A43-A63C-0DFCFCAB55D9}" type="datetimeFigureOut">
              <a:rPr lang="en-ZA" smtClean="0"/>
              <a:t>2013/09/03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3953044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1"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44EABB58-1601-4A43-A63C-0DFCFCAB55D9}" type="datetimeFigureOut">
              <a:rPr lang="en-ZA" smtClean="0"/>
              <a:t>2013/09/03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3900149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44EABB58-1601-4A43-A63C-0DFCFCAB55D9}" type="datetimeFigureOut">
              <a:rPr lang="en-ZA" smtClean="0"/>
              <a:t>2013/09/03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1786227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EABB58-1601-4A43-A63C-0DFCFCAB55D9}" type="datetimeFigureOut">
              <a:rPr lang="en-ZA" smtClean="0"/>
              <a:t>2013/09/03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1995164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1" y="204789"/>
            <a:ext cx="5111751"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2"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EABB58-1601-4A43-A63C-0DFCFCAB55D9}" type="datetimeFigureOut">
              <a:rPr lang="en-ZA" smtClean="0"/>
              <a:t>2013/09/03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2682317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EABB58-1601-4A43-A63C-0DFCFCAB55D9}" type="datetimeFigureOut">
              <a:rPr lang="en-ZA" smtClean="0"/>
              <a:t>2013/09/03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3138129F-74AE-4FC9-B24A-5E27EF7C20CF}" type="slidenum">
              <a:rPr lang="en-ZA" smtClean="0"/>
              <a:t>‹#›</a:t>
            </a:fld>
            <a:endParaRPr lang="en-ZA"/>
          </a:p>
        </p:txBody>
      </p:sp>
    </p:spTree>
    <p:extLst>
      <p:ext uri="{BB962C8B-B14F-4D97-AF65-F5344CB8AC3E}">
        <p14:creationId xmlns:p14="http://schemas.microsoft.com/office/powerpoint/2010/main" val="418753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4EABB58-1601-4A43-A63C-0DFCFCAB55D9}" type="datetimeFigureOut">
              <a:rPr lang="en-ZA" smtClean="0"/>
              <a:t>2013/09/03</a:t>
            </a:fld>
            <a:endParaRPr lang="en-ZA"/>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138129F-74AE-4FC9-B24A-5E27EF7C20CF}" type="slidenum">
              <a:rPr lang="en-ZA" smtClean="0"/>
              <a:t>‹#›</a:t>
            </a:fld>
            <a:endParaRPr lang="en-ZA"/>
          </a:p>
        </p:txBody>
      </p:sp>
    </p:spTree>
    <p:extLst>
      <p:ext uri="{BB962C8B-B14F-4D97-AF65-F5344CB8AC3E}">
        <p14:creationId xmlns:p14="http://schemas.microsoft.com/office/powerpoint/2010/main" val="4151053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249492"/>
            <a:ext cx="7772400" cy="3762417"/>
          </a:xfrm>
        </p:spPr>
        <p:txBody>
          <a:bodyPr/>
          <a:lstStyle/>
          <a:p>
            <a:r>
              <a:rPr lang="en-ZA" b="1" dirty="0" smtClean="0">
                <a:solidFill>
                  <a:schemeClr val="accent2">
                    <a:lumMod val="75000"/>
                  </a:schemeClr>
                </a:solidFill>
                <a:latin typeface="Bliss 2 Light"/>
              </a:rPr>
              <a:t/>
            </a:r>
            <a:br>
              <a:rPr lang="en-ZA" b="1" dirty="0" smtClean="0">
                <a:solidFill>
                  <a:schemeClr val="accent2">
                    <a:lumMod val="75000"/>
                  </a:schemeClr>
                </a:solidFill>
                <a:latin typeface="Bliss 2 Light"/>
              </a:rPr>
            </a:br>
            <a:r>
              <a:rPr lang="en-ZA" sz="2000" b="1" dirty="0" smtClean="0">
                <a:solidFill>
                  <a:schemeClr val="accent2">
                    <a:lumMod val="75000"/>
                  </a:schemeClr>
                </a:solidFill>
                <a:latin typeface="Arial Narrow" pitchFamily="34" charset="0"/>
              </a:rPr>
              <a:t>The National Consumer Commission </a:t>
            </a:r>
            <a:br>
              <a:rPr lang="en-ZA" sz="2000" b="1" dirty="0" smtClean="0">
                <a:solidFill>
                  <a:schemeClr val="accent2">
                    <a:lumMod val="75000"/>
                  </a:schemeClr>
                </a:solidFill>
                <a:latin typeface="Arial Narrow" pitchFamily="34" charset="0"/>
              </a:rPr>
            </a:br>
            <a:r>
              <a:rPr lang="en-ZA" sz="2000" b="1" dirty="0" smtClean="0">
                <a:solidFill>
                  <a:schemeClr val="accent2">
                    <a:lumMod val="75000"/>
                  </a:schemeClr>
                </a:solidFill>
                <a:latin typeface="Arial Narrow" pitchFamily="34" charset="0"/>
              </a:rPr>
              <a:t>Fifth Annual African Dialogue consumer Protection Conference</a:t>
            </a:r>
            <a:r>
              <a:rPr lang="en-ZA" sz="2000" b="1" dirty="0" smtClean="0">
                <a:solidFill>
                  <a:schemeClr val="accent2">
                    <a:lumMod val="75000"/>
                  </a:schemeClr>
                </a:solidFill>
                <a:latin typeface="Arial Narrow" pitchFamily="34" charset="0"/>
              </a:rPr>
              <a:t/>
            </a:r>
            <a:br>
              <a:rPr lang="en-ZA" sz="2000" b="1" dirty="0" smtClean="0">
                <a:solidFill>
                  <a:schemeClr val="accent2">
                    <a:lumMod val="75000"/>
                  </a:schemeClr>
                </a:solidFill>
                <a:latin typeface="Arial Narrow" pitchFamily="34" charset="0"/>
              </a:rPr>
            </a:br>
            <a:r>
              <a:rPr lang="en-ZA" sz="2000" b="1" dirty="0" smtClean="0">
                <a:solidFill>
                  <a:schemeClr val="accent2">
                    <a:lumMod val="75000"/>
                  </a:schemeClr>
                </a:solidFill>
                <a:latin typeface="Arial Narrow" pitchFamily="34" charset="0"/>
              </a:rPr>
              <a:t>10 -1</a:t>
            </a:r>
            <a:r>
              <a:rPr lang="en-ZA" sz="2000" b="1" dirty="0" smtClean="0">
                <a:solidFill>
                  <a:schemeClr val="accent2">
                    <a:lumMod val="75000"/>
                  </a:schemeClr>
                </a:solidFill>
                <a:latin typeface="Arial Narrow" pitchFamily="34" charset="0"/>
              </a:rPr>
              <a:t>2 </a:t>
            </a:r>
            <a:r>
              <a:rPr lang="en-ZA" sz="2000" b="1" dirty="0" smtClean="0">
                <a:solidFill>
                  <a:schemeClr val="accent2">
                    <a:lumMod val="75000"/>
                  </a:schemeClr>
                </a:solidFill>
                <a:latin typeface="Arial Narrow" pitchFamily="34" charset="0"/>
              </a:rPr>
              <a:t>September 2013 </a:t>
            </a:r>
            <a:r>
              <a:rPr lang="en-ZA" sz="2000" b="1" dirty="0" smtClean="0">
                <a:solidFill>
                  <a:schemeClr val="accent2">
                    <a:lumMod val="75000"/>
                  </a:schemeClr>
                </a:solidFill>
                <a:latin typeface="Arial Narrow" pitchFamily="34" charset="0"/>
              </a:rPr>
              <a:t/>
            </a:r>
            <a:br>
              <a:rPr lang="en-ZA" sz="2000" b="1" dirty="0" smtClean="0">
                <a:solidFill>
                  <a:schemeClr val="accent2">
                    <a:lumMod val="75000"/>
                  </a:schemeClr>
                </a:solidFill>
                <a:latin typeface="Arial Narrow" pitchFamily="34" charset="0"/>
              </a:rPr>
            </a:br>
            <a:r>
              <a:rPr lang="en-ZA" sz="2000" b="1" dirty="0" smtClean="0">
                <a:solidFill>
                  <a:schemeClr val="accent2">
                    <a:lumMod val="75000"/>
                  </a:schemeClr>
                </a:solidFill>
                <a:latin typeface="Arial Narrow" pitchFamily="34" charset="0"/>
              </a:rPr>
              <a:t>Livingstone, Zambia</a:t>
            </a:r>
            <a:endParaRPr lang="en-ZA" sz="2000" b="1" dirty="0">
              <a:solidFill>
                <a:schemeClr val="accent2">
                  <a:lumMod val="75000"/>
                </a:schemeClr>
              </a:solidFill>
              <a:latin typeface="Arial Narrow" pitchFamily="34" charset="0"/>
            </a:endParaRPr>
          </a:p>
        </p:txBody>
      </p:sp>
      <p:sp>
        <p:nvSpPr>
          <p:cNvPr id="8" name="Subtitle 7"/>
          <p:cNvSpPr>
            <a:spLocks noGrp="1"/>
          </p:cNvSpPr>
          <p:nvPr>
            <p:ph type="subTitle" idx="1"/>
          </p:nvPr>
        </p:nvSpPr>
        <p:spPr>
          <a:xfrm rot="10800000" flipV="1">
            <a:off x="1351440" y="4195226"/>
            <a:ext cx="6010124" cy="312676"/>
          </a:xfrm>
        </p:spPr>
        <p:txBody>
          <a:bodyPr>
            <a:noAutofit/>
          </a:bodyPr>
          <a:lstStyle/>
          <a:p>
            <a:r>
              <a:rPr lang="en-ZA" sz="1400" dirty="0" smtClean="0"/>
              <a:t>Presentation by: Ebrahim Mohamed </a:t>
            </a:r>
            <a:r>
              <a:rPr lang="en-ZA" sz="1400" dirty="0"/>
              <a:t> </a:t>
            </a:r>
            <a:r>
              <a:rPr lang="en-ZA" sz="1400" dirty="0" smtClean="0"/>
              <a:t>&amp; Sipho Tleane</a:t>
            </a:r>
          </a:p>
          <a:p>
            <a:r>
              <a:rPr lang="en-ZA" sz="1400" dirty="0" smtClean="0"/>
              <a:t> </a:t>
            </a:r>
            <a:endParaRPr lang="en-ZA" sz="14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3219822"/>
            <a:ext cx="684076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1187624" y="0"/>
            <a:ext cx="5943600" cy="1744980"/>
          </a:xfrm>
          <a:prstGeom prst="rect">
            <a:avLst/>
          </a:prstGeom>
          <a:noFill/>
        </p:spPr>
      </p:pic>
    </p:spTree>
    <p:extLst>
      <p:ext uri="{BB962C8B-B14F-4D97-AF65-F5344CB8AC3E}">
        <p14:creationId xmlns:p14="http://schemas.microsoft.com/office/powerpoint/2010/main" val="11537779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5"/>
          </a:xfrm>
        </p:spPr>
        <p:txBody>
          <a:bodyPr>
            <a:normAutofit fontScale="90000"/>
          </a:bodyPr>
          <a:lstStyle/>
          <a:p>
            <a:r>
              <a:rPr lang="en-ZA" sz="2000" b="1" i="1" dirty="0"/>
              <a:t/>
            </a:r>
            <a:br>
              <a:rPr lang="en-ZA" sz="2000" b="1" i="1" dirty="0"/>
            </a:br>
            <a:r>
              <a:rPr lang="en-ZA" sz="2200" b="1" dirty="0" smtClean="0">
                <a:solidFill>
                  <a:schemeClr val="accent2">
                    <a:lumMod val="75000"/>
                  </a:schemeClr>
                </a:solidFill>
                <a:latin typeface="Arial Narrow" pitchFamily="34" charset="0"/>
              </a:rPr>
              <a:t>Conclusion</a:t>
            </a:r>
            <a:endParaRPr lang="en-US" sz="2200" b="1" dirty="0">
              <a:solidFill>
                <a:schemeClr val="accent2">
                  <a:lumMod val="75000"/>
                </a:schemeClr>
              </a:solidFill>
              <a:latin typeface="Arial Narrow" pitchFamily="34" charset="0"/>
              <a:ea typeface="ＭＳ Ｐゴシック"/>
            </a:endParaRPr>
          </a:p>
        </p:txBody>
      </p:sp>
      <p:sp>
        <p:nvSpPr>
          <p:cNvPr id="3" name="Content Placeholder 2"/>
          <p:cNvSpPr>
            <a:spLocks noGrp="1"/>
          </p:cNvSpPr>
          <p:nvPr>
            <p:ph idx="1"/>
          </p:nvPr>
        </p:nvSpPr>
        <p:spPr>
          <a:xfrm>
            <a:off x="179512" y="811203"/>
            <a:ext cx="8856984" cy="3416731"/>
          </a:xfrm>
        </p:spPr>
        <p:txBody>
          <a:bodyPr>
            <a:noAutofit/>
          </a:bodyPr>
          <a:lstStyle/>
          <a:p>
            <a:pPr algn="just">
              <a:spcAft>
                <a:spcPts val="1000"/>
              </a:spcAft>
            </a:pPr>
            <a:r>
              <a:rPr lang="en-ZA" sz="1600" dirty="0" smtClean="0">
                <a:latin typeface="Arial Narrow" pitchFamily="34" charset="0"/>
              </a:rPr>
              <a:t>Consumer </a:t>
            </a:r>
            <a:r>
              <a:rPr lang="en-ZA" sz="1600" dirty="0">
                <a:latin typeface="Arial Narrow" pitchFamily="34" charset="0"/>
              </a:rPr>
              <a:t>matters and competition </a:t>
            </a:r>
            <a:r>
              <a:rPr lang="en-ZA" sz="1600" b="1" dirty="0">
                <a:solidFill>
                  <a:schemeClr val="accent2">
                    <a:lumMod val="75000"/>
                  </a:schemeClr>
                </a:solidFill>
                <a:latin typeface="Arial Narrow" pitchFamily="34" charset="0"/>
              </a:rPr>
              <a:t>matters often overlap;</a:t>
            </a:r>
          </a:p>
          <a:p>
            <a:pPr algn="just">
              <a:spcAft>
                <a:spcPts val="1000"/>
              </a:spcAft>
            </a:pPr>
            <a:r>
              <a:rPr lang="en-ZA" sz="1600" dirty="0" smtClean="0">
                <a:latin typeface="Arial Narrow" pitchFamily="34" charset="0"/>
              </a:rPr>
              <a:t>Competition </a:t>
            </a:r>
            <a:r>
              <a:rPr lang="en-ZA" sz="1600" dirty="0">
                <a:latin typeface="Arial Narrow" pitchFamily="34" charset="0"/>
              </a:rPr>
              <a:t>authorities typically encounter consumer issues in the course of their investigations and through advocacy initiatives such as market inquiries;</a:t>
            </a:r>
          </a:p>
          <a:p>
            <a:pPr algn="just">
              <a:spcAft>
                <a:spcPts val="1000"/>
              </a:spcAft>
            </a:pPr>
            <a:r>
              <a:rPr lang="en-ZA" sz="1600" dirty="0" smtClean="0">
                <a:latin typeface="Arial Narrow" pitchFamily="34" charset="0"/>
              </a:rPr>
              <a:t>There </a:t>
            </a:r>
            <a:r>
              <a:rPr lang="en-ZA" sz="1600" dirty="0">
                <a:latin typeface="Arial Narrow" pitchFamily="34" charset="0"/>
              </a:rPr>
              <a:t>are </a:t>
            </a:r>
            <a:r>
              <a:rPr lang="en-ZA" sz="1600" b="1" dirty="0">
                <a:solidFill>
                  <a:schemeClr val="accent2">
                    <a:lumMod val="75000"/>
                  </a:schemeClr>
                </a:solidFill>
                <a:latin typeface="Arial Narrow" pitchFamily="34" charset="0"/>
              </a:rPr>
              <a:t>important lessons to be learnt from the Commission’s successful cases </a:t>
            </a:r>
            <a:r>
              <a:rPr lang="en-ZA" sz="1600" dirty="0">
                <a:latin typeface="Arial Narrow" pitchFamily="34" charset="0"/>
              </a:rPr>
              <a:t>with high consumer impact;</a:t>
            </a:r>
          </a:p>
          <a:p>
            <a:pPr algn="just">
              <a:spcAft>
                <a:spcPts val="1000"/>
              </a:spcAft>
            </a:pPr>
            <a:r>
              <a:rPr lang="en-ZA" sz="1600" dirty="0" smtClean="0">
                <a:latin typeface="Arial Narrow" pitchFamily="34" charset="0"/>
              </a:rPr>
              <a:t>Market </a:t>
            </a:r>
            <a:r>
              <a:rPr lang="en-ZA" sz="1600" dirty="0">
                <a:latin typeface="Arial Narrow" pitchFamily="34" charset="0"/>
              </a:rPr>
              <a:t>inquiries remain </a:t>
            </a:r>
            <a:r>
              <a:rPr lang="en-ZA" sz="1600" b="1" dirty="0">
                <a:solidFill>
                  <a:schemeClr val="accent2">
                    <a:lumMod val="75000"/>
                  </a:schemeClr>
                </a:solidFill>
                <a:latin typeface="Arial Narrow" pitchFamily="34" charset="0"/>
              </a:rPr>
              <a:t>an important inquisitorial tool to unlock </a:t>
            </a:r>
            <a:r>
              <a:rPr lang="en-ZA" sz="1600" dirty="0">
                <a:latin typeface="Arial Narrow" pitchFamily="34" charset="0"/>
              </a:rPr>
              <a:t>matters beyond competition, including consumer matters;</a:t>
            </a:r>
          </a:p>
          <a:p>
            <a:pPr algn="just">
              <a:spcAft>
                <a:spcPts val="1000"/>
              </a:spcAft>
            </a:pPr>
            <a:r>
              <a:rPr lang="en-ZA" sz="1600" dirty="0" smtClean="0">
                <a:latin typeface="Arial Narrow" pitchFamily="34" charset="0"/>
              </a:rPr>
              <a:t>Institutional </a:t>
            </a:r>
            <a:r>
              <a:rPr lang="en-ZA" sz="1600" dirty="0">
                <a:latin typeface="Arial Narrow" pitchFamily="34" charset="0"/>
              </a:rPr>
              <a:t>co-operation on matters of </a:t>
            </a:r>
            <a:r>
              <a:rPr lang="en-ZA" sz="1600" b="1" dirty="0">
                <a:solidFill>
                  <a:schemeClr val="accent2">
                    <a:lumMod val="75000"/>
                  </a:schemeClr>
                </a:solidFill>
                <a:latin typeface="Arial Narrow" pitchFamily="34" charset="0"/>
              </a:rPr>
              <a:t>concurrent jurisdiction </a:t>
            </a:r>
            <a:r>
              <a:rPr lang="en-ZA" sz="1600" dirty="0">
                <a:latin typeface="Arial Narrow" pitchFamily="34" charset="0"/>
              </a:rPr>
              <a:t>thus remains important</a:t>
            </a:r>
            <a:r>
              <a:rPr lang="en-ZA" sz="1600" dirty="0" smtClean="0">
                <a:latin typeface="Arial Narrow" pitchFamily="34" charset="0"/>
              </a:rPr>
              <a:t>.</a:t>
            </a:r>
          </a:p>
          <a:p>
            <a:pPr algn="just">
              <a:spcAft>
                <a:spcPts val="1000"/>
              </a:spcAft>
            </a:pPr>
            <a:r>
              <a:rPr lang="en-ZA" sz="1600" dirty="0" smtClean="0">
                <a:latin typeface="Arial Narrow" pitchFamily="34" charset="0"/>
              </a:rPr>
              <a:t>National Consumer Commission </a:t>
            </a:r>
            <a:r>
              <a:rPr lang="en-ZA" sz="1600" b="1" dirty="0" smtClean="0">
                <a:solidFill>
                  <a:schemeClr val="accent2">
                    <a:lumMod val="75000"/>
                  </a:schemeClr>
                </a:solidFill>
                <a:latin typeface="Arial Narrow" pitchFamily="34" charset="0"/>
              </a:rPr>
              <a:t>is only 2 years old and will learn</a:t>
            </a:r>
            <a:r>
              <a:rPr lang="en-ZA" sz="1600" dirty="0" smtClean="0">
                <a:latin typeface="Arial Narrow" pitchFamily="34" charset="0"/>
              </a:rPr>
              <a:t> from the Competition Commission success.</a:t>
            </a:r>
            <a:endParaRPr lang="en-ZA" sz="1600" dirty="0">
              <a:latin typeface="Arial Narrow" pitchFamily="34" charset="0"/>
            </a:endParaRPr>
          </a:p>
          <a:p>
            <a:pPr marL="0" indent="0" algn="just">
              <a:spcAft>
                <a:spcPts val="1000"/>
              </a:spcAft>
              <a:buNone/>
            </a:pPr>
            <a:endParaRPr lang="en-ZA" sz="1600" dirty="0">
              <a:latin typeface="Arial Narrow" pitchFamily="34" charset="0"/>
            </a:endParaRPr>
          </a:p>
          <a:p>
            <a:pPr algn="just">
              <a:spcAft>
                <a:spcPts val="1000"/>
              </a:spcAft>
            </a:pPr>
            <a:endParaRPr lang="en-ZA" sz="1600" dirty="0">
              <a:latin typeface="Arial Narrow"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22491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43558"/>
            <a:ext cx="8229600" cy="4104456"/>
          </a:xfrm>
        </p:spPr>
        <p:txBody>
          <a:bodyPr>
            <a:noAutofit/>
          </a:bodyPr>
          <a:lstStyle/>
          <a:p>
            <a:pPr marL="0" indent="0" algn="ctr">
              <a:buNone/>
            </a:pPr>
            <a:endParaRPr lang="en-US" sz="1600" dirty="0" smtClean="0"/>
          </a:p>
          <a:p>
            <a:pPr marL="0" indent="0" algn="ctr">
              <a:buNone/>
            </a:pPr>
            <a:endParaRPr lang="en-US" sz="1600" dirty="0"/>
          </a:p>
          <a:p>
            <a:pPr marL="0" indent="0" algn="ctr">
              <a:buNone/>
            </a:pPr>
            <a:endParaRPr lang="en-US" sz="1600" dirty="0" smtClean="0"/>
          </a:p>
          <a:p>
            <a:pPr marL="0" indent="0" algn="ctr">
              <a:buNone/>
            </a:pPr>
            <a:endParaRPr lang="en-US" sz="1600" dirty="0"/>
          </a:p>
          <a:p>
            <a:pPr marL="0" indent="0" algn="ctr">
              <a:buNone/>
            </a:pPr>
            <a:endParaRPr lang="en-US" sz="1600" dirty="0"/>
          </a:p>
          <a:p>
            <a:pPr marL="0" indent="0" algn="ctr">
              <a:buNone/>
            </a:pPr>
            <a:r>
              <a:rPr lang="en-US" sz="4400" b="1" dirty="0" smtClean="0">
                <a:solidFill>
                  <a:schemeClr val="accent2">
                    <a:lumMod val="75000"/>
                  </a:schemeClr>
                </a:solidFill>
                <a:latin typeface="Arial Narrow" panose="020B0606020202030204" pitchFamily="34" charset="0"/>
              </a:rPr>
              <a:t>THANK YOU</a:t>
            </a:r>
            <a:endParaRPr lang="en-US" sz="4400" b="1" dirty="0">
              <a:solidFill>
                <a:schemeClr val="accent2">
                  <a:lumMod val="75000"/>
                </a:schemeClr>
              </a:solidFill>
              <a:latin typeface="Arial Narrow" panose="020B0606020202030204"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411510"/>
            <a:ext cx="5943600"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0803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9502"/>
            <a:ext cx="8229600" cy="421555"/>
          </a:xfrm>
        </p:spPr>
        <p:txBody>
          <a:bodyPr>
            <a:normAutofit/>
          </a:bodyPr>
          <a:lstStyle/>
          <a:p>
            <a:pPr lvl="0" fontAlgn="base">
              <a:lnSpc>
                <a:spcPct val="90000"/>
              </a:lnSpc>
              <a:spcBef>
                <a:spcPct val="20000"/>
              </a:spcBef>
              <a:spcAft>
                <a:spcPct val="0"/>
              </a:spcAft>
            </a:pPr>
            <a:r>
              <a:rPr lang="en-ZA" sz="2200" b="1" kern="0" dirty="0" smtClean="0">
                <a:solidFill>
                  <a:srgbClr val="C00000"/>
                </a:solidFill>
                <a:latin typeface="Arial Narrow" pitchFamily="34" charset="0"/>
              </a:rPr>
              <a:t>NCC’s Legal Framework and Objectives</a:t>
            </a:r>
            <a:endParaRPr lang="en-ZA" sz="2200" dirty="0">
              <a:solidFill>
                <a:schemeClr val="accent2">
                  <a:lumMod val="75000"/>
                </a:schemeClr>
              </a:solidFill>
              <a:latin typeface="Arial Narrow" pitchFamily="34" charset="0"/>
            </a:endParaRPr>
          </a:p>
        </p:txBody>
      </p:sp>
      <p:sp>
        <p:nvSpPr>
          <p:cNvPr id="3" name="Content Placeholder 2"/>
          <p:cNvSpPr>
            <a:spLocks noGrp="1"/>
          </p:cNvSpPr>
          <p:nvPr>
            <p:ph idx="1"/>
          </p:nvPr>
        </p:nvSpPr>
        <p:spPr>
          <a:xfrm>
            <a:off x="179512" y="771550"/>
            <a:ext cx="8856984" cy="3609400"/>
          </a:xfrm>
        </p:spPr>
        <p:txBody>
          <a:bodyPr>
            <a:noAutofit/>
          </a:bodyPr>
          <a:lstStyle/>
          <a:p>
            <a:pPr lvl="0" algn="just" fontAlgn="base">
              <a:lnSpc>
                <a:spcPct val="150000"/>
              </a:lnSpc>
              <a:spcBef>
                <a:spcPct val="0"/>
              </a:spcBef>
              <a:spcAft>
                <a:spcPct val="0"/>
              </a:spcAft>
              <a:buNone/>
            </a:pPr>
            <a:r>
              <a:rPr lang="en-US" sz="1800" b="1" dirty="0" smtClean="0">
                <a:solidFill>
                  <a:srgbClr val="C00000"/>
                </a:solidFill>
                <a:latin typeface="Arial Narrow" pitchFamily="34" charset="0"/>
                <a:cs typeface="Arial" charset="0"/>
              </a:rPr>
              <a:t>Consumer Protection Act 68 of 2008</a:t>
            </a:r>
          </a:p>
          <a:p>
            <a:pPr lvl="0" algn="just" fontAlgn="base">
              <a:lnSpc>
                <a:spcPct val="150000"/>
              </a:lnSpc>
              <a:spcBef>
                <a:spcPct val="0"/>
              </a:spcBef>
              <a:spcAft>
                <a:spcPct val="0"/>
              </a:spcAft>
              <a:buNone/>
            </a:pPr>
            <a:r>
              <a:rPr lang="en-US" sz="1800" b="1" dirty="0" smtClean="0">
                <a:solidFill>
                  <a:srgbClr val="C00000"/>
                </a:solidFill>
                <a:latin typeface="Arial Narrow" pitchFamily="34" charset="0"/>
                <a:cs typeface="Arial" charset="0"/>
              </a:rPr>
              <a:t>Policy Objectives</a:t>
            </a:r>
            <a:endParaRPr lang="en-US" sz="1800" b="1" dirty="0">
              <a:solidFill>
                <a:srgbClr val="C00000"/>
              </a:solidFill>
              <a:latin typeface="Arial Narrow" pitchFamily="34" charset="0"/>
              <a:cs typeface="Arial" charset="0"/>
            </a:endParaRPr>
          </a:p>
          <a:p>
            <a:pPr lvl="0" algn="just" fontAlgn="base">
              <a:lnSpc>
                <a:spcPct val="150000"/>
              </a:lnSpc>
              <a:spcBef>
                <a:spcPct val="0"/>
              </a:spcBef>
              <a:spcAft>
                <a:spcPct val="0"/>
              </a:spcAft>
              <a:buClr>
                <a:srgbClr val="FF6600"/>
              </a:buClr>
              <a:buFont typeface="Wingdings" pitchFamily="2" charset="2"/>
              <a:buChar char="§"/>
            </a:pPr>
            <a:r>
              <a:rPr lang="en-US" sz="1800" dirty="0" smtClean="0">
                <a:solidFill>
                  <a:srgbClr val="000000"/>
                </a:solidFill>
                <a:latin typeface="Arial Narrow" pitchFamily="34" charset="0"/>
                <a:cs typeface="Arial" charset="0"/>
              </a:rPr>
              <a:t>Promote </a:t>
            </a:r>
            <a:r>
              <a:rPr lang="en-US" sz="1800" dirty="0">
                <a:solidFill>
                  <a:schemeClr val="accent2">
                    <a:lumMod val="75000"/>
                  </a:schemeClr>
                </a:solidFill>
                <a:latin typeface="Arial Narrow" pitchFamily="34" charset="0"/>
                <a:cs typeface="Arial" charset="0"/>
              </a:rPr>
              <a:t>a fair, efficient and transparent market place </a:t>
            </a:r>
            <a:r>
              <a:rPr lang="en-US" sz="1800" dirty="0">
                <a:solidFill>
                  <a:srgbClr val="000000"/>
                </a:solidFill>
                <a:latin typeface="Arial Narrow" pitchFamily="34" charset="0"/>
                <a:cs typeface="Arial" charset="0"/>
              </a:rPr>
              <a:t>for consumers and business; </a:t>
            </a:r>
            <a:endParaRPr lang="en-GB" sz="1800" dirty="0">
              <a:solidFill>
                <a:srgbClr val="000000"/>
              </a:solidFill>
              <a:latin typeface="Arial Narrow" pitchFamily="34" charset="0"/>
              <a:cs typeface="Times New Roman" pitchFamily="18" charset="0"/>
            </a:endParaRPr>
          </a:p>
          <a:p>
            <a:pPr lvl="0" algn="just" fontAlgn="base">
              <a:lnSpc>
                <a:spcPct val="150000"/>
              </a:lnSpc>
              <a:spcBef>
                <a:spcPct val="0"/>
              </a:spcBef>
              <a:spcAft>
                <a:spcPct val="0"/>
              </a:spcAft>
              <a:buClr>
                <a:srgbClr val="FF6600"/>
              </a:buClr>
              <a:buFont typeface="Wingdings" pitchFamily="2" charset="2"/>
              <a:buChar char="§"/>
            </a:pPr>
            <a:r>
              <a:rPr lang="en-US" sz="1800" dirty="0">
                <a:solidFill>
                  <a:srgbClr val="000000"/>
                </a:solidFill>
                <a:latin typeface="Arial Narrow" pitchFamily="34" charset="0"/>
                <a:cs typeface="Arial" charset="0"/>
              </a:rPr>
              <a:t>Provide </a:t>
            </a:r>
            <a:r>
              <a:rPr lang="en-US" sz="1800" dirty="0">
                <a:solidFill>
                  <a:schemeClr val="accent2">
                    <a:lumMod val="75000"/>
                  </a:schemeClr>
                </a:solidFill>
                <a:latin typeface="Arial Narrow" pitchFamily="34" charset="0"/>
                <a:cs typeface="Arial" charset="0"/>
              </a:rPr>
              <a:t>a consistent, predictable and effective regulatory framework </a:t>
            </a:r>
            <a:r>
              <a:rPr lang="en-US" sz="1800" dirty="0">
                <a:solidFill>
                  <a:srgbClr val="000000"/>
                </a:solidFill>
                <a:latin typeface="Arial Narrow" pitchFamily="34" charset="0"/>
                <a:cs typeface="Arial" charset="0"/>
              </a:rPr>
              <a:t>that fosters consumer confidence, but also recognizes the developmental imperatives of the South African economy;</a:t>
            </a:r>
            <a:endParaRPr lang="en-GB" sz="1800" dirty="0">
              <a:solidFill>
                <a:srgbClr val="000000"/>
              </a:solidFill>
              <a:latin typeface="Arial Narrow" pitchFamily="34" charset="0"/>
              <a:cs typeface="Times New Roman" pitchFamily="18" charset="0"/>
            </a:endParaRPr>
          </a:p>
          <a:p>
            <a:pPr lvl="0" algn="just" fontAlgn="base">
              <a:lnSpc>
                <a:spcPct val="150000"/>
              </a:lnSpc>
              <a:spcBef>
                <a:spcPct val="0"/>
              </a:spcBef>
              <a:spcAft>
                <a:spcPct val="0"/>
              </a:spcAft>
              <a:buClr>
                <a:srgbClr val="FF6600"/>
              </a:buClr>
              <a:buFont typeface="Wingdings" pitchFamily="2" charset="2"/>
              <a:buChar char="§"/>
            </a:pPr>
            <a:r>
              <a:rPr lang="en-US" sz="1800" dirty="0">
                <a:solidFill>
                  <a:srgbClr val="000000"/>
                </a:solidFill>
                <a:latin typeface="Arial Narrow" pitchFamily="34" charset="0"/>
                <a:cs typeface="Arial" charset="0"/>
              </a:rPr>
              <a:t>Provide access to effective consumer </a:t>
            </a:r>
            <a:r>
              <a:rPr lang="en-US" sz="1800" dirty="0">
                <a:solidFill>
                  <a:schemeClr val="accent2">
                    <a:lumMod val="75000"/>
                  </a:schemeClr>
                </a:solidFill>
                <a:latin typeface="Arial Narrow" pitchFamily="34" charset="0"/>
                <a:cs typeface="Arial" charset="0"/>
              </a:rPr>
              <a:t>redress</a:t>
            </a:r>
            <a:r>
              <a:rPr lang="en-US" sz="1800" dirty="0">
                <a:solidFill>
                  <a:srgbClr val="000000"/>
                </a:solidFill>
                <a:latin typeface="Arial Narrow" pitchFamily="34" charset="0"/>
                <a:cs typeface="Arial" charset="0"/>
              </a:rPr>
              <a:t> for economic citizens;</a:t>
            </a:r>
            <a:endParaRPr lang="en-GB" sz="1800" dirty="0">
              <a:solidFill>
                <a:srgbClr val="000000"/>
              </a:solidFill>
              <a:latin typeface="Arial Narrow" pitchFamily="34" charset="0"/>
              <a:cs typeface="Times New Roman" pitchFamily="18" charset="0"/>
            </a:endParaRPr>
          </a:p>
          <a:p>
            <a:pPr lvl="0" algn="just" fontAlgn="base">
              <a:lnSpc>
                <a:spcPct val="150000"/>
              </a:lnSpc>
              <a:spcBef>
                <a:spcPct val="0"/>
              </a:spcBef>
              <a:spcAft>
                <a:spcPct val="0"/>
              </a:spcAft>
              <a:buClr>
                <a:srgbClr val="FF6600"/>
              </a:buClr>
              <a:buFont typeface="Wingdings" pitchFamily="2" charset="2"/>
              <a:buChar char="§"/>
            </a:pPr>
            <a:r>
              <a:rPr lang="en-US" sz="1800" dirty="0">
                <a:solidFill>
                  <a:srgbClr val="000000"/>
                </a:solidFill>
                <a:latin typeface="Arial Narrow" pitchFamily="34" charset="0"/>
                <a:cs typeface="Arial" charset="0"/>
              </a:rPr>
              <a:t>Promote </a:t>
            </a:r>
            <a:r>
              <a:rPr lang="en-US" sz="1800" dirty="0">
                <a:solidFill>
                  <a:schemeClr val="accent2">
                    <a:lumMod val="75000"/>
                  </a:schemeClr>
                </a:solidFill>
                <a:latin typeface="Arial Narrow" pitchFamily="34" charset="0"/>
                <a:cs typeface="Arial" charset="0"/>
              </a:rPr>
              <a:t>better customer service</a:t>
            </a:r>
            <a:r>
              <a:rPr lang="en-US" sz="1800" dirty="0">
                <a:solidFill>
                  <a:srgbClr val="000000"/>
                </a:solidFill>
                <a:latin typeface="Arial Narrow" pitchFamily="34" charset="0"/>
                <a:cs typeface="Arial" charset="0"/>
              </a:rPr>
              <a:t> in the public and private sector;</a:t>
            </a:r>
            <a:endParaRPr lang="en-GB" sz="1800" dirty="0">
              <a:solidFill>
                <a:srgbClr val="000000"/>
              </a:solidFill>
              <a:latin typeface="Arial Narrow" pitchFamily="34" charset="0"/>
              <a:cs typeface="Times New Roman" pitchFamily="18" charset="0"/>
            </a:endParaRPr>
          </a:p>
          <a:p>
            <a:pPr lvl="0" algn="just" fontAlgn="base">
              <a:lnSpc>
                <a:spcPct val="150000"/>
              </a:lnSpc>
              <a:spcBef>
                <a:spcPct val="0"/>
              </a:spcBef>
              <a:spcAft>
                <a:spcPct val="0"/>
              </a:spcAft>
              <a:buClr>
                <a:srgbClr val="FF6600"/>
              </a:buClr>
              <a:buFont typeface="Wingdings" pitchFamily="2" charset="2"/>
              <a:buChar char="§"/>
            </a:pPr>
            <a:r>
              <a:rPr lang="en-US" sz="1800" dirty="0" smtClean="0">
                <a:solidFill>
                  <a:schemeClr val="accent2">
                    <a:lumMod val="75000"/>
                  </a:schemeClr>
                </a:solidFill>
                <a:latin typeface="Arial Narrow" pitchFamily="34" charset="0"/>
                <a:cs typeface="Arial" charset="0"/>
              </a:rPr>
              <a:t>Harmonize </a:t>
            </a:r>
            <a:r>
              <a:rPr lang="en-US" sz="1800" dirty="0">
                <a:solidFill>
                  <a:schemeClr val="accent2">
                    <a:lumMod val="75000"/>
                  </a:schemeClr>
                </a:solidFill>
                <a:latin typeface="Arial Narrow" pitchFamily="34" charset="0"/>
                <a:cs typeface="Arial" charset="0"/>
              </a:rPr>
              <a:t>our consumer protection framework </a:t>
            </a:r>
            <a:r>
              <a:rPr lang="en-US" sz="1800" dirty="0">
                <a:solidFill>
                  <a:srgbClr val="000000"/>
                </a:solidFill>
                <a:latin typeface="Arial Narrow" pitchFamily="34" charset="0"/>
                <a:cs typeface="Arial" charset="0"/>
              </a:rPr>
              <a:t>with international best practice.</a:t>
            </a:r>
            <a:endParaRPr lang="en-GB" sz="1800" dirty="0">
              <a:solidFill>
                <a:srgbClr val="000000"/>
              </a:solidFill>
              <a:latin typeface="Arial Narrow" pitchFamily="34" charset="0"/>
              <a:cs typeface="Times New Roman" pitchFamily="18" charset="0"/>
            </a:endParaRPr>
          </a:p>
          <a:p>
            <a:pPr marL="0" indent="0">
              <a:lnSpc>
                <a:spcPct val="150000"/>
              </a:lnSpc>
              <a:buNone/>
            </a:pPr>
            <a:endParaRPr lang="en-US" sz="1800" dirty="0">
              <a:latin typeface="Arial Narrow" pitchFamily="34" charset="0"/>
            </a:endParaRPr>
          </a:p>
          <a:p>
            <a:pPr marL="0" indent="0">
              <a:buNone/>
            </a:pPr>
            <a:endParaRPr lang="en-ZA" sz="1400"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4674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7494"/>
            <a:ext cx="8229600" cy="421555"/>
          </a:xfrm>
        </p:spPr>
        <p:txBody>
          <a:bodyPr>
            <a:normAutofit/>
          </a:bodyPr>
          <a:lstStyle/>
          <a:p>
            <a:pPr lvl="0" fontAlgn="base">
              <a:lnSpc>
                <a:spcPct val="90000"/>
              </a:lnSpc>
              <a:spcBef>
                <a:spcPct val="20000"/>
              </a:spcBef>
              <a:spcAft>
                <a:spcPct val="0"/>
              </a:spcAft>
            </a:pPr>
            <a:r>
              <a:rPr lang="en-ZA" sz="2200" b="1" kern="0" dirty="0" smtClean="0">
                <a:solidFill>
                  <a:srgbClr val="C00000"/>
                </a:solidFill>
                <a:latin typeface="Arial Narrow" pitchFamily="34" charset="0"/>
              </a:rPr>
              <a:t>Consumer Rights </a:t>
            </a:r>
            <a:endParaRPr lang="en-ZA" sz="2200" dirty="0">
              <a:solidFill>
                <a:schemeClr val="accent2">
                  <a:lumMod val="75000"/>
                </a:schemeClr>
              </a:solidFill>
              <a:latin typeface="Arial Narrow" pitchFamily="34" charset="0"/>
            </a:endParaRPr>
          </a:p>
        </p:txBody>
      </p:sp>
      <p:sp>
        <p:nvSpPr>
          <p:cNvPr id="3" name="Content Placeholder 2"/>
          <p:cNvSpPr>
            <a:spLocks noGrp="1"/>
          </p:cNvSpPr>
          <p:nvPr>
            <p:ph idx="1"/>
          </p:nvPr>
        </p:nvSpPr>
        <p:spPr>
          <a:xfrm>
            <a:off x="179512" y="627533"/>
            <a:ext cx="8856984" cy="3753418"/>
          </a:xfrm>
        </p:spPr>
        <p:txBody>
          <a:bodyPr>
            <a:noAutofit/>
          </a:bodyPr>
          <a:lstStyle/>
          <a:p>
            <a:pPr marL="0" indent="0">
              <a:buNone/>
            </a:pPr>
            <a:r>
              <a:rPr lang="en-US" sz="1600" dirty="0" smtClean="0">
                <a:latin typeface="Arial Narrow" pitchFamily="34" charset="0"/>
              </a:rPr>
              <a:t>New </a:t>
            </a:r>
            <a:r>
              <a:rPr lang="en-US" sz="1600" dirty="0">
                <a:latin typeface="Arial Narrow" pitchFamily="34" charset="0"/>
              </a:rPr>
              <a:t>set of rights based on internationally accepted and UN adopted consumer rights. </a:t>
            </a:r>
          </a:p>
          <a:p>
            <a:pPr algn="just">
              <a:buClr>
                <a:srgbClr val="FF6600"/>
              </a:buClr>
              <a:buNone/>
            </a:pPr>
            <a:r>
              <a:rPr lang="en-US" sz="1600" b="1" u="sng" dirty="0" smtClean="0">
                <a:solidFill>
                  <a:srgbClr val="C00000"/>
                </a:solidFill>
                <a:latin typeface="Arial Narrow" pitchFamily="34" charset="0"/>
                <a:cs typeface="Times New Roman" pitchFamily="18" charset="0"/>
              </a:rPr>
              <a:t>Right </a:t>
            </a:r>
            <a:r>
              <a:rPr lang="en-US" sz="1600" b="1" u="sng" dirty="0">
                <a:solidFill>
                  <a:srgbClr val="C00000"/>
                </a:solidFill>
                <a:latin typeface="Arial Narrow" pitchFamily="34" charset="0"/>
                <a:cs typeface="Times New Roman" pitchFamily="18" charset="0"/>
              </a:rPr>
              <a:t>of equality to consumer market: </a:t>
            </a:r>
          </a:p>
          <a:p>
            <a:pPr algn="just">
              <a:buClr>
                <a:srgbClr val="FF6600"/>
              </a:buClr>
              <a:buFont typeface="Wingdings" pitchFamily="2" charset="2"/>
              <a:buChar char="§"/>
            </a:pPr>
            <a:r>
              <a:rPr lang="en-US" sz="1600" dirty="0">
                <a:solidFill>
                  <a:srgbClr val="000000"/>
                </a:solidFill>
                <a:latin typeface="Arial Narrow" pitchFamily="34" charset="0"/>
                <a:cs typeface="Times New Roman" pitchFamily="18" charset="0"/>
              </a:rPr>
              <a:t>prohibit any form of unfair discrimination in line with the Equality Act and </a:t>
            </a:r>
            <a:r>
              <a:rPr lang="en-US" sz="1600" dirty="0" smtClean="0">
                <a:solidFill>
                  <a:srgbClr val="000000"/>
                </a:solidFill>
                <a:latin typeface="Arial Narrow" pitchFamily="34" charset="0"/>
                <a:cs typeface="Times New Roman" pitchFamily="18" charset="0"/>
              </a:rPr>
              <a:t>the Constitution</a:t>
            </a:r>
            <a:r>
              <a:rPr lang="en-US" sz="1600" dirty="0">
                <a:solidFill>
                  <a:srgbClr val="000000"/>
                </a:solidFill>
                <a:latin typeface="Arial Narrow" pitchFamily="34" charset="0"/>
                <a:cs typeface="Times New Roman" pitchFamily="18" charset="0"/>
              </a:rPr>
              <a:t>. </a:t>
            </a:r>
          </a:p>
          <a:p>
            <a:pPr algn="just">
              <a:buClr>
                <a:srgbClr val="FF6600"/>
              </a:buClr>
              <a:buNone/>
            </a:pPr>
            <a:r>
              <a:rPr lang="en-US" sz="1600" b="1" u="sng" dirty="0" smtClean="0">
                <a:solidFill>
                  <a:srgbClr val="C00000"/>
                </a:solidFill>
                <a:latin typeface="Arial Narrow" pitchFamily="34" charset="0"/>
                <a:cs typeface="Times New Roman" pitchFamily="18" charset="0"/>
              </a:rPr>
              <a:t>Right </a:t>
            </a:r>
            <a:r>
              <a:rPr lang="en-US" sz="1600" b="1" u="sng" dirty="0">
                <a:solidFill>
                  <a:srgbClr val="C00000"/>
                </a:solidFill>
                <a:latin typeface="Arial Narrow" pitchFamily="34" charset="0"/>
                <a:cs typeface="Times New Roman" pitchFamily="18" charset="0"/>
              </a:rPr>
              <a:t>to privacy: </a:t>
            </a:r>
          </a:p>
          <a:p>
            <a:pPr algn="just">
              <a:buClr>
                <a:srgbClr val="FF6600"/>
              </a:buClr>
              <a:buFont typeface="Wingdings" pitchFamily="2" charset="2"/>
              <a:buChar char="§"/>
            </a:pPr>
            <a:r>
              <a:rPr lang="en-US" sz="1600" dirty="0">
                <a:solidFill>
                  <a:srgbClr val="000000"/>
                </a:solidFill>
                <a:latin typeface="Arial Narrow" pitchFamily="34" charset="0"/>
                <a:cs typeface="Times New Roman" pitchFamily="18" charset="0"/>
              </a:rPr>
              <a:t>Limits </a:t>
            </a:r>
            <a:r>
              <a:rPr lang="en-US" sz="1600" dirty="0" smtClean="0">
                <a:solidFill>
                  <a:srgbClr val="000000"/>
                </a:solidFill>
                <a:latin typeface="Arial Narrow" pitchFamily="34" charset="0"/>
                <a:cs typeface="Times New Roman" pitchFamily="18" charset="0"/>
              </a:rPr>
              <a:t>use </a:t>
            </a:r>
            <a:r>
              <a:rPr lang="en-US" sz="1600" dirty="0">
                <a:solidFill>
                  <a:srgbClr val="000000"/>
                </a:solidFill>
                <a:latin typeface="Arial Narrow" pitchFamily="34" charset="0"/>
                <a:cs typeface="Times New Roman" pitchFamily="18" charset="0"/>
              </a:rPr>
              <a:t>of consumer’s personal information for unsolicited direct </a:t>
            </a:r>
            <a:r>
              <a:rPr lang="en-US" sz="1600" dirty="0" smtClean="0">
                <a:solidFill>
                  <a:srgbClr val="000000"/>
                </a:solidFill>
                <a:latin typeface="Arial Narrow" pitchFamily="34" charset="0"/>
                <a:cs typeface="Times New Roman" pitchFamily="18" charset="0"/>
              </a:rPr>
              <a:t>marketing. Provides for “Opt </a:t>
            </a:r>
            <a:r>
              <a:rPr lang="en-US" sz="1600" dirty="0">
                <a:solidFill>
                  <a:srgbClr val="000000"/>
                </a:solidFill>
                <a:latin typeface="Arial Narrow" pitchFamily="34" charset="0"/>
                <a:cs typeface="Times New Roman" pitchFamily="18" charset="0"/>
              </a:rPr>
              <a:t>out” </a:t>
            </a:r>
            <a:r>
              <a:rPr lang="en-US" sz="1600" dirty="0" smtClean="0">
                <a:solidFill>
                  <a:srgbClr val="000000"/>
                </a:solidFill>
                <a:latin typeface="Arial Narrow" pitchFamily="34" charset="0"/>
                <a:cs typeface="Times New Roman" pitchFamily="18" charset="0"/>
              </a:rPr>
              <a:t>option.</a:t>
            </a:r>
          </a:p>
          <a:p>
            <a:pPr marL="0" indent="0" algn="just">
              <a:buClr>
                <a:srgbClr val="FF6600"/>
              </a:buClr>
              <a:buNone/>
            </a:pPr>
            <a:r>
              <a:rPr lang="en-US" sz="1600" b="1" u="sng" dirty="0" smtClean="0">
                <a:solidFill>
                  <a:srgbClr val="C00000"/>
                </a:solidFill>
                <a:latin typeface="Arial Narrow" pitchFamily="34" charset="0"/>
                <a:cs typeface="Times New Roman" pitchFamily="18" charset="0"/>
              </a:rPr>
              <a:t>Right </a:t>
            </a:r>
            <a:r>
              <a:rPr lang="en-US" sz="1600" b="1" u="sng" dirty="0">
                <a:solidFill>
                  <a:srgbClr val="C00000"/>
                </a:solidFill>
                <a:latin typeface="Arial Narrow" pitchFamily="34" charset="0"/>
                <a:cs typeface="Times New Roman" pitchFamily="18" charset="0"/>
              </a:rPr>
              <a:t>to Choose </a:t>
            </a:r>
          </a:p>
          <a:p>
            <a:pPr algn="just">
              <a:buClr>
                <a:srgbClr val="FF6600"/>
              </a:buClr>
              <a:buFont typeface="Wingdings" pitchFamily="2" charset="2"/>
              <a:buChar char="§"/>
            </a:pPr>
            <a:r>
              <a:rPr lang="en-US" sz="1600" dirty="0">
                <a:solidFill>
                  <a:srgbClr val="000000"/>
                </a:solidFill>
                <a:latin typeface="Arial Narrow" pitchFamily="34" charset="0"/>
                <a:cs typeface="Times New Roman" pitchFamily="18" charset="0"/>
              </a:rPr>
              <a:t>Prohibits automatic renewal of fixed term </a:t>
            </a:r>
            <a:r>
              <a:rPr lang="en-US" sz="1600" dirty="0" smtClean="0">
                <a:solidFill>
                  <a:srgbClr val="000000"/>
                </a:solidFill>
                <a:latin typeface="Arial Narrow" pitchFamily="34" charset="0"/>
                <a:cs typeface="Times New Roman" pitchFamily="18" charset="0"/>
              </a:rPr>
              <a:t>agreements, Requires </a:t>
            </a:r>
            <a:r>
              <a:rPr lang="en-US" sz="1600" dirty="0">
                <a:solidFill>
                  <a:srgbClr val="000000"/>
                </a:solidFill>
                <a:latin typeface="Arial Narrow" pitchFamily="34" charset="0"/>
                <a:cs typeface="Times New Roman" pitchFamily="18" charset="0"/>
              </a:rPr>
              <a:t>quotes for maintenance and repair services</a:t>
            </a:r>
          </a:p>
          <a:p>
            <a:pPr algn="just">
              <a:buClr>
                <a:srgbClr val="FF6600"/>
              </a:buClr>
              <a:buNone/>
            </a:pPr>
            <a:r>
              <a:rPr lang="en-US" sz="1600" b="1" u="sng" dirty="0" smtClean="0">
                <a:solidFill>
                  <a:srgbClr val="C00000"/>
                </a:solidFill>
                <a:latin typeface="Arial Narrow" pitchFamily="34" charset="0"/>
                <a:cs typeface="Times New Roman" pitchFamily="18" charset="0"/>
              </a:rPr>
              <a:t>Disclosure </a:t>
            </a:r>
            <a:r>
              <a:rPr lang="en-US" sz="1600" b="1" u="sng" dirty="0">
                <a:solidFill>
                  <a:srgbClr val="C00000"/>
                </a:solidFill>
                <a:latin typeface="Arial Narrow" pitchFamily="34" charset="0"/>
                <a:cs typeface="Times New Roman" pitchFamily="18" charset="0"/>
              </a:rPr>
              <a:t>and information: </a:t>
            </a:r>
          </a:p>
          <a:p>
            <a:pPr algn="just">
              <a:buClr>
                <a:srgbClr val="FF6600"/>
              </a:buClr>
              <a:buFont typeface="Wingdings" pitchFamily="2" charset="2"/>
              <a:buChar char="§"/>
            </a:pPr>
            <a:r>
              <a:rPr lang="en-US" sz="1600" dirty="0" smtClean="0">
                <a:solidFill>
                  <a:srgbClr val="000000"/>
                </a:solidFill>
                <a:latin typeface="Arial Narrow" pitchFamily="34" charset="0"/>
                <a:cs typeface="Times New Roman" pitchFamily="18" charset="0"/>
              </a:rPr>
              <a:t>Simple </a:t>
            </a:r>
            <a:r>
              <a:rPr lang="en-US" sz="1600" dirty="0">
                <a:solidFill>
                  <a:srgbClr val="000000"/>
                </a:solidFill>
                <a:latin typeface="Arial Narrow" pitchFamily="34" charset="0"/>
                <a:cs typeface="Times New Roman" pitchFamily="18" charset="0"/>
              </a:rPr>
              <a:t>and transparent contracts and improves </a:t>
            </a:r>
            <a:r>
              <a:rPr lang="en-US" sz="1600" dirty="0" smtClean="0">
                <a:solidFill>
                  <a:srgbClr val="000000"/>
                </a:solidFill>
                <a:latin typeface="Arial Narrow" pitchFamily="34" charset="0"/>
                <a:cs typeface="Times New Roman" pitchFamily="18" charset="0"/>
              </a:rPr>
              <a:t>disclosure.</a:t>
            </a:r>
          </a:p>
          <a:p>
            <a:pPr algn="just">
              <a:buClr>
                <a:srgbClr val="FF6600"/>
              </a:buClr>
              <a:buNone/>
            </a:pPr>
            <a:r>
              <a:rPr lang="en-US" sz="1600" b="1" u="sng" dirty="0" smtClean="0">
                <a:solidFill>
                  <a:srgbClr val="C00000"/>
                </a:solidFill>
                <a:latin typeface="Arial Narrow" pitchFamily="34" charset="0"/>
                <a:cs typeface="Times New Roman" pitchFamily="18" charset="0"/>
              </a:rPr>
              <a:t>Fair </a:t>
            </a:r>
            <a:r>
              <a:rPr lang="en-US" sz="1600" b="1" u="sng" dirty="0">
                <a:solidFill>
                  <a:srgbClr val="C00000"/>
                </a:solidFill>
                <a:latin typeface="Arial Narrow" pitchFamily="34" charset="0"/>
                <a:cs typeface="Times New Roman" pitchFamily="18" charset="0"/>
              </a:rPr>
              <a:t>and responsible advertising, marketing and promotion: </a:t>
            </a:r>
          </a:p>
          <a:p>
            <a:pPr algn="just">
              <a:buClr>
                <a:srgbClr val="FF6600"/>
              </a:buClr>
              <a:buFont typeface="Wingdings" pitchFamily="2" charset="2"/>
              <a:buChar char="§"/>
            </a:pPr>
            <a:r>
              <a:rPr lang="en-US" sz="1600" dirty="0">
                <a:solidFill>
                  <a:srgbClr val="000000"/>
                </a:solidFill>
                <a:latin typeface="Arial Narrow" pitchFamily="34" charset="0"/>
                <a:cs typeface="Times New Roman" pitchFamily="18" charset="0"/>
              </a:rPr>
              <a:t>Prohibits unfair marketing practices (bait, referral, negative option.)</a:t>
            </a:r>
          </a:p>
          <a:p>
            <a:pPr algn="just">
              <a:buClr>
                <a:srgbClr val="FF6600"/>
              </a:buClr>
              <a:buNone/>
            </a:pPr>
            <a:r>
              <a:rPr lang="en-US" sz="1600" b="1" u="sng" dirty="0" smtClean="0">
                <a:solidFill>
                  <a:srgbClr val="C00000"/>
                </a:solidFill>
                <a:latin typeface="Arial Narrow" pitchFamily="34" charset="0"/>
                <a:cs typeface="Times New Roman" pitchFamily="18" charset="0"/>
              </a:rPr>
              <a:t>Fair </a:t>
            </a:r>
            <a:r>
              <a:rPr lang="en-US" sz="1600" b="1" u="sng" dirty="0">
                <a:solidFill>
                  <a:srgbClr val="C00000"/>
                </a:solidFill>
                <a:latin typeface="Arial Narrow" pitchFamily="34" charset="0"/>
                <a:cs typeface="Times New Roman" pitchFamily="18" charset="0"/>
              </a:rPr>
              <a:t>and honest dealings </a:t>
            </a:r>
          </a:p>
          <a:p>
            <a:pPr algn="just">
              <a:buClr>
                <a:srgbClr val="FF6600"/>
              </a:buClr>
              <a:buFont typeface="Wingdings" pitchFamily="2" charset="2"/>
              <a:buChar char="§"/>
            </a:pPr>
            <a:r>
              <a:rPr lang="en-US" sz="1600" dirty="0">
                <a:solidFill>
                  <a:srgbClr val="000000"/>
                </a:solidFill>
                <a:latin typeface="Arial Narrow" pitchFamily="34" charset="0"/>
                <a:cs typeface="Times New Roman" pitchFamily="18" charset="0"/>
              </a:rPr>
              <a:t>Prohibits false, misleading and deceptive representations;</a:t>
            </a:r>
          </a:p>
          <a:p>
            <a:pPr marL="0" indent="0" algn="just">
              <a:buClr>
                <a:srgbClr val="FF6600"/>
              </a:buClr>
              <a:buNone/>
            </a:pPr>
            <a:endParaRPr lang="en-ZA" sz="1600" dirty="0">
              <a:latin typeface="Arial Narrow"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515966"/>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126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5"/>
          </a:xfrm>
        </p:spPr>
        <p:txBody>
          <a:bodyPr>
            <a:normAutofit/>
          </a:bodyPr>
          <a:lstStyle/>
          <a:p>
            <a:pPr lvl="0" fontAlgn="base">
              <a:lnSpc>
                <a:spcPct val="90000"/>
              </a:lnSpc>
              <a:spcBef>
                <a:spcPct val="20000"/>
              </a:spcBef>
              <a:spcAft>
                <a:spcPct val="0"/>
              </a:spcAft>
            </a:pPr>
            <a:r>
              <a:rPr lang="en-ZA" sz="2200" b="1" kern="0" dirty="0" smtClean="0">
                <a:solidFill>
                  <a:srgbClr val="C00000"/>
                </a:solidFill>
                <a:latin typeface="Arial Narrow" pitchFamily="34" charset="0"/>
              </a:rPr>
              <a:t>Consumer Rights </a:t>
            </a:r>
            <a:endParaRPr lang="en-ZA" sz="2200" dirty="0">
              <a:solidFill>
                <a:schemeClr val="accent2">
                  <a:lumMod val="75000"/>
                </a:schemeClr>
              </a:solidFill>
              <a:latin typeface="Arial Narrow" pitchFamily="34" charset="0"/>
            </a:endParaRPr>
          </a:p>
        </p:txBody>
      </p:sp>
      <p:sp>
        <p:nvSpPr>
          <p:cNvPr id="3" name="Content Placeholder 2"/>
          <p:cNvSpPr>
            <a:spLocks noGrp="1"/>
          </p:cNvSpPr>
          <p:nvPr>
            <p:ph idx="1"/>
          </p:nvPr>
        </p:nvSpPr>
        <p:spPr>
          <a:xfrm>
            <a:off x="179512" y="627533"/>
            <a:ext cx="8856984" cy="3753418"/>
          </a:xfrm>
        </p:spPr>
        <p:txBody>
          <a:bodyPr>
            <a:noAutofit/>
          </a:bodyPr>
          <a:lstStyle/>
          <a:p>
            <a:pPr algn="just">
              <a:buClr>
                <a:srgbClr val="FF6600"/>
              </a:buClr>
              <a:buNone/>
            </a:pPr>
            <a:r>
              <a:rPr lang="en-US" sz="1600" b="1" u="sng" dirty="0" smtClean="0">
                <a:solidFill>
                  <a:srgbClr val="C00000"/>
                </a:solidFill>
                <a:latin typeface="Arial Narrow" pitchFamily="34" charset="0"/>
                <a:cs typeface="Times New Roman" pitchFamily="18" charset="0"/>
              </a:rPr>
              <a:t>Right </a:t>
            </a:r>
            <a:r>
              <a:rPr lang="en-US" sz="1600" b="1" u="sng" dirty="0">
                <a:solidFill>
                  <a:srgbClr val="C00000"/>
                </a:solidFill>
                <a:latin typeface="Arial Narrow" pitchFamily="34" charset="0"/>
                <a:cs typeface="Times New Roman" pitchFamily="18" charset="0"/>
              </a:rPr>
              <a:t>to Fair, just and reasonable terms and conditions</a:t>
            </a:r>
          </a:p>
          <a:p>
            <a:pPr algn="just">
              <a:buClr>
                <a:srgbClr val="FF6600"/>
              </a:buClr>
              <a:buFont typeface="Wingdings" pitchFamily="2" charset="2"/>
              <a:buChar char="§"/>
            </a:pPr>
            <a:r>
              <a:rPr lang="en-US" sz="1600" dirty="0">
                <a:solidFill>
                  <a:srgbClr val="000000"/>
                </a:solidFill>
                <a:latin typeface="Arial Narrow" pitchFamily="34" charset="0"/>
                <a:cs typeface="Times New Roman" pitchFamily="18" charset="0"/>
              </a:rPr>
              <a:t>Prohibits unfair, unreasonable or unjust contract </a:t>
            </a:r>
            <a:r>
              <a:rPr lang="en-US" sz="1600" dirty="0" smtClean="0">
                <a:solidFill>
                  <a:srgbClr val="000000"/>
                </a:solidFill>
                <a:latin typeface="Arial Narrow" pitchFamily="34" charset="0"/>
                <a:cs typeface="Times New Roman" pitchFamily="18" charset="0"/>
              </a:rPr>
              <a:t>terms</a:t>
            </a:r>
          </a:p>
          <a:p>
            <a:pPr algn="just">
              <a:buClr>
                <a:srgbClr val="FF6600"/>
              </a:buClr>
              <a:buNone/>
            </a:pPr>
            <a:r>
              <a:rPr lang="en-US" sz="1600" b="1" u="sng" dirty="0" smtClean="0">
                <a:solidFill>
                  <a:srgbClr val="C00000"/>
                </a:solidFill>
                <a:latin typeface="Arial Narrow" pitchFamily="34" charset="0"/>
                <a:cs typeface="Times New Roman" pitchFamily="18" charset="0"/>
              </a:rPr>
              <a:t>Right </a:t>
            </a:r>
            <a:r>
              <a:rPr lang="en-US" sz="1600" b="1" u="sng" dirty="0">
                <a:solidFill>
                  <a:srgbClr val="C00000"/>
                </a:solidFill>
                <a:latin typeface="Arial Narrow" pitchFamily="34" charset="0"/>
                <a:cs typeface="Times New Roman" pitchFamily="18" charset="0"/>
              </a:rPr>
              <a:t>to Fair Value, Good Quality  and safety: </a:t>
            </a:r>
          </a:p>
          <a:p>
            <a:pPr algn="just">
              <a:buClr>
                <a:srgbClr val="FF6600"/>
              </a:buClr>
              <a:buNone/>
            </a:pPr>
            <a:r>
              <a:rPr lang="en-US" sz="1600" dirty="0">
                <a:latin typeface="Arial Narrow" pitchFamily="34" charset="0"/>
                <a:cs typeface="Times New Roman" pitchFamily="18" charset="0"/>
              </a:rPr>
              <a:t>Facilitates access to quality service, safe goods and services and redress </a:t>
            </a:r>
            <a:r>
              <a:rPr lang="en-US" sz="1600" dirty="0" smtClean="0">
                <a:latin typeface="Arial Narrow" pitchFamily="34" charset="0"/>
                <a:cs typeface="Times New Roman" pitchFamily="18" charset="0"/>
              </a:rPr>
              <a:t>by p</a:t>
            </a:r>
            <a:r>
              <a:rPr lang="en-US" sz="1600" dirty="0" smtClean="0">
                <a:solidFill>
                  <a:srgbClr val="000000"/>
                </a:solidFill>
                <a:latin typeface="Arial Narrow" pitchFamily="34" charset="0"/>
                <a:cs typeface="Times New Roman" pitchFamily="18" charset="0"/>
              </a:rPr>
              <a:t>roviding </a:t>
            </a:r>
            <a:r>
              <a:rPr lang="en-US" sz="1600" dirty="0">
                <a:solidFill>
                  <a:srgbClr val="000000"/>
                </a:solidFill>
                <a:latin typeface="Arial Narrow" pitchFamily="34" charset="0"/>
                <a:cs typeface="Times New Roman" pitchFamily="18" charset="0"/>
              </a:rPr>
              <a:t>statutory warranties for safety and quality</a:t>
            </a:r>
          </a:p>
          <a:p>
            <a:pPr marL="0" indent="0" algn="just">
              <a:buClr>
                <a:srgbClr val="FF6600"/>
              </a:buClr>
              <a:buNone/>
            </a:pPr>
            <a:r>
              <a:rPr lang="en-US" sz="1600" b="1" u="sng" dirty="0">
                <a:solidFill>
                  <a:srgbClr val="C00000"/>
                </a:solidFill>
                <a:latin typeface="Arial Narrow" pitchFamily="34" charset="0"/>
                <a:cs typeface="Times New Roman" pitchFamily="18" charset="0"/>
              </a:rPr>
              <a:t>Protection of Consumer Rights and Consumer’s </a:t>
            </a:r>
            <a:r>
              <a:rPr lang="en-US" sz="1600" b="1" u="sng" dirty="0" smtClean="0">
                <a:solidFill>
                  <a:srgbClr val="C00000"/>
                </a:solidFill>
                <a:latin typeface="Arial Narrow" pitchFamily="34" charset="0"/>
                <a:cs typeface="Times New Roman" pitchFamily="18" charset="0"/>
              </a:rPr>
              <a:t>Voice</a:t>
            </a:r>
          </a:p>
          <a:p>
            <a:pPr algn="just">
              <a:buClr>
                <a:srgbClr val="FF6600"/>
              </a:buClr>
              <a:buFont typeface="Wingdings" pitchFamily="2" charset="2"/>
              <a:buChar char="§"/>
            </a:pPr>
            <a:r>
              <a:rPr lang="en-US" sz="1600" dirty="0">
                <a:latin typeface="Arial Narrow" pitchFamily="34" charset="0"/>
                <a:cs typeface="Times New Roman" pitchFamily="18" charset="0"/>
              </a:rPr>
              <a:t>Provides for various access points for consumers to lodge complaints (accredited ombudsman, provincial structures, the Commission and Tribunal)</a:t>
            </a:r>
          </a:p>
          <a:p>
            <a:pPr algn="just">
              <a:buClr>
                <a:srgbClr val="FF6600"/>
              </a:buClr>
              <a:buFont typeface="Wingdings" pitchFamily="2" charset="2"/>
              <a:buChar char="§"/>
            </a:pPr>
            <a:r>
              <a:rPr lang="en-US" sz="1600" dirty="0">
                <a:latin typeface="Arial Narrow" pitchFamily="34" charset="0"/>
                <a:cs typeface="Times New Roman" pitchFamily="18" charset="0"/>
              </a:rPr>
              <a:t>Provides for alternative dispute resolution and for agreements reached through this process to be recorded as consent orders that can be confirmed by the </a:t>
            </a:r>
            <a:r>
              <a:rPr lang="en-US" sz="1600" dirty="0" smtClean="0">
                <a:latin typeface="Arial Narrow" pitchFamily="34" charset="0"/>
                <a:cs typeface="Times New Roman" pitchFamily="18" charset="0"/>
              </a:rPr>
              <a:t>court</a:t>
            </a:r>
          </a:p>
          <a:p>
            <a:pPr marL="0" indent="0" algn="just">
              <a:buClr>
                <a:srgbClr val="FF6600"/>
              </a:buClr>
              <a:buNone/>
            </a:pPr>
            <a:r>
              <a:rPr lang="en-US" sz="1600" b="1" u="sng" dirty="0" smtClean="0">
                <a:solidFill>
                  <a:srgbClr val="C00000"/>
                </a:solidFill>
                <a:latin typeface="Arial Narrow" pitchFamily="34" charset="0"/>
              </a:rPr>
              <a:t>Support </a:t>
            </a:r>
            <a:r>
              <a:rPr lang="en-US" sz="1600" b="1" u="sng" dirty="0">
                <a:solidFill>
                  <a:srgbClr val="C00000"/>
                </a:solidFill>
                <a:latin typeface="Arial Narrow" pitchFamily="34" charset="0"/>
              </a:rPr>
              <a:t>of Consumer Protection Groups</a:t>
            </a:r>
          </a:p>
          <a:p>
            <a:pPr>
              <a:buClr>
                <a:srgbClr val="FF6600"/>
              </a:buClr>
              <a:buFont typeface="Wingdings" pitchFamily="2" charset="2"/>
              <a:buChar char="§"/>
            </a:pPr>
            <a:r>
              <a:rPr lang="en-US" sz="1600" dirty="0">
                <a:latin typeface="Arial Narrow" pitchFamily="34" charset="0"/>
              </a:rPr>
              <a:t>Provides for the Commission to co-operate with, facilitate or support various activities by consumer protection groups (education, research, market monitoring, advocacy and alternative dispute resolution)</a:t>
            </a:r>
          </a:p>
          <a:p>
            <a:pPr marL="0" indent="0" algn="just">
              <a:buClr>
                <a:srgbClr val="FF6600"/>
              </a:buClr>
              <a:buNone/>
            </a:pPr>
            <a:endParaRPr lang="en-ZA" sz="1600" dirty="0">
              <a:latin typeface="Arial Narrow"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8714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5"/>
          </a:xfrm>
        </p:spPr>
        <p:txBody>
          <a:bodyPr>
            <a:normAutofit/>
          </a:bodyPr>
          <a:lstStyle/>
          <a:p>
            <a:pPr lvl="0"/>
            <a:r>
              <a:rPr lang="en-US" sz="2000" b="1" dirty="0">
                <a:solidFill>
                  <a:srgbClr val="C00000"/>
                </a:solidFill>
                <a:latin typeface="Arial Narrow" pitchFamily="34" charset="0"/>
                <a:ea typeface="ＭＳ Ｐゴシック"/>
              </a:rPr>
              <a:t>Collaborating with International Partners</a:t>
            </a:r>
          </a:p>
        </p:txBody>
      </p:sp>
      <p:sp>
        <p:nvSpPr>
          <p:cNvPr id="3" name="Content Placeholder 2"/>
          <p:cNvSpPr>
            <a:spLocks noGrp="1"/>
          </p:cNvSpPr>
          <p:nvPr>
            <p:ph idx="1"/>
          </p:nvPr>
        </p:nvSpPr>
        <p:spPr>
          <a:xfrm>
            <a:off x="179512" y="627533"/>
            <a:ext cx="8856984" cy="3753418"/>
          </a:xfrm>
        </p:spPr>
        <p:txBody>
          <a:bodyPr>
            <a:noAutofit/>
          </a:bodyPr>
          <a:lstStyle/>
          <a:p>
            <a:pPr algn="just">
              <a:lnSpc>
                <a:spcPct val="115000"/>
              </a:lnSpc>
              <a:spcAft>
                <a:spcPts val="1000"/>
              </a:spcAft>
            </a:pPr>
            <a:r>
              <a:rPr lang="en-ZA" sz="1800" dirty="0" smtClean="0">
                <a:latin typeface="Arial Narrow" pitchFamily="34" charset="0"/>
                <a:ea typeface="Calibri"/>
                <a:cs typeface="Times New Roman"/>
              </a:rPr>
              <a:t>The </a:t>
            </a:r>
            <a:r>
              <a:rPr lang="en-ZA" sz="1800" dirty="0">
                <a:latin typeface="Arial Narrow" pitchFamily="34" charset="0"/>
                <a:ea typeface="Calibri"/>
                <a:cs typeface="Times New Roman"/>
              </a:rPr>
              <a:t>President may assign to the Commission any duty of the Republic to </a:t>
            </a:r>
            <a:r>
              <a:rPr lang="en-ZA" sz="1800" dirty="0" smtClean="0">
                <a:latin typeface="Arial Narrow" pitchFamily="34" charset="0"/>
                <a:ea typeface="Calibri"/>
                <a:cs typeface="Times New Roman"/>
              </a:rPr>
              <a:t>exchange information </a:t>
            </a:r>
            <a:r>
              <a:rPr lang="en-ZA" sz="1800" dirty="0">
                <a:latin typeface="Arial Narrow" pitchFamily="34" charset="0"/>
                <a:ea typeface="Calibri"/>
                <a:cs typeface="Times New Roman"/>
              </a:rPr>
              <a:t>with a similar foreign agency in terms of an international agreement </a:t>
            </a:r>
            <a:r>
              <a:rPr lang="en-ZA" sz="1800" dirty="0" smtClean="0">
                <a:latin typeface="Arial Narrow" pitchFamily="34" charset="0"/>
                <a:ea typeface="Calibri"/>
                <a:cs typeface="Times New Roman"/>
              </a:rPr>
              <a:t>relating to </a:t>
            </a:r>
            <a:r>
              <a:rPr lang="en-ZA" sz="1800" dirty="0">
                <a:latin typeface="Arial Narrow" pitchFamily="34" charset="0"/>
                <a:ea typeface="Calibri"/>
                <a:cs typeface="Times New Roman"/>
              </a:rPr>
              <a:t>the purposes of this Act.</a:t>
            </a:r>
          </a:p>
          <a:p>
            <a:pPr algn="just">
              <a:lnSpc>
                <a:spcPct val="115000"/>
              </a:lnSpc>
              <a:spcAft>
                <a:spcPts val="1000"/>
              </a:spcAft>
            </a:pPr>
            <a:r>
              <a:rPr lang="en-ZA" sz="1800" dirty="0" smtClean="0">
                <a:latin typeface="Arial Narrow" pitchFamily="34" charset="0"/>
                <a:ea typeface="Calibri"/>
                <a:cs typeface="Times New Roman"/>
              </a:rPr>
              <a:t>The </a:t>
            </a:r>
            <a:r>
              <a:rPr lang="en-ZA" sz="1800" dirty="0">
                <a:latin typeface="Arial Narrow" pitchFamily="34" charset="0"/>
                <a:ea typeface="Calibri"/>
                <a:cs typeface="Times New Roman"/>
              </a:rPr>
              <a:t>Commission may liaise with any foreign or international authorities </a:t>
            </a:r>
            <a:r>
              <a:rPr lang="en-ZA" sz="1800" dirty="0" smtClean="0">
                <a:latin typeface="Arial Narrow" pitchFamily="34" charset="0"/>
                <a:ea typeface="Calibri"/>
                <a:cs typeface="Times New Roman"/>
              </a:rPr>
              <a:t>having any </a:t>
            </a:r>
            <a:r>
              <a:rPr lang="en-ZA" sz="1800" dirty="0">
                <a:latin typeface="Arial Narrow" pitchFamily="34" charset="0"/>
                <a:ea typeface="Calibri"/>
                <a:cs typeface="Times New Roman"/>
              </a:rPr>
              <a:t>objects similar to the functions and powers of the Commission.</a:t>
            </a:r>
          </a:p>
          <a:p>
            <a:r>
              <a:rPr lang="en-ZA" sz="1800" dirty="0" smtClean="0">
                <a:latin typeface="Arial Narrow" pitchFamily="34" charset="0"/>
              </a:rPr>
              <a:t>When </a:t>
            </a:r>
            <a:r>
              <a:rPr lang="en-ZA" sz="1800" dirty="0">
                <a:latin typeface="Arial Narrow" pitchFamily="34" charset="0"/>
              </a:rPr>
              <a:t>interpreting or applying this Act, a person, court or Tribunal or </a:t>
            </a:r>
            <a:r>
              <a:rPr lang="en-ZA" sz="1800" dirty="0" smtClean="0">
                <a:latin typeface="Arial Narrow" pitchFamily="34" charset="0"/>
              </a:rPr>
              <a:t>the Commission </a:t>
            </a:r>
            <a:r>
              <a:rPr lang="en-ZA" sz="1800" dirty="0">
                <a:latin typeface="Arial Narrow" pitchFamily="34" charset="0"/>
              </a:rPr>
              <a:t>may consider—</a:t>
            </a:r>
          </a:p>
          <a:p>
            <a:pPr marL="0" indent="0">
              <a:buNone/>
            </a:pPr>
            <a:r>
              <a:rPr lang="en-ZA" sz="1800" i="1" dirty="0" smtClean="0">
                <a:latin typeface="Arial Narrow" pitchFamily="34" charset="0"/>
              </a:rPr>
              <a:t>        (</a:t>
            </a:r>
            <a:r>
              <a:rPr lang="en-ZA" sz="1800" i="1" dirty="0">
                <a:latin typeface="Arial Narrow" pitchFamily="34" charset="0"/>
              </a:rPr>
              <a:t>a) </a:t>
            </a:r>
            <a:r>
              <a:rPr lang="en-ZA" sz="1800" dirty="0">
                <a:latin typeface="Arial Narrow" pitchFamily="34" charset="0"/>
              </a:rPr>
              <a:t>appropriate foreign and international law;</a:t>
            </a:r>
          </a:p>
          <a:p>
            <a:pPr marL="0" indent="0">
              <a:buNone/>
            </a:pPr>
            <a:r>
              <a:rPr lang="en-ZA" sz="1800" i="1" dirty="0" smtClean="0">
                <a:latin typeface="Arial Narrow" pitchFamily="34" charset="0"/>
              </a:rPr>
              <a:t>        (b</a:t>
            </a:r>
            <a:r>
              <a:rPr lang="en-ZA" sz="1800" i="1" dirty="0">
                <a:latin typeface="Arial Narrow" pitchFamily="34" charset="0"/>
              </a:rPr>
              <a:t>) </a:t>
            </a:r>
            <a:r>
              <a:rPr lang="en-ZA" sz="1800" dirty="0">
                <a:latin typeface="Arial Narrow" pitchFamily="34" charset="0"/>
              </a:rPr>
              <a:t>appropriate international conventions, declarations or protocols relating </a:t>
            </a:r>
            <a:r>
              <a:rPr lang="en-ZA" sz="1800" dirty="0" smtClean="0">
                <a:latin typeface="Arial Narrow" pitchFamily="34" charset="0"/>
              </a:rPr>
              <a:t>to consumer </a:t>
            </a:r>
            <a:r>
              <a:rPr lang="en-ZA" sz="1800" dirty="0">
                <a:latin typeface="Arial Narrow" pitchFamily="34" charset="0"/>
              </a:rPr>
              <a:t>protection; </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9202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5"/>
          </a:xfrm>
        </p:spPr>
        <p:txBody>
          <a:bodyPr>
            <a:normAutofit/>
          </a:bodyPr>
          <a:lstStyle/>
          <a:p>
            <a:pPr lvl="0"/>
            <a:r>
              <a:rPr lang="en-US" sz="2000" b="1" dirty="0" smtClean="0">
                <a:solidFill>
                  <a:srgbClr val="C00000"/>
                </a:solidFill>
                <a:latin typeface="Arial Narrow" pitchFamily="34" charset="0"/>
                <a:ea typeface="ＭＳ Ｐゴシック"/>
              </a:rPr>
              <a:t>Enforcement Policy of the Act</a:t>
            </a:r>
            <a:endParaRPr lang="en-US" sz="2000" b="1" dirty="0">
              <a:solidFill>
                <a:srgbClr val="C00000"/>
              </a:solidFill>
              <a:latin typeface="Arial Narrow" pitchFamily="34" charset="0"/>
              <a:ea typeface="ＭＳ Ｐゴシック"/>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11444" y="705805"/>
            <a:ext cx="7992549" cy="3596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356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5"/>
          </a:xfrm>
        </p:spPr>
        <p:txBody>
          <a:bodyPr>
            <a:normAutofit fontScale="90000"/>
          </a:bodyPr>
          <a:lstStyle/>
          <a:p>
            <a:r>
              <a:rPr lang="en-ZA" sz="2000" b="1" i="1" dirty="0" smtClean="0"/>
              <a:t/>
            </a:r>
            <a:br>
              <a:rPr lang="en-ZA" sz="2000" b="1" i="1" dirty="0" smtClean="0"/>
            </a:br>
            <a:r>
              <a:rPr lang="en-ZA" sz="2000" b="1" dirty="0" smtClean="0">
                <a:solidFill>
                  <a:schemeClr val="accent2">
                    <a:lumMod val="75000"/>
                  </a:schemeClr>
                </a:solidFill>
              </a:rPr>
              <a:t>Competition-Consumer </a:t>
            </a:r>
            <a:r>
              <a:rPr lang="en-ZA" sz="2000" b="1" dirty="0">
                <a:solidFill>
                  <a:schemeClr val="accent2">
                    <a:lumMod val="75000"/>
                  </a:schemeClr>
                </a:solidFill>
              </a:rPr>
              <a:t>Interface</a:t>
            </a:r>
            <a:r>
              <a:rPr lang="en-ZA" sz="2000" dirty="0">
                <a:solidFill>
                  <a:schemeClr val="accent2">
                    <a:lumMod val="75000"/>
                  </a:schemeClr>
                </a:solidFill>
              </a:rPr>
              <a:t/>
            </a:r>
            <a:br>
              <a:rPr lang="en-ZA" sz="2000" dirty="0">
                <a:solidFill>
                  <a:schemeClr val="accent2">
                    <a:lumMod val="75000"/>
                  </a:schemeClr>
                </a:solidFill>
              </a:rPr>
            </a:br>
            <a:endParaRPr lang="en-US" sz="2000" b="1" dirty="0">
              <a:solidFill>
                <a:schemeClr val="accent2">
                  <a:lumMod val="75000"/>
                </a:schemeClr>
              </a:solidFill>
              <a:latin typeface="Arial Narrow" pitchFamily="34" charset="0"/>
              <a:ea typeface="ＭＳ Ｐゴシック"/>
            </a:endParaRPr>
          </a:p>
        </p:txBody>
      </p:sp>
      <p:sp>
        <p:nvSpPr>
          <p:cNvPr id="3" name="Content Placeholder 2"/>
          <p:cNvSpPr>
            <a:spLocks noGrp="1"/>
          </p:cNvSpPr>
          <p:nvPr>
            <p:ph idx="1"/>
          </p:nvPr>
        </p:nvSpPr>
        <p:spPr>
          <a:xfrm>
            <a:off x="179512" y="627533"/>
            <a:ext cx="8856984" cy="3753418"/>
          </a:xfrm>
        </p:spPr>
        <p:txBody>
          <a:bodyPr>
            <a:noAutofit/>
          </a:bodyPr>
          <a:lstStyle/>
          <a:p>
            <a:pPr algn="just">
              <a:lnSpc>
                <a:spcPct val="115000"/>
              </a:lnSpc>
              <a:spcAft>
                <a:spcPts val="1000"/>
              </a:spcAft>
            </a:pPr>
            <a:r>
              <a:rPr lang="en-ZA" sz="1800" dirty="0" smtClean="0">
                <a:latin typeface="Arial Narrow" pitchFamily="34" charset="0"/>
              </a:rPr>
              <a:t>The </a:t>
            </a:r>
            <a:r>
              <a:rPr lang="en-ZA" sz="1800" dirty="0">
                <a:latin typeface="Arial Narrow" pitchFamily="34" charset="0"/>
              </a:rPr>
              <a:t>Competition Act (89 of 1998) empowers the competition authorities to investigate and prosecute </a:t>
            </a:r>
            <a:r>
              <a:rPr lang="en-ZA" sz="1800" dirty="0">
                <a:solidFill>
                  <a:schemeClr val="accent2">
                    <a:lumMod val="75000"/>
                  </a:schemeClr>
                </a:solidFill>
                <a:latin typeface="Arial Narrow" pitchFamily="34" charset="0"/>
              </a:rPr>
              <a:t>cartels, abuse of dominance and restrictive </a:t>
            </a:r>
            <a:r>
              <a:rPr lang="en-ZA" sz="1800" dirty="0" smtClean="0">
                <a:solidFill>
                  <a:schemeClr val="accent2">
                    <a:lumMod val="75000"/>
                  </a:schemeClr>
                </a:solidFill>
                <a:latin typeface="Arial Narrow" pitchFamily="34" charset="0"/>
              </a:rPr>
              <a:t>practices and are </a:t>
            </a:r>
            <a:r>
              <a:rPr lang="en-ZA" sz="1800" dirty="0">
                <a:solidFill>
                  <a:schemeClr val="accent2">
                    <a:lumMod val="75000"/>
                  </a:schemeClr>
                </a:solidFill>
                <a:latin typeface="Arial Narrow" pitchFamily="34" charset="0"/>
              </a:rPr>
              <a:t>also responsible for merger control</a:t>
            </a:r>
            <a:r>
              <a:rPr lang="en-ZA" sz="1800" dirty="0" smtClean="0">
                <a:solidFill>
                  <a:schemeClr val="accent2">
                    <a:lumMod val="75000"/>
                  </a:schemeClr>
                </a:solidFill>
                <a:latin typeface="Arial Narrow" pitchFamily="34" charset="0"/>
              </a:rPr>
              <a:t>.</a:t>
            </a:r>
          </a:p>
          <a:p>
            <a:pPr algn="just">
              <a:lnSpc>
                <a:spcPct val="115000"/>
              </a:lnSpc>
              <a:spcAft>
                <a:spcPts val="1000"/>
              </a:spcAft>
            </a:pPr>
            <a:r>
              <a:rPr lang="en-ZA" sz="1800" dirty="0" smtClean="0">
                <a:latin typeface="Arial Narrow" pitchFamily="34" charset="0"/>
              </a:rPr>
              <a:t>The Competition Commission </a:t>
            </a:r>
            <a:r>
              <a:rPr lang="en-ZA" sz="1800" dirty="0">
                <a:latin typeface="Arial Narrow" pitchFamily="34" charset="0"/>
              </a:rPr>
              <a:t>and the National Consumer Commission are currently pursuing a </a:t>
            </a:r>
            <a:r>
              <a:rPr lang="en-ZA" sz="1800" b="1" dirty="0">
                <a:solidFill>
                  <a:schemeClr val="accent2">
                    <a:lumMod val="75000"/>
                  </a:schemeClr>
                </a:solidFill>
                <a:latin typeface="Arial Narrow" pitchFamily="34" charset="0"/>
              </a:rPr>
              <a:t>Memorandum of Agreement </a:t>
            </a:r>
            <a:r>
              <a:rPr lang="en-ZA" sz="1800" dirty="0">
                <a:latin typeface="Arial Narrow" pitchFamily="34" charset="0"/>
              </a:rPr>
              <a:t>regarding matters of concurrent jurisdiction between the two institutions</a:t>
            </a:r>
            <a:r>
              <a:rPr lang="en-ZA" sz="1800" dirty="0" smtClean="0">
                <a:latin typeface="Arial Narrow" pitchFamily="34" charset="0"/>
              </a:rPr>
              <a:t>. The </a:t>
            </a:r>
            <a:r>
              <a:rPr lang="en-ZA" sz="1800" dirty="0">
                <a:latin typeface="Arial Narrow" pitchFamily="34" charset="0"/>
              </a:rPr>
              <a:t>Competition Act, Section 82(3) requires the Competition Commission to enter into such agreements in order to: </a:t>
            </a:r>
          </a:p>
          <a:p>
            <a:pPr algn="just">
              <a:lnSpc>
                <a:spcPct val="115000"/>
              </a:lnSpc>
              <a:spcAft>
                <a:spcPts val="1000"/>
              </a:spcAft>
            </a:pPr>
            <a:r>
              <a:rPr lang="en-ZA" sz="1800" dirty="0" smtClean="0">
                <a:latin typeface="Arial Narrow" pitchFamily="34" charset="0"/>
              </a:rPr>
              <a:t>“identify </a:t>
            </a:r>
            <a:r>
              <a:rPr lang="en-ZA" sz="1800" dirty="0">
                <a:latin typeface="Arial Narrow" pitchFamily="34" charset="0"/>
              </a:rPr>
              <a:t>and establish procedures for the management of areas of </a:t>
            </a:r>
            <a:r>
              <a:rPr lang="en-ZA" sz="1800" b="1" dirty="0">
                <a:solidFill>
                  <a:schemeClr val="accent2">
                    <a:lumMod val="75000"/>
                  </a:schemeClr>
                </a:solidFill>
                <a:latin typeface="Arial Narrow" pitchFamily="34" charset="0"/>
              </a:rPr>
              <a:t>concurrent jurisdiction</a:t>
            </a:r>
            <a:r>
              <a:rPr lang="en-ZA" sz="1800" dirty="0">
                <a:latin typeface="Arial Narrow" pitchFamily="34" charset="0"/>
              </a:rPr>
              <a:t>;</a:t>
            </a:r>
          </a:p>
          <a:p>
            <a:pPr algn="just">
              <a:lnSpc>
                <a:spcPct val="115000"/>
              </a:lnSpc>
              <a:spcAft>
                <a:spcPts val="1000"/>
              </a:spcAft>
            </a:pPr>
            <a:r>
              <a:rPr lang="en-ZA" sz="1800" b="1" dirty="0" smtClean="0">
                <a:solidFill>
                  <a:schemeClr val="accent2">
                    <a:lumMod val="75000"/>
                  </a:schemeClr>
                </a:solidFill>
                <a:latin typeface="Arial Narrow" pitchFamily="34" charset="0"/>
              </a:rPr>
              <a:t>Promote </a:t>
            </a:r>
            <a:r>
              <a:rPr lang="en-ZA" sz="1800" b="1" dirty="0">
                <a:solidFill>
                  <a:schemeClr val="accent2">
                    <a:lumMod val="75000"/>
                  </a:schemeClr>
                </a:solidFill>
                <a:latin typeface="Arial Narrow" pitchFamily="34" charset="0"/>
              </a:rPr>
              <a:t>co-operation </a:t>
            </a:r>
            <a:r>
              <a:rPr lang="en-ZA" sz="1800" dirty="0">
                <a:latin typeface="Arial Narrow" pitchFamily="34" charset="0"/>
              </a:rPr>
              <a:t>between the regulatory authority and the Competition Commission;</a:t>
            </a:r>
          </a:p>
          <a:p>
            <a:pPr algn="just">
              <a:lnSpc>
                <a:spcPct val="115000"/>
              </a:lnSpc>
              <a:spcAft>
                <a:spcPts val="1000"/>
              </a:spcAft>
            </a:pPr>
            <a:r>
              <a:rPr lang="en-ZA" sz="1800" dirty="0" smtClean="0">
                <a:latin typeface="Arial Narrow" pitchFamily="34" charset="0"/>
              </a:rPr>
              <a:t>Provide </a:t>
            </a:r>
            <a:r>
              <a:rPr lang="en-ZA" sz="1800" dirty="0">
                <a:latin typeface="Arial Narrow" pitchFamily="34" charset="0"/>
              </a:rPr>
              <a:t>for the </a:t>
            </a:r>
            <a:r>
              <a:rPr lang="en-ZA" sz="1800" b="1" dirty="0">
                <a:solidFill>
                  <a:schemeClr val="accent2">
                    <a:lumMod val="75000"/>
                  </a:schemeClr>
                </a:solidFill>
                <a:latin typeface="Arial Narrow" pitchFamily="34" charset="0"/>
              </a:rPr>
              <a:t>exchange of information </a:t>
            </a:r>
            <a:r>
              <a:rPr lang="en-ZA" sz="1800" dirty="0">
                <a:latin typeface="Arial Narrow" pitchFamily="34" charset="0"/>
              </a:rPr>
              <a:t>and the protection of confidential information”</a:t>
            </a:r>
          </a:p>
          <a:p>
            <a:pPr algn="just">
              <a:lnSpc>
                <a:spcPct val="115000"/>
              </a:lnSpc>
              <a:spcAft>
                <a:spcPts val="1000"/>
              </a:spcAft>
            </a:pPr>
            <a:endParaRPr lang="en-ZA" sz="1800" dirty="0">
              <a:latin typeface="Arial Narrow"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42046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5"/>
          </a:xfrm>
        </p:spPr>
        <p:txBody>
          <a:bodyPr>
            <a:normAutofit fontScale="90000"/>
          </a:bodyPr>
          <a:lstStyle/>
          <a:p>
            <a:r>
              <a:rPr lang="en-ZA" sz="2000" b="1" i="1" dirty="0" smtClean="0"/>
              <a:t/>
            </a:r>
            <a:br>
              <a:rPr lang="en-ZA" sz="2000" b="1" i="1" dirty="0" smtClean="0"/>
            </a:br>
            <a:r>
              <a:rPr lang="en-ZA" sz="2000" b="1" dirty="0" smtClean="0">
                <a:solidFill>
                  <a:schemeClr val="accent2">
                    <a:lumMod val="75000"/>
                  </a:schemeClr>
                </a:solidFill>
              </a:rPr>
              <a:t>Competition </a:t>
            </a:r>
            <a:r>
              <a:rPr lang="en-ZA" sz="2000" b="1" dirty="0">
                <a:solidFill>
                  <a:schemeClr val="accent2">
                    <a:lumMod val="75000"/>
                  </a:schemeClr>
                </a:solidFill>
              </a:rPr>
              <a:t>Cases with Consumer aspects</a:t>
            </a:r>
            <a:endParaRPr lang="en-US" sz="2000" b="1" dirty="0">
              <a:solidFill>
                <a:schemeClr val="accent2">
                  <a:lumMod val="75000"/>
                </a:schemeClr>
              </a:solidFill>
              <a:latin typeface="Arial Narrow" pitchFamily="34" charset="0"/>
              <a:ea typeface="ＭＳ Ｐゴシック"/>
            </a:endParaRPr>
          </a:p>
        </p:txBody>
      </p:sp>
      <p:sp>
        <p:nvSpPr>
          <p:cNvPr id="3" name="Content Placeholder 2"/>
          <p:cNvSpPr>
            <a:spLocks noGrp="1"/>
          </p:cNvSpPr>
          <p:nvPr>
            <p:ph idx="1"/>
          </p:nvPr>
        </p:nvSpPr>
        <p:spPr>
          <a:xfrm>
            <a:off x="179512" y="627533"/>
            <a:ext cx="8856984" cy="3753418"/>
          </a:xfrm>
        </p:spPr>
        <p:txBody>
          <a:bodyPr>
            <a:noAutofit/>
          </a:bodyPr>
          <a:lstStyle/>
          <a:p>
            <a:pPr marL="0" indent="0" algn="just">
              <a:spcAft>
                <a:spcPts val="1000"/>
              </a:spcAft>
              <a:buNone/>
            </a:pPr>
            <a:r>
              <a:rPr lang="en-ZA" sz="1600" b="1" dirty="0" smtClean="0">
                <a:solidFill>
                  <a:schemeClr val="accent2">
                    <a:lumMod val="75000"/>
                  </a:schemeClr>
                </a:solidFill>
                <a:latin typeface="Arial Narrow" pitchFamily="34" charset="0"/>
              </a:rPr>
              <a:t>The </a:t>
            </a:r>
            <a:r>
              <a:rPr lang="en-ZA" sz="1600" b="1" dirty="0">
                <a:solidFill>
                  <a:schemeClr val="accent2">
                    <a:lumMod val="75000"/>
                  </a:schemeClr>
                </a:solidFill>
                <a:latin typeface="Arial Narrow" pitchFamily="34" charset="0"/>
              </a:rPr>
              <a:t>Bread C</a:t>
            </a:r>
            <a:r>
              <a:rPr lang="en-ZA" sz="1600" b="1" dirty="0" smtClean="0">
                <a:solidFill>
                  <a:schemeClr val="accent2">
                    <a:lumMod val="75000"/>
                  </a:schemeClr>
                </a:solidFill>
                <a:latin typeface="Arial Narrow" pitchFamily="34" charset="0"/>
              </a:rPr>
              <a:t>artel</a:t>
            </a:r>
          </a:p>
          <a:p>
            <a:pPr marL="0" indent="0" algn="just">
              <a:spcAft>
                <a:spcPts val="1000"/>
              </a:spcAft>
              <a:buNone/>
            </a:pPr>
            <a:r>
              <a:rPr lang="en-ZA" sz="1600" dirty="0" smtClean="0">
                <a:latin typeface="Arial Narrow" pitchFamily="34" charset="0"/>
              </a:rPr>
              <a:t>The </a:t>
            </a:r>
            <a:r>
              <a:rPr lang="en-ZA" sz="1600" dirty="0">
                <a:latin typeface="Arial Narrow" pitchFamily="34" charset="0"/>
              </a:rPr>
              <a:t>“bread cartel” investigation was into four firms which control approximately 90% of the milling of maize and wheat </a:t>
            </a:r>
            <a:r>
              <a:rPr lang="en-ZA" sz="1600" dirty="0" smtClean="0">
                <a:latin typeface="Arial Narrow" pitchFamily="34" charset="0"/>
              </a:rPr>
              <a:t>These companies </a:t>
            </a:r>
            <a:r>
              <a:rPr lang="en-ZA" sz="1600" dirty="0">
                <a:latin typeface="Arial Narrow" pitchFamily="34" charset="0"/>
              </a:rPr>
              <a:t>being Pioneer Foods, Foodcorp, Premier Foods and Tiger Brands, are all vertically integrated in wheat milling and baking.  It is worth noting that the major product of the baking industry is bread, a staple food among many South Africans, with between 70% and 80% of all flour milled in South Africa being used for bread baking. </a:t>
            </a:r>
          </a:p>
          <a:p>
            <a:pPr algn="just">
              <a:spcAft>
                <a:spcPts val="1000"/>
              </a:spcAft>
            </a:pPr>
            <a:r>
              <a:rPr lang="en-ZA" sz="1600" dirty="0" smtClean="0">
                <a:latin typeface="Arial Narrow" pitchFamily="34" charset="0"/>
              </a:rPr>
              <a:t>Tiger Brands entered </a:t>
            </a:r>
            <a:r>
              <a:rPr lang="en-ZA" sz="1600" dirty="0">
                <a:latin typeface="Arial Narrow" pitchFamily="34" charset="0"/>
              </a:rPr>
              <a:t>into a consent order agreement with the Commission and </a:t>
            </a:r>
            <a:r>
              <a:rPr lang="en-ZA" sz="1600" b="1" dirty="0">
                <a:solidFill>
                  <a:schemeClr val="accent2">
                    <a:lumMod val="75000"/>
                  </a:schemeClr>
                </a:solidFill>
                <a:latin typeface="Arial Narrow" pitchFamily="34" charset="0"/>
              </a:rPr>
              <a:t>paid a fine of R45 million. </a:t>
            </a:r>
            <a:endParaRPr lang="en-ZA" sz="1600" b="1" dirty="0" smtClean="0">
              <a:solidFill>
                <a:schemeClr val="accent2">
                  <a:lumMod val="75000"/>
                </a:schemeClr>
              </a:solidFill>
              <a:latin typeface="Arial Narrow" pitchFamily="34" charset="0"/>
            </a:endParaRPr>
          </a:p>
          <a:p>
            <a:pPr algn="just">
              <a:spcAft>
                <a:spcPts val="1000"/>
              </a:spcAft>
            </a:pPr>
            <a:r>
              <a:rPr lang="en-ZA" sz="1600" dirty="0" smtClean="0">
                <a:latin typeface="Arial Narrow" pitchFamily="34" charset="0"/>
              </a:rPr>
              <a:t>Pioneer Foods was </a:t>
            </a:r>
            <a:r>
              <a:rPr lang="en-ZA" sz="1600" dirty="0">
                <a:latin typeface="Arial Narrow" pitchFamily="34" charset="0"/>
              </a:rPr>
              <a:t>found guilty of contravening the Competition Act, and given a </a:t>
            </a:r>
            <a:r>
              <a:rPr lang="en-ZA" sz="1600" b="1" dirty="0">
                <a:solidFill>
                  <a:schemeClr val="accent2">
                    <a:lumMod val="75000"/>
                  </a:schemeClr>
                </a:solidFill>
                <a:latin typeface="Arial Narrow" pitchFamily="34" charset="0"/>
              </a:rPr>
              <a:t>penalty of R196 million</a:t>
            </a:r>
            <a:r>
              <a:rPr lang="en-ZA" sz="1600" b="1" dirty="0" smtClean="0">
                <a:solidFill>
                  <a:schemeClr val="accent2">
                    <a:lumMod val="75000"/>
                  </a:schemeClr>
                </a:solidFill>
                <a:latin typeface="Arial Narrow" pitchFamily="34" charset="0"/>
              </a:rPr>
              <a:t>.</a:t>
            </a:r>
          </a:p>
          <a:p>
            <a:pPr algn="just">
              <a:spcAft>
                <a:spcPts val="1000"/>
              </a:spcAft>
            </a:pPr>
            <a:r>
              <a:rPr lang="en-ZA" sz="1600" dirty="0" smtClean="0">
                <a:latin typeface="Arial Narrow" pitchFamily="34" charset="0"/>
              </a:rPr>
              <a:t>Further</a:t>
            </a:r>
            <a:r>
              <a:rPr lang="en-ZA" sz="1600" dirty="0">
                <a:latin typeface="Arial Narrow" pitchFamily="34" charset="0"/>
              </a:rPr>
              <a:t>, the consent agreement required that Pioneer invest in capital expenditure to the minimum value of </a:t>
            </a:r>
            <a:r>
              <a:rPr lang="en-ZA" sz="1600" b="1" dirty="0">
                <a:solidFill>
                  <a:schemeClr val="accent2">
                    <a:lumMod val="75000"/>
                  </a:schemeClr>
                </a:solidFill>
                <a:latin typeface="Arial Narrow" pitchFamily="34" charset="0"/>
              </a:rPr>
              <a:t>R150 million, </a:t>
            </a:r>
            <a:r>
              <a:rPr lang="en-ZA" sz="1600" dirty="0">
                <a:latin typeface="Arial Narrow" pitchFamily="34" charset="0"/>
              </a:rPr>
              <a:t>which would have the outcome of creating jobs.</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7029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5"/>
          </a:xfrm>
        </p:spPr>
        <p:txBody>
          <a:bodyPr>
            <a:normAutofit fontScale="90000"/>
          </a:bodyPr>
          <a:lstStyle/>
          <a:p>
            <a:r>
              <a:rPr lang="en-ZA" sz="2000" b="1" i="1" dirty="0" smtClean="0"/>
              <a:t/>
            </a:r>
            <a:br>
              <a:rPr lang="en-ZA" sz="2000" b="1" i="1" dirty="0" smtClean="0"/>
            </a:br>
            <a:r>
              <a:rPr lang="en-ZA" sz="2000" b="1" dirty="0" smtClean="0">
                <a:solidFill>
                  <a:schemeClr val="accent2">
                    <a:lumMod val="75000"/>
                  </a:schemeClr>
                </a:solidFill>
              </a:rPr>
              <a:t>Competition </a:t>
            </a:r>
            <a:r>
              <a:rPr lang="en-ZA" sz="2000" b="1" dirty="0">
                <a:solidFill>
                  <a:schemeClr val="accent2">
                    <a:lumMod val="75000"/>
                  </a:schemeClr>
                </a:solidFill>
              </a:rPr>
              <a:t>Cases with Consumer aspects</a:t>
            </a:r>
            <a:endParaRPr lang="en-US" sz="2000" b="1" dirty="0">
              <a:solidFill>
                <a:schemeClr val="accent2">
                  <a:lumMod val="75000"/>
                </a:schemeClr>
              </a:solidFill>
              <a:latin typeface="Arial Narrow" pitchFamily="34" charset="0"/>
              <a:ea typeface="ＭＳ Ｐゴシック"/>
            </a:endParaRPr>
          </a:p>
        </p:txBody>
      </p:sp>
      <p:sp>
        <p:nvSpPr>
          <p:cNvPr id="3" name="Content Placeholder 2"/>
          <p:cNvSpPr>
            <a:spLocks noGrp="1"/>
          </p:cNvSpPr>
          <p:nvPr>
            <p:ph idx="1"/>
          </p:nvPr>
        </p:nvSpPr>
        <p:spPr>
          <a:xfrm>
            <a:off x="179512" y="771550"/>
            <a:ext cx="8856984" cy="3528392"/>
          </a:xfrm>
        </p:spPr>
        <p:txBody>
          <a:bodyPr>
            <a:noAutofit/>
          </a:bodyPr>
          <a:lstStyle/>
          <a:p>
            <a:pPr marL="0" indent="0" algn="just">
              <a:spcAft>
                <a:spcPts val="1000"/>
              </a:spcAft>
              <a:buNone/>
            </a:pPr>
            <a:r>
              <a:rPr lang="en-ZA" sz="1600" b="1" dirty="0" smtClean="0">
                <a:solidFill>
                  <a:schemeClr val="accent2">
                    <a:lumMod val="75000"/>
                  </a:schemeClr>
                </a:solidFill>
                <a:latin typeface="Arial Narrow" pitchFamily="34" charset="0"/>
              </a:rPr>
              <a:t>The </a:t>
            </a:r>
            <a:r>
              <a:rPr lang="en-ZA" sz="1600" b="1" dirty="0">
                <a:solidFill>
                  <a:schemeClr val="accent2">
                    <a:lumMod val="75000"/>
                  </a:schemeClr>
                </a:solidFill>
                <a:latin typeface="Arial Narrow" pitchFamily="34" charset="0"/>
              </a:rPr>
              <a:t>Banking Enquiry of 2006 </a:t>
            </a:r>
            <a:endParaRPr lang="en-ZA" sz="1600" b="1" dirty="0" smtClean="0">
              <a:solidFill>
                <a:schemeClr val="accent2">
                  <a:lumMod val="75000"/>
                </a:schemeClr>
              </a:solidFill>
              <a:latin typeface="Arial Narrow" pitchFamily="34" charset="0"/>
            </a:endParaRPr>
          </a:p>
          <a:p>
            <a:pPr marL="0" indent="0" algn="just">
              <a:spcAft>
                <a:spcPts val="1000"/>
              </a:spcAft>
              <a:buNone/>
            </a:pPr>
            <a:r>
              <a:rPr lang="en-ZA" sz="1600" dirty="0" smtClean="0">
                <a:latin typeface="Arial Narrow" pitchFamily="34" charset="0"/>
              </a:rPr>
              <a:t>The </a:t>
            </a:r>
            <a:r>
              <a:rPr lang="en-ZA" sz="1600" dirty="0">
                <a:latin typeface="Arial Narrow" pitchFamily="34" charset="0"/>
              </a:rPr>
              <a:t>Commission undertook a market inquiry into the South African retail banking market, which was concluded in 2008.  </a:t>
            </a:r>
            <a:endParaRPr lang="en-ZA" sz="1600" dirty="0" smtClean="0">
              <a:latin typeface="Arial Narrow" pitchFamily="34" charset="0"/>
            </a:endParaRPr>
          </a:p>
          <a:p>
            <a:pPr algn="just">
              <a:spcAft>
                <a:spcPts val="1000"/>
              </a:spcAft>
            </a:pPr>
            <a:r>
              <a:rPr lang="en-ZA" sz="1600" dirty="0" smtClean="0">
                <a:latin typeface="Arial Narrow" pitchFamily="34" charset="0"/>
              </a:rPr>
              <a:t>The </a:t>
            </a:r>
            <a:r>
              <a:rPr lang="en-ZA" sz="1600" dirty="0">
                <a:latin typeface="Arial Narrow" pitchFamily="34" charset="0"/>
              </a:rPr>
              <a:t>Banking Enquiry </a:t>
            </a:r>
            <a:r>
              <a:rPr lang="en-ZA" sz="1600" b="1" dirty="0">
                <a:solidFill>
                  <a:schemeClr val="accent2">
                    <a:lumMod val="75000"/>
                  </a:schemeClr>
                </a:solidFill>
                <a:latin typeface="Arial Narrow" pitchFamily="34" charset="0"/>
              </a:rPr>
              <a:t>diagnosed a number of competition problems</a:t>
            </a:r>
            <a:r>
              <a:rPr lang="en-ZA" sz="1600" dirty="0">
                <a:latin typeface="Arial Narrow" pitchFamily="34" charset="0"/>
              </a:rPr>
              <a:t> and consumer protection challenges in the South African retail banking market. </a:t>
            </a:r>
            <a:endParaRPr lang="en-ZA" sz="1600" dirty="0" smtClean="0">
              <a:latin typeface="Arial Narrow" pitchFamily="34" charset="0"/>
            </a:endParaRPr>
          </a:p>
          <a:p>
            <a:pPr algn="just">
              <a:spcAft>
                <a:spcPts val="1000"/>
              </a:spcAft>
            </a:pPr>
            <a:r>
              <a:rPr lang="en-ZA" sz="1600" dirty="0" smtClean="0">
                <a:latin typeface="Arial Narrow" pitchFamily="34" charset="0"/>
              </a:rPr>
              <a:t>The </a:t>
            </a:r>
            <a:r>
              <a:rPr lang="en-ZA" sz="1600" dirty="0">
                <a:latin typeface="Arial Narrow" pitchFamily="34" charset="0"/>
              </a:rPr>
              <a:t>Enquiry proposed 28 remedies, </a:t>
            </a:r>
            <a:r>
              <a:rPr lang="en-ZA" sz="1600" b="1" dirty="0">
                <a:solidFill>
                  <a:schemeClr val="accent2">
                    <a:lumMod val="75000"/>
                  </a:schemeClr>
                </a:solidFill>
                <a:latin typeface="Arial Narrow" pitchFamily="34" charset="0"/>
              </a:rPr>
              <a:t>encompassing regulatory and rule changes</a:t>
            </a:r>
            <a:r>
              <a:rPr lang="en-ZA" sz="1600" dirty="0">
                <a:latin typeface="Arial Narrow" pitchFamily="34" charset="0"/>
              </a:rPr>
              <a:t>, structural reforms to the ways certain prices are </a:t>
            </a:r>
            <a:r>
              <a:rPr lang="en-ZA" sz="1600" dirty="0" smtClean="0">
                <a:latin typeface="Arial Narrow" pitchFamily="34" charset="0"/>
              </a:rPr>
              <a:t>set.</a:t>
            </a:r>
          </a:p>
          <a:p>
            <a:pPr algn="just">
              <a:spcAft>
                <a:spcPts val="1000"/>
              </a:spcAft>
            </a:pPr>
            <a:r>
              <a:rPr lang="en-ZA" sz="1600" dirty="0">
                <a:latin typeface="Arial Narrow" pitchFamily="34" charset="0"/>
              </a:rPr>
              <a:t>There were also proposals related to the need for improvements to consumers’ banking experience, such as the </a:t>
            </a:r>
            <a:r>
              <a:rPr lang="en-ZA" sz="1600" b="1" dirty="0">
                <a:solidFill>
                  <a:schemeClr val="accent2">
                    <a:lumMod val="75000"/>
                  </a:schemeClr>
                </a:solidFill>
                <a:latin typeface="Arial Narrow" pitchFamily="34" charset="0"/>
              </a:rPr>
              <a:t>lowering of penalty fees on rejected debit orders</a:t>
            </a:r>
            <a:r>
              <a:rPr lang="en-ZA" sz="1600" dirty="0">
                <a:latin typeface="Arial Narrow" pitchFamily="34" charset="0"/>
              </a:rPr>
              <a:t> and the setting of standards for product and price information disclosure to </a:t>
            </a:r>
            <a:r>
              <a:rPr lang="en-ZA" sz="1600" dirty="0" smtClean="0">
                <a:latin typeface="Arial Narrow" pitchFamily="34" charset="0"/>
              </a:rPr>
              <a:t>consumers.</a:t>
            </a:r>
          </a:p>
          <a:p>
            <a:pPr algn="just">
              <a:spcAft>
                <a:spcPts val="1000"/>
              </a:spcAft>
            </a:pPr>
            <a:endParaRPr lang="en-ZA" sz="1600" dirty="0">
              <a:latin typeface="Arial Narrow"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380951"/>
            <a:ext cx="1656184" cy="4050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76692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978</TotalTime>
  <Words>945</Words>
  <Application>Microsoft Office PowerPoint</Application>
  <PresentationFormat>On-screen Show (16:9)</PresentationFormat>
  <Paragraphs>73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The National Consumer Commission  Fifth Annual African Dialogue consumer Protection Conference 10 -12 September 2013  Livingstone, Zambia</vt:lpstr>
      <vt:lpstr>NCC’s Legal Framework and Objectives</vt:lpstr>
      <vt:lpstr>Consumer Rights </vt:lpstr>
      <vt:lpstr>Consumer Rights </vt:lpstr>
      <vt:lpstr>Collaborating with International Partners</vt:lpstr>
      <vt:lpstr>Enforcement Policy of the Act</vt:lpstr>
      <vt:lpstr> Competition-Consumer Interface </vt:lpstr>
      <vt:lpstr> Competition Cases with Consumer aspects</vt:lpstr>
      <vt:lpstr> Competition Cases with Consumer aspects</vt:lpstr>
      <vt:lpstr> Conclusion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Sipho Tleane</dc:creator>
  <cp:lastModifiedBy>Sipho Tleane</cp:lastModifiedBy>
  <cp:revision>61</cp:revision>
  <dcterms:created xsi:type="dcterms:W3CDTF">2013-08-08T08:43:27Z</dcterms:created>
  <dcterms:modified xsi:type="dcterms:W3CDTF">2013-09-03T15:14:52Z</dcterms:modified>
</cp:coreProperties>
</file>