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5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92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8E8FE-46C6-48EC-8EC5-6DEE4A41D87D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4C9CC-754F-45FF-9227-89C1FB9BA9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2522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C9CC-754F-45FF-9227-89C1FB9BA996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77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83220D-D515-4062-BBDA-286205D51092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18A346-67C0-448E-95B9-D42957B78F93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1772816"/>
            <a:ext cx="8964488" cy="864096"/>
          </a:xfrm>
        </p:spPr>
        <p:txBody>
          <a:bodyPr anchor="ctr">
            <a:noAutofit/>
          </a:bodyPr>
          <a:lstStyle/>
          <a:p>
            <a:pPr algn="ctr"/>
            <a:r>
              <a:rPr lang="en-ZA" sz="2800" dirty="0" smtClean="0">
                <a:latin typeface="Arial" pitchFamily="34" charset="0"/>
                <a:cs typeface="Arial" pitchFamily="34" charset="0"/>
              </a:rPr>
              <a:t>MOBILE TECHNOLOGY AND CYBER SECURITY</a:t>
            </a:r>
            <a:endParaRPr lang="en-ZA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43608" y="2708920"/>
            <a:ext cx="7772400" cy="2678455"/>
          </a:xfrm>
        </p:spPr>
        <p:txBody>
          <a:bodyPr anchor="ctr">
            <a:normAutofit fontScale="77500" lnSpcReduction="20000"/>
          </a:bodyPr>
          <a:lstStyle/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Presentation by Ms Siboniselizulu </a:t>
            </a:r>
            <a:r>
              <a:rPr lang="en-ZA" dirty="0" err="1" smtClean="0">
                <a:latin typeface="Arial" pitchFamily="34" charset="0"/>
                <a:cs typeface="Arial" pitchFamily="34" charset="0"/>
              </a:rPr>
              <a:t>Maseko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Analyst, Mergers and Acquisitions Department</a:t>
            </a: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Presented to </a:t>
            </a:r>
            <a:r>
              <a:rPr lang="en-ZA" dirty="0">
                <a:latin typeface="Arial" pitchFamily="34" charset="0"/>
                <a:cs typeface="Arial" pitchFamily="34" charset="0"/>
              </a:rPr>
              <a:t>the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ZA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 Annual African </a:t>
            </a:r>
            <a:r>
              <a:rPr lang="en-ZA" dirty="0">
                <a:latin typeface="Arial" pitchFamily="34" charset="0"/>
                <a:cs typeface="Arial" pitchFamily="34" charset="0"/>
              </a:rPr>
              <a:t>Dialogue on Consumer Protection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Conference, 10-12 September  2013</a:t>
            </a: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R="0" lvl="0" algn="l">
              <a:buClr>
                <a:srgbClr val="2DA2BF"/>
              </a:buClr>
            </a:pPr>
            <a:r>
              <a:rPr lang="en-ZA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views and opinions expressed herein are those of the author and do not necessarily reflect the </a:t>
            </a:r>
            <a:r>
              <a:rPr lang="en-ZA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official views </a:t>
            </a:r>
            <a:r>
              <a:rPr lang="en-ZA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or opinions of the Swaziland Competition Commission or any government agency of the Kingdom of Swaziland</a:t>
            </a:r>
            <a:endParaRPr lang="en-ZA" sz="1600" dirty="0">
              <a:solidFill>
                <a:prstClr val="black"/>
              </a:solidFill>
            </a:endParaRP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420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57475"/>
            <a:ext cx="8229600" cy="3349816"/>
          </a:xfrm>
        </p:spPr>
        <p:txBody>
          <a:bodyPr>
            <a:normAutofit/>
          </a:bodyPr>
          <a:lstStyle/>
          <a:p>
            <a:r>
              <a:rPr lang="en-ZA" dirty="0" smtClean="0"/>
              <a:t>The Mobile Market</a:t>
            </a:r>
          </a:p>
          <a:p>
            <a:r>
              <a:rPr lang="en-ZA" dirty="0" smtClean="0"/>
              <a:t>Mobile transactions</a:t>
            </a:r>
          </a:p>
          <a:p>
            <a:r>
              <a:rPr lang="en-ZA" dirty="0" smtClean="0"/>
              <a:t>The Cyber Market</a:t>
            </a:r>
          </a:p>
          <a:p>
            <a:r>
              <a:rPr lang="en-ZA" dirty="0" smtClean="0"/>
              <a:t>Cyber Transactions</a:t>
            </a:r>
          </a:p>
          <a:p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</a:rPr>
              <a:t>Siboniselizulu </a:t>
            </a:r>
            <a:r>
              <a:rPr lang="en-ZA" dirty="0" err="1" smtClean="0">
                <a:solidFill>
                  <a:prstClr val="black"/>
                </a:solidFill>
              </a:rPr>
              <a:t>Maseko</a:t>
            </a:r>
            <a:r>
              <a:rPr lang="en-ZA" dirty="0" smtClean="0">
                <a:solidFill>
                  <a:prstClr val="black"/>
                </a:solidFill>
              </a:rPr>
              <a:t>, Analyst Mergers and Acquisitions</a:t>
            </a:r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dirty="0" smtClean="0"/>
              <a:t>Presentation Outline</a:t>
            </a:r>
            <a:endParaRPr lang="en-ZA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6162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>
            <a:normAutofit/>
          </a:bodyPr>
          <a:lstStyle/>
          <a:p>
            <a:r>
              <a:rPr lang="en-ZA" dirty="0" smtClean="0"/>
              <a:t>MTN is the first and only cellular company to operate in the country</a:t>
            </a:r>
          </a:p>
          <a:p>
            <a:r>
              <a:rPr lang="en-ZA" dirty="0" smtClean="0"/>
              <a:t>They began operating in 1998</a:t>
            </a:r>
          </a:p>
          <a:p>
            <a:r>
              <a:rPr lang="en-ZA" dirty="0" smtClean="0"/>
              <a:t>To date have about 100% network coverage in the country</a:t>
            </a:r>
          </a:p>
          <a:p>
            <a:r>
              <a:rPr lang="en-ZA" dirty="0" smtClean="0"/>
              <a:t>About 90% Swazi’s have </a:t>
            </a:r>
            <a:r>
              <a:rPr lang="en-ZA" dirty="0" err="1" smtClean="0"/>
              <a:t>cellphones</a:t>
            </a:r>
            <a:r>
              <a:rPr lang="en-ZA" dirty="0" smtClean="0"/>
              <a:t> or access to a </a:t>
            </a:r>
            <a:r>
              <a:rPr lang="en-ZA" dirty="0" err="1" smtClean="0"/>
              <a:t>cellphone</a:t>
            </a:r>
            <a:endParaRPr lang="en-ZA" dirty="0" smtClean="0"/>
          </a:p>
          <a:p>
            <a:endParaRPr lang="en-ZA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196752"/>
            <a:ext cx="8229600" cy="1143000"/>
          </a:xfrm>
        </p:spPr>
        <p:txBody>
          <a:bodyPr anchor="b">
            <a:normAutofit/>
          </a:bodyPr>
          <a:lstStyle/>
          <a:p>
            <a:pPr algn="ctr"/>
            <a:r>
              <a:rPr lang="en-ZA" dirty="0" smtClean="0"/>
              <a:t>THE MOBILE MARKET </a:t>
            </a:r>
            <a:endParaRPr lang="en-Z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707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080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>
            <a:normAutofit/>
          </a:bodyPr>
          <a:lstStyle/>
          <a:p>
            <a:r>
              <a:rPr lang="en-ZA" dirty="0" smtClean="0"/>
              <a:t>MTN is the first and only cellular company to operate in the country</a:t>
            </a:r>
          </a:p>
          <a:p>
            <a:r>
              <a:rPr lang="en-ZA" dirty="0" smtClean="0"/>
              <a:t>They began operating in 1998</a:t>
            </a:r>
          </a:p>
          <a:p>
            <a:r>
              <a:rPr lang="en-ZA" dirty="0" smtClean="0"/>
              <a:t>To date have about 100% network coverage in the country</a:t>
            </a:r>
          </a:p>
          <a:p>
            <a:r>
              <a:rPr lang="en-ZA" dirty="0" smtClean="0"/>
              <a:t>About 80% Swazi’s have </a:t>
            </a:r>
            <a:r>
              <a:rPr lang="en-ZA" dirty="0" err="1" smtClean="0"/>
              <a:t>cellphones</a:t>
            </a:r>
            <a:r>
              <a:rPr lang="en-ZA" dirty="0" smtClean="0"/>
              <a:t> or access to a </a:t>
            </a:r>
            <a:r>
              <a:rPr lang="en-ZA" dirty="0" err="1" smtClean="0"/>
              <a:t>cellphone</a:t>
            </a:r>
            <a:endParaRPr lang="en-ZA" dirty="0" smtClean="0"/>
          </a:p>
          <a:p>
            <a:endParaRPr lang="en-ZA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196752"/>
            <a:ext cx="8229600" cy="1143000"/>
          </a:xfrm>
        </p:spPr>
        <p:txBody>
          <a:bodyPr anchor="b">
            <a:normAutofit/>
          </a:bodyPr>
          <a:lstStyle/>
          <a:p>
            <a:pPr algn="ctr"/>
            <a:r>
              <a:rPr lang="en-ZA" dirty="0" smtClean="0"/>
              <a:t>THE MOBILE MARKET </a:t>
            </a:r>
            <a:endParaRPr lang="en-Z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707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486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86403"/>
          </a:xfrm>
        </p:spPr>
        <p:txBody>
          <a:bodyPr>
            <a:normAutofit/>
          </a:bodyPr>
          <a:lstStyle/>
          <a:p>
            <a:endParaRPr lang="en-ZA" dirty="0" smtClean="0"/>
          </a:p>
          <a:p>
            <a:r>
              <a:rPr lang="en-GB" dirty="0" smtClean="0"/>
              <a:t>Communicating; voice calls, short message service (</a:t>
            </a:r>
            <a:r>
              <a:rPr lang="en-GB" dirty="0" err="1" smtClean="0"/>
              <a:t>sms</a:t>
            </a:r>
            <a:r>
              <a:rPr lang="en-GB" dirty="0" smtClean="0"/>
              <a:t>/texting), internet use</a:t>
            </a:r>
          </a:p>
          <a:p>
            <a:r>
              <a:rPr lang="en-GB" dirty="0" err="1" smtClean="0"/>
              <a:t>Cellphone</a:t>
            </a:r>
            <a:r>
              <a:rPr lang="en-GB" dirty="0" smtClean="0"/>
              <a:t> banking – depending on which commercial bank a consumer uses</a:t>
            </a:r>
          </a:p>
          <a:p>
            <a:r>
              <a:rPr lang="en-GB" dirty="0" smtClean="0"/>
              <a:t>Payment of utility bills via Mobile Money-</a:t>
            </a:r>
            <a:r>
              <a:rPr lang="en-GB" dirty="0" err="1" smtClean="0"/>
              <a:t>Hamba</a:t>
            </a:r>
            <a:r>
              <a:rPr lang="en-GB" dirty="0" smtClean="0"/>
              <a:t> Mali. Money transfers between Mobile Money-</a:t>
            </a:r>
            <a:r>
              <a:rPr lang="en-GB" dirty="0" err="1" smtClean="0"/>
              <a:t>Hamba</a:t>
            </a:r>
            <a:r>
              <a:rPr lang="en-GB" dirty="0" smtClean="0"/>
              <a:t> Mali users</a:t>
            </a:r>
          </a:p>
          <a:p>
            <a:pPr marL="109728" indent="0">
              <a:buNone/>
            </a:pPr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1143000"/>
          </a:xfrm>
        </p:spPr>
        <p:txBody>
          <a:bodyPr anchor="t">
            <a:normAutofit/>
          </a:bodyPr>
          <a:lstStyle/>
          <a:p>
            <a:pPr algn="ctr"/>
            <a:r>
              <a:rPr lang="en-ZA" dirty="0" smtClean="0"/>
              <a:t>MOBILE TRANSACTIONS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6726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6406" y="2780928"/>
            <a:ext cx="8229600" cy="3514395"/>
          </a:xfrm>
        </p:spPr>
        <p:txBody>
          <a:bodyPr>
            <a:normAutofit/>
          </a:bodyPr>
          <a:lstStyle/>
          <a:p>
            <a:r>
              <a:rPr lang="en-ZA" dirty="0" smtClean="0"/>
              <a:t>Approximately 18% of the population are internet users</a:t>
            </a:r>
          </a:p>
          <a:p>
            <a:r>
              <a:rPr lang="en-ZA" dirty="0" smtClean="0"/>
              <a:t>Access to internet is mostly at work places and selected Post Offices – mostly in the urban areas</a:t>
            </a:r>
          </a:p>
          <a:p>
            <a:r>
              <a:rPr lang="en-ZA" dirty="0" smtClean="0"/>
              <a:t>Cyber laws are still being developed</a:t>
            </a:r>
          </a:p>
          <a:p>
            <a:r>
              <a:rPr lang="en-ZA" dirty="0" smtClean="0"/>
              <a:t>Electronic records (evidence) Bill </a:t>
            </a:r>
          </a:p>
          <a:p>
            <a:endParaRPr lang="en-ZA" dirty="0" smtClean="0"/>
          </a:p>
          <a:p>
            <a:endParaRPr lang="en-ZA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1527296"/>
            <a:ext cx="8229600" cy="1143000"/>
          </a:xfrm>
        </p:spPr>
        <p:txBody>
          <a:bodyPr anchor="b">
            <a:normAutofit/>
          </a:bodyPr>
          <a:lstStyle/>
          <a:p>
            <a:pPr algn="ctr"/>
            <a:r>
              <a:rPr lang="en-ZA" sz="3200" dirty="0" smtClean="0"/>
              <a:t>THE CYBER MARKET</a:t>
            </a:r>
            <a:br>
              <a:rPr lang="en-ZA" sz="3200" dirty="0" smtClean="0"/>
            </a:b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388088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6406" y="2564904"/>
            <a:ext cx="8229600" cy="3730419"/>
          </a:xfrm>
        </p:spPr>
        <p:txBody>
          <a:bodyPr>
            <a:normAutofit/>
          </a:bodyPr>
          <a:lstStyle/>
          <a:p>
            <a:endParaRPr lang="en-ZA" dirty="0" smtClean="0"/>
          </a:p>
          <a:p>
            <a:r>
              <a:rPr lang="en-ZA" dirty="0" smtClean="0"/>
              <a:t>Types of cyber transactions</a:t>
            </a:r>
          </a:p>
          <a:p>
            <a:r>
              <a:rPr lang="en-ZA" dirty="0"/>
              <a:t>Payment methods available to online consumers</a:t>
            </a:r>
          </a:p>
          <a:p>
            <a:r>
              <a:rPr lang="en-ZA" dirty="0"/>
              <a:t>Lack of infrastructure available for cyber </a:t>
            </a:r>
            <a:r>
              <a:rPr lang="en-ZA" dirty="0" smtClean="0"/>
              <a:t>transactions</a:t>
            </a:r>
          </a:p>
          <a:p>
            <a:r>
              <a:rPr lang="en-ZA" dirty="0" smtClean="0"/>
              <a:t>Lack of confidence </a:t>
            </a:r>
            <a:r>
              <a:rPr lang="en-ZA" smtClean="0"/>
              <a:t>by consumers</a:t>
            </a:r>
            <a:endParaRPr lang="en-ZA" dirty="0"/>
          </a:p>
          <a:p>
            <a:endParaRPr lang="en-ZA" dirty="0" smtClean="0"/>
          </a:p>
          <a:p>
            <a:endParaRPr lang="en-ZA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1143000"/>
          </a:xfrm>
        </p:spPr>
        <p:txBody>
          <a:bodyPr anchor="b">
            <a:normAutofit/>
          </a:bodyPr>
          <a:lstStyle/>
          <a:p>
            <a:pPr algn="ctr"/>
            <a:r>
              <a:rPr lang="en-ZA" dirty="0" smtClean="0"/>
              <a:t>CYBER TRANSACTIONS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3837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/>
          <a:lstStyle/>
          <a:p>
            <a:pPr marL="0" indent="0" algn="ctr">
              <a:buNone/>
            </a:pPr>
            <a:r>
              <a:rPr lang="en-ZA" dirty="0" smtClean="0"/>
              <a:t>END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 smtClean="0"/>
              <a:t>THANK YOU.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 smtClean="0"/>
              <a:t>Questions and Answers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>
                <a:solidFill>
                  <a:prstClr val="black"/>
                </a:solidFill>
              </a:rPr>
              <a:t>Siboniselizulu </a:t>
            </a:r>
            <a:r>
              <a:rPr lang="en-ZA" dirty="0" err="1">
                <a:solidFill>
                  <a:prstClr val="black"/>
                </a:solidFill>
              </a:rPr>
              <a:t>Maseko</a:t>
            </a:r>
            <a:r>
              <a:rPr lang="en-ZA" dirty="0">
                <a:solidFill>
                  <a:prstClr val="black"/>
                </a:solidFill>
              </a:rPr>
              <a:t>, Analyst Mergers </a:t>
            </a:r>
            <a:r>
              <a:rPr lang="en-ZA" dirty="0" smtClean="0">
                <a:solidFill>
                  <a:prstClr val="black"/>
                </a:solidFill>
              </a:rPr>
              <a:t>and Acquisitions</a:t>
            </a:r>
            <a:endParaRPr lang="en-ZA" dirty="0">
              <a:solidFill>
                <a:prstClr val="black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058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</TotalTime>
  <Words>330</Words>
  <Application>Microsoft Office PowerPoint</Application>
  <PresentationFormat>On-screen Show (4:3)</PresentationFormat>
  <Paragraphs>52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MOBILE TECHNOLOGY AND CYBER SECURITY</vt:lpstr>
      <vt:lpstr>Presentation Outline</vt:lpstr>
      <vt:lpstr>THE MOBILE MARKET </vt:lpstr>
      <vt:lpstr>THE MOBILE MARKET </vt:lpstr>
      <vt:lpstr>MOBILE TRANSACTIONS</vt:lpstr>
      <vt:lpstr>THE CYBER MARKET </vt:lpstr>
      <vt:lpstr>CYBER TRANSACTIONS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TECHNOLOGY AND CYBER SECURITY</dc:title>
  <dc:creator>Wendy</dc:creator>
  <cp:lastModifiedBy>Wendy </cp:lastModifiedBy>
  <cp:revision>5</cp:revision>
  <dcterms:created xsi:type="dcterms:W3CDTF">2013-08-09T13:13:24Z</dcterms:created>
  <dcterms:modified xsi:type="dcterms:W3CDTF">2013-08-09T14:25:06Z</dcterms:modified>
</cp:coreProperties>
</file>