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0" r:id="rId2"/>
    <p:sldId id="302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330" r:id="rId11"/>
    <p:sldId id="329" r:id="rId12"/>
    <p:sldId id="328" r:id="rId13"/>
    <p:sldId id="327" r:id="rId14"/>
    <p:sldId id="314" r:id="rId15"/>
    <p:sldId id="315" r:id="rId16"/>
    <p:sldId id="316" r:id="rId17"/>
    <p:sldId id="322" r:id="rId18"/>
    <p:sldId id="323" r:id="rId19"/>
    <p:sldId id="324" r:id="rId20"/>
    <p:sldId id="321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80" autoAdjust="0"/>
  </p:normalViewPr>
  <p:slideViewPr>
    <p:cSldViewPr>
      <p:cViewPr>
        <p:scale>
          <a:sx n="90" d="100"/>
          <a:sy n="90" d="100"/>
        </p:scale>
        <p:origin x="-139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6963A8-071B-4E17-9036-39FE218E9D3C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2721DC0-2B76-4BED-B944-9479B1F34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39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A19958F-45A0-444E-A19A-C98A7367875A}" type="datetimeFigureOut">
              <a:rPr lang="en-US" smtClean="0"/>
              <a:t>8/30/2013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F5B3B2-629A-4D8E-B6A9-3AF36E405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27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CF939E3-50AB-4507-AAB6-8665534BCFFE}" type="datetime1">
              <a:rPr lang="en-US" smtClean="0">
                <a:solidFill>
                  <a:prstClr val="black"/>
                </a:solidFill>
              </a:rPr>
              <a:pPr/>
              <a:t>8/30/2013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CC31B-5A92-42FC-AB18-C4B4571E2F31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9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9062D-A187-4039-BE5F-00E46BBA9D63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57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9A50-2E40-4126-9A0D-12CE2B7292F5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3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E9C4D-E97F-42C0-89C8-FF13559D29AF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388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2D0BCCE-DBF3-4A3E-8054-AEFCDC9BB767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41F7584-F01D-4378-B2C9-53240BC39C84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9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38818-4991-40E6-804A-1F7270EAF6BC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2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3D8F0-E2C7-4525-8DFB-834483DFCB36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6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0D731-769F-4E8F-8BD1-1948A134746E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62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EC192-EBBE-444F-A5FB-FFD9143C6DE8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0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AF8F2-5F65-4BBD-B937-0C39783AE7C1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33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E6AD8-0C7E-43C0-8DEE-2E4543C8F6EA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0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5A076-D22B-403F-A722-87C1B5B6239D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21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A147-E6C8-41B9-9672-0A8ACC7BDD88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6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93DF1-67DC-4DEA-B79D-475A183D7C66}" type="datetime1">
              <a:rPr lang="en-US" smtClean="0">
                <a:solidFill>
                  <a:srgbClr val="073E87"/>
                </a:solidFill>
              </a:rPr>
              <a:pPr/>
              <a:t>8/30/2013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0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dwoodsbell@ftc.gov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t.gen.t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Selection Criteria for</a:t>
            </a:r>
            <a:br>
              <a:rPr lang="en-US" dirty="0" smtClean="0"/>
            </a:br>
            <a:r>
              <a:rPr lang="en-US" dirty="0" smtClean="0"/>
              <a:t>Consumer Protection Agencies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4036" y="3733800"/>
            <a:ext cx="6400800" cy="2514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Deon Woods Bell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U.S. Federal Trade Commission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Livingstone, Zambia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10-12 September 2013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2286000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74002" y="841144"/>
            <a:ext cx="462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The Fifth Annual African Dialogue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Consumer Protection Conference</a:t>
            </a:r>
          </a:p>
        </p:txBody>
      </p:sp>
    </p:spTree>
    <p:extLst>
      <p:ext uri="{BB962C8B-B14F-4D97-AF65-F5344CB8AC3E}">
        <p14:creationId xmlns:p14="http://schemas.microsoft.com/office/powerpoint/2010/main" val="3858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10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8351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6200"/>
            <a:ext cx="84613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1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11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8351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16" y="36513"/>
            <a:ext cx="6175375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88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12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8351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76200"/>
            <a:ext cx="663257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61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13</a:t>
            </a:fld>
            <a:endParaRPr lang="en-US" dirty="0">
              <a:solidFill>
                <a:srgbClr val="073E87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81600"/>
            <a:ext cx="183515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13"/>
            <a:ext cx="85471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4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Special Circumstances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of the Case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133600"/>
            <a:ext cx="79248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Law </a:t>
            </a:r>
            <a:r>
              <a:rPr lang="en-US" sz="2400" dirty="0"/>
              <a:t>Enforcement Sweep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The FTC filed 10 cases against different affiliate marketers that deceptively marketed acai berry products using fake news </a:t>
            </a:r>
            <a:r>
              <a:rPr lang="en-US" sz="2000" dirty="0" smtClean="0"/>
              <a:t>websites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FTC v. Central Coast </a:t>
            </a:r>
            <a:r>
              <a:rPr lang="en-US" sz="2400" dirty="0" err="1"/>
              <a:t>Nutraceuticals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Case filed in August 2010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Deceptively marketed acai berry products and colon cleansers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Additional Cases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FTC v. </a:t>
            </a:r>
            <a:r>
              <a:rPr lang="en-US" sz="2000" dirty="0" err="1"/>
              <a:t>Coleadium</a:t>
            </a:r>
            <a:r>
              <a:rPr lang="en-US" sz="2000" dirty="0"/>
              <a:t>, Inc. 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FTC v. Clickbooth.com </a:t>
            </a:r>
            <a:r>
              <a:rPr lang="en-US" sz="2000" dirty="0" smtClean="0"/>
              <a:t>LLC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4602" y="5181600"/>
            <a:ext cx="2192066" cy="160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Outcome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1963855"/>
            <a:ext cx="79248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Permanent </a:t>
            </a:r>
            <a:r>
              <a:rPr lang="en-US" sz="2400" dirty="0"/>
              <a:t>Injunctions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Conduct provisions prohibiting further unlawful behavior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Monetary judgments (global recovery approximately $9.4 million)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Cooperation provisions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Compliance reporting/monitoring provisions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Recordkeeping requirements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53000"/>
            <a:ext cx="3084222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16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did the FTC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select these cases?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209800"/>
            <a:ext cx="64008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Enforcement </a:t>
            </a:r>
            <a:r>
              <a:rPr lang="en-US" sz="2400" dirty="0"/>
              <a:t>Priorities: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Fake news websites by affiliate marketers became a trend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Deceptive weight loss claims to market acai berry products is a trend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Nefarious affiliate marketing becoming a </a:t>
            </a:r>
            <a:r>
              <a:rPr lang="en-US" sz="2400" dirty="0" smtClean="0"/>
              <a:t>trend</a:t>
            </a:r>
            <a:endParaRPr lang="en-US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2411819" cy="2241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did the FTC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select these cases?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133600"/>
            <a:ext cx="7086600" cy="42672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Consumer </a:t>
            </a:r>
            <a:r>
              <a:rPr lang="en-US" sz="2400" dirty="0"/>
              <a:t>Injury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High aggregate harm 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Legal Considerations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Law was well established that these activities violated the FTC Act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Few substantive defenses for the conduct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Messaging benefits: no prior enforcement industry; quash the bravado of the affiliate </a:t>
            </a:r>
            <a:r>
              <a:rPr lang="en-US" sz="2400" dirty="0" smtClean="0"/>
              <a:t>marketers</a:t>
            </a:r>
            <a:endParaRPr lang="en-U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624" y="4664223"/>
            <a:ext cx="182245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2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did the FTC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select these cases?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5112" y="2209800"/>
            <a:ext cx="70866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/>
              <a:t>Education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Opportunity to educate consumers about dietary supplements and free trials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Opportunity to educate the affiliate marketing industry about the FTC’s stance on deceptive </a:t>
            </a:r>
            <a:r>
              <a:rPr lang="en-US" sz="2400" dirty="0" smtClean="0"/>
              <a:t>marketing</a:t>
            </a:r>
            <a:endParaRPr lang="en-US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4" y="4706679"/>
            <a:ext cx="32734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19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Why did the FTC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select these cases?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209800"/>
            <a:ext cx="7086600" cy="3581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dirty="0" smtClean="0"/>
              <a:t>Resources</a:t>
            </a:r>
            <a:endParaRPr lang="en-US" sz="24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For one office, it would have been a huge undertaking.  But by incentivizing collaboration amongst offices within the agency, the resource burden became </a:t>
            </a:r>
            <a:r>
              <a:rPr lang="en-US" sz="2000" dirty="0" smtClean="0"/>
              <a:t>manageable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For the sweep, the danger of adjudication was reduced by well-founded law establishing the alleged </a:t>
            </a:r>
            <a:r>
              <a:rPr lang="en-US" sz="2000" dirty="0" smtClean="0"/>
              <a:t>violations</a:t>
            </a:r>
          </a:p>
          <a:p>
            <a:pPr lvl="1">
              <a:buFont typeface="Wingdings" pitchFamily="2" charset="2"/>
              <a:buChar char="§"/>
            </a:pPr>
            <a:endParaRPr lang="en-US" sz="2000" dirty="0"/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Sweep streamlined collection of evidence against additional targets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42688"/>
            <a:ext cx="295242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Case Selection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Considerations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09600" y="2815856"/>
            <a:ext cx="4837482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800" dirty="0" smtClean="0"/>
              <a:t>Enforcement </a:t>
            </a:r>
            <a:r>
              <a:rPr lang="en-US" sz="2800" dirty="0"/>
              <a:t>Priorities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Consumer Complaints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Consumer Injury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Legal Considerations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Educational Goals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/>
              <a:t>Partnership Opportunities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Resources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88" y="2819400"/>
            <a:ext cx="38401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20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1256643"/>
            <a:ext cx="6477000" cy="446915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Thank you!</a:t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4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>Questions?</a:t>
            </a:r>
            <a:r>
              <a:rPr lang="en-US" sz="4000" b="1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>
                <a:solidFill>
                  <a:schemeClr val="tx1"/>
                </a:solidFill>
                <a:latin typeface="+mn-lt"/>
              </a:rPr>
            </a:br>
            <a:r>
              <a:rPr lang="en-US" sz="4000" b="1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>
                <a:solidFill>
                  <a:schemeClr val="tx1"/>
                </a:solidFill>
                <a:latin typeface="+mn-lt"/>
              </a:rPr>
              <a:t>For all </a:t>
            </a: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questions, </a:t>
            </a:r>
            <a:br>
              <a:rPr lang="en-US" sz="2700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please 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>contact Deon Woods Bell </a:t>
            </a:r>
            <a:r>
              <a:rPr lang="en-US" sz="2700" u="sng" dirty="0" smtClean="0">
                <a:solidFill>
                  <a:schemeClr val="tx1"/>
                </a:solidFill>
                <a:latin typeface="+mn-lt"/>
                <a:hlinkClick r:id="rId5"/>
              </a:rPr>
              <a:t>dwoodsbell@ftc.gov</a:t>
            </a:r>
            <a:r>
              <a:rPr lang="en-US" sz="2700" u="sng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en-US" sz="2700" u="sng" dirty="0" smtClean="0">
                <a:solidFill>
                  <a:schemeClr val="tx1"/>
                </a:solidFill>
                <a:latin typeface="+mn-lt"/>
              </a:rPr>
            </a:br>
            <a:r>
              <a:rPr lang="en-US" sz="2700" dirty="0" smtClean="0">
                <a:solidFill>
                  <a:schemeClr val="tx1"/>
                </a:solidFill>
                <a:latin typeface="+mn-lt"/>
              </a:rPr>
              <a:t>+1-202-326-3307</a:t>
            </a:r>
            <a:r>
              <a:rPr lang="en-US" sz="2700" dirty="0">
                <a:solidFill>
                  <a:schemeClr val="tx1"/>
                </a:solidFill>
                <a:latin typeface="+mn-lt"/>
              </a:rPr>
              <a:t/>
            </a:r>
            <a:br>
              <a:rPr lang="en-US" sz="2700" dirty="0">
                <a:solidFill>
                  <a:schemeClr val="tx1"/>
                </a:solidFill>
                <a:latin typeface="+mn-lt"/>
              </a:rPr>
            </a:br>
            <a:endParaRPr lang="en-US" sz="27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0" y="1999297"/>
            <a:ext cx="4953000" cy="51054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F0AD00"/>
              </a:buClr>
              <a:defRPr/>
            </a:pPr>
            <a:endParaRPr lang="en-US" sz="1900" dirty="0" smtClean="0">
              <a:solidFill>
                <a:sysClr val="windowText" lastClr="000000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732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3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Enforcement 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Priorities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363974"/>
            <a:ext cx="70866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Have </a:t>
            </a:r>
            <a:r>
              <a:rPr lang="en-US" sz="2400" dirty="0"/>
              <a:t>there been political/social/economic forces that make your consumer population particularly susceptible to a certain type of consumer fraud?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Does your consumer population have an impression that a particular type of product/industry is harming them </a:t>
            </a:r>
            <a:r>
              <a:rPr lang="en-US" sz="2400" dirty="0" smtClean="0"/>
              <a:t>and </a:t>
            </a:r>
            <a:r>
              <a:rPr lang="en-US" sz="2400" dirty="0"/>
              <a:t>that government intervention </a:t>
            </a:r>
            <a:r>
              <a:rPr lang="en-US" sz="2400" dirty="0" smtClean="0"/>
              <a:t>is </a:t>
            </a:r>
            <a:r>
              <a:rPr lang="en-US" sz="2400" dirty="0"/>
              <a:t>needed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3288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4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322521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Consumer Complaints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and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Consumer Injury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406504"/>
            <a:ext cx="64008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Can </a:t>
            </a:r>
            <a:r>
              <a:rPr lang="en-US" sz="2400" dirty="0"/>
              <a:t>you establish trends in complaints with respect to a particular industry or trader?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Have any third parties noticed a spike in the complaint rate with a particular industry or trader?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Do the complaints help you </a:t>
            </a:r>
            <a:r>
              <a:rPr lang="en-US" sz="2400" dirty="0" smtClean="0"/>
              <a:t>assess </a:t>
            </a:r>
            <a:r>
              <a:rPr lang="en-US" sz="2400" dirty="0"/>
              <a:t>consumer injury? </a:t>
            </a:r>
          </a:p>
        </p:txBody>
      </p:sp>
      <p:pic>
        <p:nvPicPr>
          <p:cNvPr id="10" name="Picture 9" descr="MC900078762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276600"/>
            <a:ext cx="25273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5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Legal Considerations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8600" y="2362200"/>
            <a:ext cx="7086600" cy="4038599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 smtClean="0"/>
              <a:t>Is </a:t>
            </a:r>
            <a:r>
              <a:rPr lang="en-US" sz="2400" dirty="0"/>
              <a:t>there an area of law or your agency’s legal authority that should be advanced? Or, conversely, is the law well-established? 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§"/>
            </a:pPr>
            <a:endParaRPr lang="en-US" sz="2400" dirty="0"/>
          </a:p>
          <a:p>
            <a:pPr>
              <a:lnSpc>
                <a:spcPct val="120000"/>
              </a:lnSpc>
              <a:spcAft>
                <a:spcPts val="0"/>
              </a:spcAft>
              <a:buFont typeface="Wingdings" pitchFamily="2" charset="2"/>
              <a:buChar char="§"/>
            </a:pPr>
            <a:r>
              <a:rPr lang="en-US" sz="2400" dirty="0"/>
              <a:t>Do the traders or industry </a:t>
            </a:r>
            <a:r>
              <a:rPr lang="en-US" sz="2400" dirty="0" smtClean="0"/>
              <a:t>believe that </a:t>
            </a:r>
            <a:r>
              <a:rPr lang="en-US" sz="2400" dirty="0"/>
              <a:t>they are exempt from a particular </a:t>
            </a:r>
            <a:r>
              <a:rPr lang="en-US" sz="2400" dirty="0" smtClean="0"/>
              <a:t>law </a:t>
            </a:r>
            <a:r>
              <a:rPr lang="en-US" sz="2400" dirty="0"/>
              <a:t>and your agency wants to dispel </a:t>
            </a:r>
            <a:r>
              <a:rPr lang="en-US" sz="2400" dirty="0" smtClean="0"/>
              <a:t>that </a:t>
            </a:r>
            <a:r>
              <a:rPr lang="en-US" sz="2400" dirty="0"/>
              <a:t>belief? 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Do the potential defendants have valid defenses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65" y="2667000"/>
            <a:ext cx="2259540" cy="205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6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Educational Goals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62270" y="2438400"/>
            <a:ext cx="70866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Will </a:t>
            </a:r>
            <a:r>
              <a:rPr lang="en-US" sz="2400" dirty="0"/>
              <a:t>a case promote consumer education or awareness about a particular type of scam or problematic business practices?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Will a case promote education to traders and the industry about a particular type of commercial behavior?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98" y="4495801"/>
            <a:ext cx="2222094" cy="222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7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Partnership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Opportunities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81000" y="2342709"/>
            <a:ext cx="70866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How </a:t>
            </a:r>
            <a:r>
              <a:rPr lang="en-US" sz="2400" dirty="0"/>
              <a:t>does your potential case overlap with other agencies?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Domestic partnership v. international partnership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Civil and criminal partnership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Formal v. Informal Partnership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Parallel cases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smtClean="0"/>
              <a:t>Information-sharing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47825"/>
            <a:ext cx="3649270" cy="2660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8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Resources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66800" y="2362201"/>
            <a:ext cx="70866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Can </a:t>
            </a:r>
            <a:r>
              <a:rPr lang="en-US" sz="2400" dirty="0"/>
              <a:t>your agency afford to do the case?  Does your agency/office have sufficient available staff?  Does your agency/office have sufficient non-staff resources?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How long will the investigation take?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What is the likelihood of settlement or litigation</a:t>
            </a:r>
            <a:r>
              <a:rPr lang="en-US" sz="2400" dirty="0" smtClean="0"/>
              <a:t>?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24400"/>
            <a:ext cx="2971800" cy="1802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photo Titl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39" t="7481" r="1273" b="21782"/>
          <a:stretch/>
        </p:blipFill>
        <p:spPr bwMode="auto">
          <a:xfrm>
            <a:off x="990600" y="779123"/>
            <a:ext cx="1383402" cy="12113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91088" y="6492875"/>
            <a:ext cx="1161826" cy="365125"/>
          </a:xfrm>
        </p:spPr>
        <p:txBody>
          <a:bodyPr/>
          <a:lstStyle/>
          <a:p>
            <a:fld id="{12A81D5C-F4C2-48B8-81C3-36C8089BB5FF}" type="slidenum">
              <a:rPr lang="en-US" smtClean="0">
                <a:solidFill>
                  <a:srgbClr val="073E87"/>
                </a:solidFill>
              </a:rPr>
              <a:pPr/>
              <a:t>9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635" y="630279"/>
            <a:ext cx="6477000" cy="1252728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FTC v.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Coulomb Media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70" y="304800"/>
            <a:ext cx="1837130" cy="155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0803"/>
            <a:ext cx="1145436" cy="10058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2362201"/>
            <a:ext cx="8534400" cy="2514600"/>
          </a:xfrm>
          <a:prstGeom prst="rect">
            <a:avLst/>
          </a:prstGeom>
        </p:spPr>
        <p:txBody>
          <a:bodyPr vert="horz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 typeface="Wingdings" pitchFamily="2" charset="2"/>
              <a:buChar char="§"/>
            </a:pPr>
            <a:r>
              <a:rPr lang="en-US" sz="2400" dirty="0" smtClean="0"/>
              <a:t>In </a:t>
            </a:r>
            <a:r>
              <a:rPr lang="en-US" sz="2400" dirty="0"/>
              <a:t>April 2011, the FTC sued Coulomb Media, Inc., and its sole officer and owner, Cody Low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§"/>
            </a:pPr>
            <a:endParaRPr lang="en-US" sz="2400" dirty="0"/>
          </a:p>
          <a:p>
            <a:pPr>
              <a:buFont typeface="Wingdings" pitchFamily="2" charset="2"/>
              <a:buChar char="§"/>
            </a:pPr>
            <a:r>
              <a:rPr lang="en-US" sz="2400" dirty="0"/>
              <a:t>The lawsuit alleged that the defendants violated the FTC Act by: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Falsely and without substantiation representing that the use of acai berry products would result in rapid and substantial weight loss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Misrepresenting that the websites used to market the acai berry products were objective news reports</a:t>
            </a:r>
          </a:p>
          <a:p>
            <a:pPr lvl="1">
              <a:buFont typeface="Wingdings" pitchFamily="2" charset="2"/>
              <a:buChar char="§"/>
            </a:pPr>
            <a:r>
              <a:rPr lang="en-US" sz="2000" dirty="0"/>
              <a:t>Failing to disclose that their websites were not authorized by an objective news journalist </a:t>
            </a:r>
          </a:p>
        </p:txBody>
      </p:sp>
    </p:spTree>
    <p:extLst>
      <p:ext uri="{BB962C8B-B14F-4D97-AF65-F5344CB8AC3E}">
        <p14:creationId xmlns:p14="http://schemas.microsoft.com/office/powerpoint/2010/main" val="161328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frican Dialogue_Sep 2013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673</Words>
  <Application>Microsoft Office PowerPoint</Application>
  <PresentationFormat>On-screen Show (4:3)</PresentationFormat>
  <Paragraphs>140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African Dialogue_Sep 2013</vt:lpstr>
      <vt:lpstr>Case Selection Criteria for Consumer Protection Agencies</vt:lpstr>
      <vt:lpstr>Case Selection Considerations</vt:lpstr>
      <vt:lpstr>Enforcement  Priorities</vt:lpstr>
      <vt:lpstr>Consumer Complaints and Consumer Injury</vt:lpstr>
      <vt:lpstr>Legal Considerations</vt:lpstr>
      <vt:lpstr>Educational Goals</vt:lpstr>
      <vt:lpstr>Partnership Opportunities</vt:lpstr>
      <vt:lpstr>Resources</vt:lpstr>
      <vt:lpstr>FTC v. Coulomb Media</vt:lpstr>
      <vt:lpstr>PowerPoint Presentation</vt:lpstr>
      <vt:lpstr>PowerPoint Presentation</vt:lpstr>
      <vt:lpstr>PowerPoint Presentation</vt:lpstr>
      <vt:lpstr>PowerPoint Presentation</vt:lpstr>
      <vt:lpstr>Special Circumstances of the Case</vt:lpstr>
      <vt:lpstr>Outcome</vt:lpstr>
      <vt:lpstr>Why did the FTC select these cases?</vt:lpstr>
      <vt:lpstr>Why did the FTC select these cases?</vt:lpstr>
      <vt:lpstr>Why did the FTC select these cases?</vt:lpstr>
      <vt:lpstr>Why did the FTC select these cases?</vt:lpstr>
      <vt:lpstr>Thank you!   Questions?  For all questions,  please contact Deon Woods Bell dwoodsbell@ftc.gov +1-202-326-3307 </vt:lpstr>
    </vt:vector>
  </TitlesOfParts>
  <Company>Federal Trade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_HMiller</dc:creator>
  <cp:lastModifiedBy>Ota, Yui</cp:lastModifiedBy>
  <cp:revision>54</cp:revision>
  <cp:lastPrinted>2013-08-30T16:26:10Z</cp:lastPrinted>
  <dcterms:created xsi:type="dcterms:W3CDTF">2012-10-01T16:04:09Z</dcterms:created>
  <dcterms:modified xsi:type="dcterms:W3CDTF">2013-08-30T17:48:09Z</dcterms:modified>
</cp:coreProperties>
</file>