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4100" r:id="rId1"/>
  </p:sldMasterIdLst>
  <p:notesMasterIdLst>
    <p:notesMasterId r:id="rId22"/>
  </p:notesMasterIdLst>
  <p:handoutMasterIdLst>
    <p:handoutMasterId r:id="rId23"/>
  </p:handoutMasterIdLst>
  <p:sldIdLst>
    <p:sldId id="478" r:id="rId2"/>
    <p:sldId id="435" r:id="rId3"/>
    <p:sldId id="480" r:id="rId4"/>
    <p:sldId id="434" r:id="rId5"/>
    <p:sldId id="451" r:id="rId6"/>
    <p:sldId id="437" r:id="rId7"/>
    <p:sldId id="475" r:id="rId8"/>
    <p:sldId id="477" r:id="rId9"/>
    <p:sldId id="443" r:id="rId10"/>
    <p:sldId id="444" r:id="rId11"/>
    <p:sldId id="497" r:id="rId12"/>
    <p:sldId id="496" r:id="rId13"/>
    <p:sldId id="494" r:id="rId14"/>
    <p:sldId id="481" r:id="rId15"/>
    <p:sldId id="482" r:id="rId16"/>
    <p:sldId id="486" r:id="rId17"/>
    <p:sldId id="487" r:id="rId18"/>
    <p:sldId id="490" r:id="rId19"/>
    <p:sldId id="492" r:id="rId20"/>
    <p:sldId id="498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724" autoAdjust="0"/>
    <p:restoredTop sz="91200" autoAdjust="0"/>
  </p:normalViewPr>
  <p:slideViewPr>
    <p:cSldViewPr snapToGrid="0">
      <p:cViewPr varScale="1">
        <p:scale>
          <a:sx n="67" d="100"/>
          <a:sy n="67" d="100"/>
        </p:scale>
        <p:origin x="-12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7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7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fld id="{B0E4F8D3-EE1B-4FB5-AF6E-65DE69B0C2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141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fld id="{EB3348D7-AB84-424F-8F52-D7E8BECA2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770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E09FA31-F648-4658-8EBC-946B8292F8F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9F6087A-B8FC-498A-89D4-85929AC8FC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193EFE-ECDA-4A31-A80A-9631A09E4F61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326EBE-E0EF-43F4-9DA1-1458D245B488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7F0130-0925-4741-BACE-D149BA43D4FE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6EEE0E-EDB0-4D84-86B0-50833DF22902}" type="datetime2">
              <a:rPr lang="en-US" smtClean="0"/>
              <a:t>Tuesday, August 27,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1FF0B7C-05E7-43AC-B294-BC6F89D56D7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14372C-B5AB-4C39-B273-B99224EB4DD5}" type="datetime2">
              <a:rPr lang="en-US" smtClean="0"/>
              <a:t>Tuesday, August 27,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8AD802F-D1FB-4FB2-A40F-FB805ADDC7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D952B28-98CC-47F2-9567-733168F899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040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CB1CAA-32CD-4B55-B92A-B8F0843CACF4}" type="datetime2">
              <a:rPr lang="en-US" smtClean="0"/>
              <a:t>Tuesday, August 27,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D3F1A31-CE38-44B1-807A-7C1911A2B7E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D8CDC4-3D19-4983-B478-82F6B8E5AB66}" type="datetime2">
              <a:rPr lang="en-US" smtClean="0"/>
              <a:t>Tuesday, August 27,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4FABD26-1756-4A7A-A2C2-48A68B1165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B82477-D5D3-4181-8C11-75D0F2433A87}" type="datetime2">
              <a:rPr lang="en-US" smtClean="0"/>
              <a:t>Tuesday, August 27, 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11C9A96-72A6-49E7-9DCB-6DA13E015D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3E253B-1893-4367-8BAE-DF4BC10DC578}" type="datetime2">
              <a:rPr lang="en-US" smtClean="0"/>
              <a:t>Tuesday, August 27, 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4445A82-B776-4AE0-875A-5EDDCC6593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62300D-25B3-4603-86C9-4CB776489F00}" type="datetime2">
              <a:rPr lang="en-US" smtClean="0"/>
              <a:t>Tuesday, August 27, 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66350E5-F10A-4BD1-84A9-B261EFA703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14AD9-FCC8-48B7-B85B-012A91320DFF}" type="datetime2">
              <a:rPr lang="en-US" smtClean="0"/>
              <a:t>Tuesday, August 27, 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5EA5251-2619-43D9-A3A6-54086524297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82DC50-D5DB-4F94-B367-9876CD2C4012}" type="datetime2">
              <a:rPr lang="en-US" smtClean="0"/>
              <a:t>Tuesday, August 27, 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6DD35DA-D19D-4F61-A936-346470D32E1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92EB412-E790-42EA-81FE-2925D3A43D91}" type="datetime2">
              <a:rPr lang="en-US" smtClean="0"/>
              <a:t>Tuesday, August 27, 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pPr>
              <a:defRPr/>
            </a:pPr>
            <a:fld id="{C2FF4F31-1007-4439-8A55-5C5D16EF8AF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B385921-A91A-409C-921C-0E0EC1E750EC}" type="datetime2">
              <a:rPr lang="en-US" smtClean="0"/>
              <a:t>Tuesday, August 27, 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C5281CD6-3AAB-4391-BF3C-31403A6E4F9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01" r:id="rId1"/>
    <p:sldLayoutId id="2147484102" r:id="rId2"/>
    <p:sldLayoutId id="2147484103" r:id="rId3"/>
    <p:sldLayoutId id="2147484104" r:id="rId4"/>
    <p:sldLayoutId id="2147484105" r:id="rId5"/>
    <p:sldLayoutId id="2147484106" r:id="rId6"/>
    <p:sldLayoutId id="2147484107" r:id="rId7"/>
    <p:sldLayoutId id="2147484108" r:id="rId8"/>
    <p:sldLayoutId id="2147484109" r:id="rId9"/>
    <p:sldLayoutId id="2147484110" r:id="rId10"/>
    <p:sldLayoutId id="2147484111" r:id="rId11"/>
    <p:sldLayoutId id="2147484112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2963" y="357189"/>
            <a:ext cx="8072437" cy="235743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Working with Criminal Authorities on Fraud Issues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643188"/>
            <a:ext cx="8001000" cy="2400300"/>
          </a:xfrm>
        </p:spPr>
        <p:txBody>
          <a:bodyPr/>
          <a:lstStyle/>
          <a:p>
            <a:pPr>
              <a:defRPr/>
            </a:pPr>
            <a:r>
              <a:rPr lang="en-US" sz="3600" dirty="0" smtClean="0"/>
              <a:t>African </a:t>
            </a:r>
            <a:r>
              <a:rPr lang="en-US" sz="3600" dirty="0" smtClean="0"/>
              <a:t>Dialogue</a:t>
            </a:r>
          </a:p>
          <a:p>
            <a:pPr>
              <a:defRPr/>
            </a:pPr>
            <a:r>
              <a:rPr lang="en-US" sz="3600" dirty="0" smtClean="0"/>
              <a:t>Livingstone </a:t>
            </a:r>
            <a:r>
              <a:rPr lang="en-US" sz="3600" dirty="0" smtClean="0"/>
              <a:t>Zambia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86288" y="5929313"/>
            <a:ext cx="4435475" cy="708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dirty="0">
                <a:latin typeface="+mj-lt"/>
              </a:rPr>
              <a:t>Charles Harwood</a:t>
            </a:r>
          </a:p>
          <a:p>
            <a:pPr algn="r">
              <a:defRPr/>
            </a:pPr>
            <a:r>
              <a:rPr lang="en-US" dirty="0">
                <a:latin typeface="+mj-lt"/>
              </a:rPr>
              <a:t>U.S. </a:t>
            </a:r>
            <a:r>
              <a:rPr lang="en-US" dirty="0">
                <a:latin typeface="+mj-lt"/>
              </a:rPr>
              <a:t>Federal Trade Commission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57175"/>
            <a:ext cx="7772400" cy="116928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600" dirty="0" smtClean="0"/>
              <a:t>Sharing Information: Criminal to Civil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57338"/>
            <a:ext cx="7772400" cy="50863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 smtClean="0"/>
              <a:t>Information obtained in criminal investigation may be shared with civil authorities, so long as grand jury secrecy is respected</a:t>
            </a:r>
            <a:endParaRPr lang="en-US" sz="1400" dirty="0"/>
          </a:p>
          <a:p>
            <a:pPr lvl="1">
              <a:defRPr/>
            </a:pPr>
            <a:r>
              <a:rPr lang="en-US" sz="2400" dirty="0" smtClean="0"/>
              <a:t>Non-grand jury information</a:t>
            </a:r>
            <a:endParaRPr lang="en-US" sz="1400" dirty="0" smtClean="0"/>
          </a:p>
          <a:p>
            <a:pPr lvl="1">
              <a:defRPr/>
            </a:pPr>
            <a:r>
              <a:rPr lang="en-US" sz="2400" i="1" dirty="0" smtClean="0"/>
              <a:t>US v </a:t>
            </a:r>
            <a:r>
              <a:rPr lang="en-US" sz="2400" i="1" dirty="0" err="1" smtClean="0"/>
              <a:t>Dynavac</a:t>
            </a:r>
            <a:r>
              <a:rPr lang="en-US" sz="2400" dirty="0" smtClean="0"/>
              <a:t>, 6 F3d 1407 (9th Cir 1993)</a:t>
            </a:r>
          </a:p>
          <a:p>
            <a:pPr lvl="2">
              <a:defRPr/>
            </a:pPr>
            <a:r>
              <a:rPr lang="en-US" sz="2400" dirty="0" smtClean="0"/>
              <a:t>Sharing of independently created records (e.g., business records) does not infringe grand jury secrecy</a:t>
            </a:r>
          </a:p>
          <a:p>
            <a:pPr lvl="2">
              <a:defRPr/>
            </a:pPr>
            <a:r>
              <a:rPr lang="en-US" sz="2400" dirty="0" smtClean="0"/>
              <a:t>Ex parte application available</a:t>
            </a:r>
            <a:endParaRPr lang="en-US" sz="1400" dirty="0" smtClean="0"/>
          </a:p>
          <a:p>
            <a:pPr lvl="1">
              <a:defRPr/>
            </a:pPr>
            <a:r>
              <a:rPr lang="en-US" sz="2400" dirty="0" smtClean="0"/>
              <a:t>When simultaneous TRO and Search Warrant, time is of the essence </a:t>
            </a:r>
          </a:p>
          <a:p>
            <a:pPr marL="457200" lvl="1" indent="0">
              <a:buFontTx/>
              <a:buNone/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DE166458-166E-40E1-8991-24497FC33DB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MOU Provisions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4845840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Share information, including complaints</a:t>
            </a:r>
          </a:p>
          <a:p>
            <a:r>
              <a:rPr lang="en-US" sz="2800" dirty="0"/>
              <a:t>P</a:t>
            </a:r>
            <a:r>
              <a:rPr lang="en-US" sz="2800" dirty="0" smtClean="0"/>
              <a:t>rovide investigative assistance in appropriate cases, including obtaining evidence under Participants’ respective legal authorities, on behalf of other Participant;</a:t>
            </a:r>
          </a:p>
          <a:p>
            <a:r>
              <a:rPr lang="en-US" sz="2800" dirty="0"/>
              <a:t>C</a:t>
            </a:r>
            <a:r>
              <a:rPr lang="en-US" sz="2800" dirty="0" smtClean="0"/>
              <a:t>oordinate enforcement against cross-border Covered Violations</a:t>
            </a:r>
          </a:p>
          <a:p>
            <a:r>
              <a:rPr lang="en-US" sz="2800" dirty="0"/>
              <a:t>P</a:t>
            </a:r>
            <a:r>
              <a:rPr lang="en-US" sz="2800" dirty="0" smtClean="0"/>
              <a:t>rovide other appropriate assistance that would aid in the enforcement against Covered Violations</a:t>
            </a:r>
            <a:endParaRPr lang="en-US" sz="2800" dirty="0"/>
          </a:p>
          <a:p>
            <a:r>
              <a:rPr lang="en-US" sz="2800" dirty="0"/>
              <a:t>D</a:t>
            </a:r>
            <a:r>
              <a:rPr lang="en-US" sz="2800" dirty="0" smtClean="0"/>
              <a:t>esignate </a:t>
            </a:r>
            <a:r>
              <a:rPr lang="en-US" sz="2800" dirty="0"/>
              <a:t>a primary contact for the purposes of requests for assistance </a:t>
            </a:r>
          </a:p>
          <a:p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3D3F1A31-CE38-44B1-807A-7C1911A2B7E9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23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363" y="357188"/>
            <a:ext cx="8315325" cy="1069276"/>
          </a:xfrm>
        </p:spPr>
        <p:txBody>
          <a:bodyPr>
            <a:noAutofit/>
          </a:bodyPr>
          <a:lstStyle/>
          <a:p>
            <a:r>
              <a:rPr lang="en-US" sz="3600" dirty="0" smtClean="0"/>
              <a:t>Case Study: Canadian Telemarketing Fraud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3D3F1A31-CE38-44B1-807A-7C1911A2B7E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72501" y="4543426"/>
            <a:ext cx="8200011" cy="1442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84068" y="2173540"/>
            <a:ext cx="5663381" cy="943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953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dirty="0" smtClean="0"/>
              <a:t>Project </a:t>
            </a:r>
            <a:r>
              <a:rPr lang="en-US" sz="3600" dirty="0"/>
              <a:t>Emptor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571625"/>
            <a:ext cx="7772400" cy="5143499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normAutofit/>
          </a:bodyPr>
          <a:lstStyle/>
          <a:p>
            <a:r>
              <a:rPr lang="en-US" sz="2800" dirty="0" smtClean="0"/>
              <a:t>Cross-Border Fraud Law Enforcement Taskforce based in Vancouver, British Columbia, Canada</a:t>
            </a:r>
          </a:p>
          <a:p>
            <a:pPr lvl="1"/>
            <a:r>
              <a:rPr lang="en-US" sz="2600" dirty="0" smtClean="0"/>
              <a:t>Utilizes </a:t>
            </a:r>
            <a:r>
              <a:rPr lang="en-US" sz="2600" dirty="0"/>
              <a:t>both civil and criminal law enforcement authority</a:t>
            </a:r>
          </a:p>
          <a:p>
            <a:pPr lvl="1"/>
            <a:r>
              <a:rPr lang="en-US" sz="2600" dirty="0"/>
              <a:t>Joint target identification</a:t>
            </a:r>
          </a:p>
          <a:p>
            <a:pPr lvl="1"/>
            <a:r>
              <a:rPr lang="en-US" sz="2600" dirty="0"/>
              <a:t>Joint investigations and searches</a:t>
            </a:r>
          </a:p>
          <a:p>
            <a:pPr lvl="1"/>
            <a:r>
              <a:rPr lang="en-US" sz="2600" dirty="0"/>
              <a:t>Coordinated case filings</a:t>
            </a:r>
          </a:p>
          <a:p>
            <a:pPr lvl="1"/>
            <a:r>
              <a:rPr lang="en-US" sz="2600" dirty="0"/>
              <a:t>Coordinated asset recovery efforts</a:t>
            </a:r>
          </a:p>
          <a:p>
            <a:pPr lvl="1"/>
            <a:r>
              <a:rPr lang="en-US" sz="2600" dirty="0"/>
              <a:t>Sharing of post-filing discovery</a:t>
            </a:r>
          </a:p>
          <a:p>
            <a:pPr lvl="1"/>
            <a:r>
              <a:rPr lang="en-US" sz="2600" dirty="0"/>
              <a:t>Coordinated preliminary and permanent relief, arrests, and prosecutions</a:t>
            </a:r>
          </a:p>
        </p:txBody>
      </p:sp>
    </p:spTree>
    <p:extLst>
      <p:ext uri="{BB962C8B-B14F-4D97-AF65-F5344CB8AC3E}">
        <p14:creationId xmlns:p14="http://schemas.microsoft.com/office/powerpoint/2010/main" val="49425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sz="3600" dirty="0" smtClean="0"/>
              <a:t>Civil Investigation</a:t>
            </a:r>
            <a:endParaRPr lang="en-US" sz="36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CA" sz="2800" dirty="0" smtClean="0"/>
              <a:t>FTC investigation focusing on victims and third parties</a:t>
            </a:r>
          </a:p>
          <a:p>
            <a:pPr>
              <a:lnSpc>
                <a:spcPct val="90000"/>
              </a:lnSpc>
            </a:pPr>
            <a:r>
              <a:rPr lang="en-CA" sz="2800" dirty="0" smtClean="0"/>
              <a:t>British Columbia investigation focusing on perpetrators</a:t>
            </a:r>
          </a:p>
          <a:p>
            <a:pPr>
              <a:lnSpc>
                <a:spcPct val="90000"/>
              </a:lnSpc>
            </a:pPr>
            <a:r>
              <a:rPr lang="en-CA" sz="2800" dirty="0" smtClean="0"/>
              <a:t>Both statutes prohibit </a:t>
            </a:r>
            <a:r>
              <a:rPr lang="en-CA" sz="2800" dirty="0"/>
              <a:t>deceptive </a:t>
            </a:r>
            <a:r>
              <a:rPr lang="en-CA" sz="2800" dirty="0" smtClean="0"/>
              <a:t>acts</a:t>
            </a:r>
          </a:p>
          <a:p>
            <a:pPr>
              <a:lnSpc>
                <a:spcPct val="90000"/>
              </a:lnSpc>
            </a:pPr>
            <a:r>
              <a:rPr lang="en-CA" sz="2800" dirty="0" smtClean="0"/>
              <a:t>FTC authority uses civil investigative demands</a:t>
            </a:r>
          </a:p>
          <a:p>
            <a:pPr>
              <a:lnSpc>
                <a:spcPct val="90000"/>
              </a:lnSpc>
            </a:pPr>
            <a:r>
              <a:rPr lang="en-CA" sz="2800" dirty="0" smtClean="0"/>
              <a:t>BC authority used in investigation includes</a:t>
            </a:r>
            <a:endParaRPr lang="en-CA" sz="28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Investigation </a:t>
            </a:r>
            <a:r>
              <a:rPr lang="en-US" sz="2400" dirty="0" smtClean="0"/>
              <a:t>order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B.C. Supreme Court </a:t>
            </a:r>
            <a:r>
              <a:rPr lang="en-US" sz="2400" dirty="0" smtClean="0"/>
              <a:t>order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Freeze </a:t>
            </a:r>
            <a:r>
              <a:rPr lang="en-US" sz="2400" dirty="0" smtClean="0"/>
              <a:t>order</a:t>
            </a:r>
            <a:endParaRPr lang="en-CA" sz="24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Temporary injunction </a:t>
            </a:r>
          </a:p>
        </p:txBody>
      </p:sp>
    </p:spTree>
    <p:extLst>
      <p:ext uri="{BB962C8B-B14F-4D97-AF65-F5344CB8AC3E}">
        <p14:creationId xmlns:p14="http://schemas.microsoft.com/office/powerpoint/2010/main" val="2826179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sz="3600" dirty="0"/>
              <a:t>Investigative Order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Issued by B.C. </a:t>
            </a:r>
            <a:r>
              <a:rPr lang="en-US" sz="2800" dirty="0" smtClean="0"/>
              <a:t>Director </a:t>
            </a:r>
            <a:r>
              <a:rPr lang="en-US" sz="2800" dirty="0"/>
              <a:t>of Trade Practices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Allows for examination and seizure of evidence from post office boxes, courier companies, bank accounts and businesses.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Compliance by all parties is mandatory.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Can be utilized by all Investigators on the Task Force.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Information obtained shared with other Project Emptor partners as per rules of evidence.</a:t>
            </a:r>
          </a:p>
        </p:txBody>
      </p:sp>
    </p:spTree>
    <p:extLst>
      <p:ext uri="{BB962C8B-B14F-4D97-AF65-F5344CB8AC3E}">
        <p14:creationId xmlns:p14="http://schemas.microsoft.com/office/powerpoint/2010/main" val="26082529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sz="3600" dirty="0"/>
              <a:t>B.C. Supreme Court Order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sz="2800" dirty="0"/>
              <a:t>Enables </a:t>
            </a:r>
            <a:r>
              <a:rPr lang="en-CA" sz="2800" dirty="0"/>
              <a:t>investigators</a:t>
            </a:r>
            <a:r>
              <a:rPr lang="en-US" sz="2800" dirty="0"/>
              <a:t> to search: premises, bank accounts, mail drops, couriers and personal residences.</a:t>
            </a:r>
          </a:p>
          <a:p>
            <a:r>
              <a:rPr lang="en-US" sz="2800" dirty="0"/>
              <a:t>Identical to an investigation order except it </a:t>
            </a:r>
            <a:r>
              <a:rPr lang="en-CA" sz="2800" dirty="0"/>
              <a:t>is Court authorized and </a:t>
            </a:r>
            <a:r>
              <a:rPr lang="en-US" sz="2800" dirty="0"/>
              <a:t>allows </a:t>
            </a:r>
            <a:r>
              <a:rPr lang="en-CA" sz="2800" dirty="0"/>
              <a:t>for </a:t>
            </a:r>
            <a:r>
              <a:rPr lang="en-US" sz="2800" dirty="0"/>
              <a:t>the use of force and ability to </a:t>
            </a:r>
            <a:r>
              <a:rPr lang="en-CA" sz="2800" dirty="0"/>
              <a:t>enter and </a:t>
            </a:r>
            <a:r>
              <a:rPr lang="en-US" sz="2800" dirty="0"/>
              <a:t>search personal residences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3858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Criminal </a:t>
            </a:r>
            <a:r>
              <a:rPr lang="en-US" sz="3600" dirty="0"/>
              <a:t>Investigation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CA" sz="2800" dirty="0"/>
              <a:t>Task Force investigates </a:t>
            </a:r>
            <a:r>
              <a:rPr lang="en-CA" sz="2800" dirty="0" smtClean="0"/>
              <a:t>matter using civil authority of BC (in Canada) and FTC (in USA)</a:t>
            </a:r>
            <a:endParaRPr lang="en-CA" sz="2800" dirty="0"/>
          </a:p>
          <a:p>
            <a:r>
              <a:rPr lang="en-CA" sz="2800" dirty="0" smtClean="0"/>
              <a:t>Criminal agency in another country uses MLAT </a:t>
            </a:r>
            <a:r>
              <a:rPr lang="en-CA" sz="2800" dirty="0"/>
              <a:t>process for search and seizure of evidence</a:t>
            </a:r>
          </a:p>
          <a:p>
            <a:r>
              <a:rPr lang="en-CA" sz="2800" dirty="0"/>
              <a:t>Indictments filed in U.S. Federal Court alleging felony charges of Fraud by Wire, Fraud by Mail, Fraud Against Elderly </a:t>
            </a:r>
          </a:p>
          <a:p>
            <a:r>
              <a:rPr lang="en-CA" sz="2800" dirty="0"/>
              <a:t>Seek Extradition of suspect to U.S. to stand </a:t>
            </a:r>
            <a:r>
              <a:rPr lang="en-CA" sz="2800" dirty="0" smtClean="0"/>
              <a:t>trial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56467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/>
              <a:t>Evidence </a:t>
            </a:r>
            <a:r>
              <a:rPr lang="en-CA" sz="3600" dirty="0" smtClean="0"/>
              <a:t>Used (and Shared)</a:t>
            </a:r>
            <a:endParaRPr lang="en-US" sz="3600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sz="2800" dirty="0"/>
              <a:t>Extensive visual/video surveillance of suspected </a:t>
            </a:r>
            <a:r>
              <a:rPr lang="en-CA" sz="2800" dirty="0" err="1" smtClean="0"/>
              <a:t>boilerrooms</a:t>
            </a:r>
            <a:r>
              <a:rPr lang="en-CA" sz="2800" dirty="0" smtClean="0"/>
              <a:t> </a:t>
            </a:r>
            <a:r>
              <a:rPr lang="en-CA" sz="2800" dirty="0"/>
              <a:t>by Task Force</a:t>
            </a:r>
          </a:p>
          <a:p>
            <a:r>
              <a:rPr lang="en-CA" sz="2800" dirty="0" smtClean="0"/>
              <a:t>Mail </a:t>
            </a:r>
            <a:r>
              <a:rPr lang="en-CA" sz="2800" dirty="0"/>
              <a:t>drop </a:t>
            </a:r>
            <a:r>
              <a:rPr lang="en-CA" sz="2800" dirty="0" smtClean="0"/>
              <a:t>information</a:t>
            </a:r>
          </a:p>
          <a:p>
            <a:r>
              <a:rPr lang="en-CA" sz="2800" dirty="0" smtClean="0"/>
              <a:t>Informant information</a:t>
            </a:r>
          </a:p>
          <a:p>
            <a:r>
              <a:rPr lang="en-CA" sz="2800" dirty="0" smtClean="0"/>
              <a:t>Information about targets</a:t>
            </a:r>
            <a:endParaRPr lang="en-CA" sz="2800" dirty="0"/>
          </a:p>
          <a:p>
            <a:r>
              <a:rPr lang="en-CA" sz="2800" dirty="0"/>
              <a:t>Victim statements by foreign police authorities and FTC and FBI</a:t>
            </a:r>
          </a:p>
          <a:p>
            <a:r>
              <a:rPr lang="en-CA" sz="2800" dirty="0" smtClean="0"/>
              <a:t>Banking records</a:t>
            </a:r>
          </a:p>
          <a:p>
            <a:r>
              <a:rPr lang="en-CA" sz="2800" dirty="0" smtClean="0"/>
              <a:t>Business records</a:t>
            </a:r>
          </a:p>
          <a:p>
            <a:r>
              <a:rPr lang="en-CA" sz="2800" dirty="0" smtClean="0"/>
              <a:t>Investigative statements</a:t>
            </a:r>
          </a:p>
          <a:p>
            <a:endParaRPr lang="en-CA" sz="2800" dirty="0">
              <a:latin typeface="Times New Roman" pitchFamily="18" charset="0"/>
            </a:endParaRPr>
          </a:p>
          <a:p>
            <a:endParaRPr lang="en-US" sz="28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169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/>
              <a:t>Challenges</a:t>
            </a:r>
            <a:endParaRPr lang="en-US" sz="36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CA" sz="2800" dirty="0"/>
              <a:t>Firewall separation of criminal and civil processes so as not to raise </a:t>
            </a:r>
            <a:r>
              <a:rPr lang="en-CA" sz="2800" dirty="0" smtClean="0"/>
              <a:t>Canadian Charter </a:t>
            </a:r>
            <a:r>
              <a:rPr lang="en-CA" sz="2800" dirty="0"/>
              <a:t>issues or allegations of abuse of process</a:t>
            </a:r>
          </a:p>
          <a:p>
            <a:pPr lvl="1">
              <a:lnSpc>
                <a:spcPct val="90000"/>
              </a:lnSpc>
            </a:pPr>
            <a:r>
              <a:rPr lang="en-CA" sz="2400" dirty="0"/>
              <a:t>All civilly obtained materials are kept “arms length” from FBI scrutiny but can be shared with FTC </a:t>
            </a:r>
          </a:p>
          <a:p>
            <a:pPr lvl="1">
              <a:lnSpc>
                <a:spcPct val="90000"/>
              </a:lnSpc>
            </a:pPr>
            <a:r>
              <a:rPr lang="en-CA" sz="2400" dirty="0"/>
              <a:t>MLAT process used to transfer these materials</a:t>
            </a:r>
          </a:p>
          <a:p>
            <a:pPr>
              <a:lnSpc>
                <a:spcPct val="90000"/>
              </a:lnSpc>
            </a:pPr>
            <a:r>
              <a:rPr lang="en-CA" sz="2800" dirty="0"/>
              <a:t>Recovery of funds and evidence outside of U.S. and Canada</a:t>
            </a:r>
          </a:p>
          <a:p>
            <a:pPr>
              <a:lnSpc>
                <a:spcPct val="90000"/>
              </a:lnSpc>
            </a:pPr>
            <a:r>
              <a:rPr lang="en-CA" sz="2800" dirty="0"/>
              <a:t>Coordination and timing of activities</a:t>
            </a:r>
          </a:p>
          <a:p>
            <a:pPr>
              <a:lnSpc>
                <a:spcPct val="90000"/>
              </a:lnSpc>
            </a:pPr>
            <a:r>
              <a:rPr lang="en-CA" sz="2800" dirty="0"/>
              <a:t>Information sharing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74332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/>
              <a:t>FTC Civil Enforcement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>
              <a:defRPr/>
            </a:pPr>
            <a:r>
              <a:rPr lang="en-US" sz="2800" dirty="0" smtClean="0"/>
              <a:t>FTC consumer protection enforcement actions  target deceptive and unfair practices</a:t>
            </a:r>
            <a:endParaRPr lang="en-US" sz="2000" dirty="0" smtClean="0"/>
          </a:p>
          <a:p>
            <a:pPr marL="609600" indent="-609600">
              <a:defRPr/>
            </a:pPr>
            <a:r>
              <a:rPr lang="en-US" sz="2800" dirty="0" smtClean="0"/>
              <a:t>FTC’s Civil Authority</a:t>
            </a:r>
          </a:p>
          <a:p>
            <a:pPr marL="990600" lvl="1" indent="-646113">
              <a:defRPr/>
            </a:pPr>
            <a:r>
              <a:rPr lang="en-US" dirty="0" smtClean="0"/>
              <a:t>Full range of equitable remedies</a:t>
            </a:r>
          </a:p>
          <a:p>
            <a:pPr marL="1371600" lvl="2" indent="-700088">
              <a:defRPr/>
            </a:pPr>
            <a:r>
              <a:rPr lang="en-US" dirty="0" smtClean="0"/>
              <a:t>Asset Freeze</a:t>
            </a:r>
          </a:p>
          <a:p>
            <a:pPr marL="1371600" lvl="2" indent="-700088">
              <a:defRPr/>
            </a:pPr>
            <a:r>
              <a:rPr lang="en-US" dirty="0" smtClean="0"/>
              <a:t>Appointment of Receiver</a:t>
            </a:r>
          </a:p>
          <a:p>
            <a:pPr marL="1371600" lvl="2" indent="-700088">
              <a:defRPr/>
            </a:pPr>
            <a:r>
              <a:rPr lang="en-US" dirty="0" smtClean="0"/>
              <a:t>Permanent Injunctions, Including Bans</a:t>
            </a:r>
            <a:endParaRPr lang="en-US" sz="2000" dirty="0" smtClean="0"/>
          </a:p>
          <a:p>
            <a:pPr marL="609600" indent="-609600">
              <a:defRPr/>
            </a:pPr>
            <a:r>
              <a:rPr lang="en-US" sz="2800" dirty="0" smtClean="0"/>
              <a:t>Burdens of proof are different in civil action, but same evidence may prove criminal liability</a:t>
            </a:r>
            <a:endParaRPr lang="en-US" sz="2800" dirty="0"/>
          </a:p>
          <a:p>
            <a:pPr marL="1371600" lvl="2" indent="-700088">
              <a:defRPr/>
            </a:pPr>
            <a:endParaRPr lang="en-US" dirty="0" smtClean="0"/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07C72BF-ABA5-4138-B8C6-387AA1BF0E8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445A82-B776-4AE0-875A-5EDDCC6593D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42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213" y="512064"/>
            <a:ext cx="8301037" cy="914400"/>
          </a:xfrm>
        </p:spPr>
        <p:txBody>
          <a:bodyPr/>
          <a:lstStyle/>
          <a:p>
            <a:pPr>
              <a:defRPr/>
            </a:pPr>
            <a:r>
              <a:rPr lang="en-US" sz="3600" dirty="0" smtClean="0"/>
              <a:t>Civil Criminal Case Coordination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3050"/>
            <a:ext cx="8172450" cy="5186363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sz="2800" dirty="0" smtClean="0"/>
              <a:t>Why </a:t>
            </a:r>
            <a:r>
              <a:rPr lang="en-US" sz="2800" dirty="0"/>
              <a:t>a criminal case in addition to a civil case?</a:t>
            </a:r>
          </a:p>
          <a:p>
            <a:pPr lvl="1" eaLnBrk="1" hangingPunct="1">
              <a:defRPr/>
            </a:pPr>
            <a:r>
              <a:rPr lang="en-US" sz="2800" dirty="0"/>
              <a:t>Experienced fraudsters may see civil enforcement as “cost of doing business”</a:t>
            </a:r>
          </a:p>
          <a:p>
            <a:pPr lvl="1" eaLnBrk="1" hangingPunct="1">
              <a:defRPr/>
            </a:pPr>
            <a:r>
              <a:rPr lang="en-US" sz="2800" dirty="0"/>
              <a:t>Advanced fraud techniques and technology may permit rapid recidivism </a:t>
            </a:r>
            <a:endParaRPr lang="en-US" sz="2800" dirty="0"/>
          </a:p>
          <a:p>
            <a:pPr eaLnBrk="1" hangingPunct="1">
              <a:defRPr/>
            </a:pPr>
            <a:r>
              <a:rPr lang="en-US" sz="3200" dirty="0" smtClean="0"/>
              <a:t>Timing and management of coordinated investigations</a:t>
            </a:r>
            <a:endParaRPr lang="en-US" sz="32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800" dirty="0" smtClean="0"/>
              <a:t>Referral of resolved cases for subsequent action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800" dirty="0" smtClean="0"/>
              <a:t>Criminal authorities monitor civil case and may file during the pendency of the civil case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800" dirty="0"/>
              <a:t>FTC TRO </a:t>
            </a:r>
            <a:r>
              <a:rPr lang="en-US" sz="2800" dirty="0" smtClean="0"/>
              <a:t>served alongside criminal search warrant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600" dirty="0"/>
          </a:p>
          <a:p>
            <a:pPr eaLnBrk="1" hangingPunct="1">
              <a:lnSpc>
                <a:spcPct val="80000"/>
              </a:lnSpc>
              <a:defRPr/>
            </a:pPr>
            <a:endParaRPr lang="en-US" sz="2600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FDEF73F8-E77C-4FEB-8233-EDB9312C25C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813" y="512064"/>
            <a:ext cx="8129587" cy="914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/>
              <a:t>Reaching out to Criminal Agencies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Encourage prosecution of defendants -- and their associates -- from FTC civil cases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Provide resources for other law enforcement fighting consumer fraud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Train FTC staff on how to recognize criminal conduct in the course of their investigations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4EB11F61-AFEB-4615-92DE-141C469136A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/>
              <a:t>Cases Referred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57324"/>
            <a:ext cx="7772400" cy="5172075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sz="2800" dirty="0" smtClean="0"/>
              <a:t>Types </a:t>
            </a:r>
            <a:r>
              <a:rPr lang="en-US" sz="2800" dirty="0"/>
              <a:t>of cases we refer </a:t>
            </a:r>
          </a:p>
          <a:p>
            <a:pPr lvl="1" eaLnBrk="1" hangingPunct="1">
              <a:defRPr/>
            </a:pPr>
            <a:r>
              <a:rPr lang="en-US" sz="2400" dirty="0"/>
              <a:t>Hard Core Fraud</a:t>
            </a:r>
          </a:p>
          <a:p>
            <a:pPr lvl="1" eaLnBrk="1" hangingPunct="1">
              <a:defRPr/>
            </a:pPr>
            <a:r>
              <a:rPr lang="en-US" sz="2400" dirty="0"/>
              <a:t>FTC Recidivists</a:t>
            </a:r>
          </a:p>
          <a:p>
            <a:pPr lvl="1" eaLnBrk="1" hangingPunct="1">
              <a:defRPr/>
            </a:pPr>
            <a:r>
              <a:rPr lang="en-US" sz="2400" dirty="0"/>
              <a:t>Substantial Consumer Injury </a:t>
            </a:r>
          </a:p>
          <a:p>
            <a:pPr eaLnBrk="1" hangingPunct="1">
              <a:defRPr/>
            </a:pPr>
            <a:r>
              <a:rPr lang="en-US" sz="2800" dirty="0" smtClean="0"/>
              <a:t>Mail fraud and wire fraud are most common charges</a:t>
            </a:r>
          </a:p>
          <a:p>
            <a:pPr lvl="1" eaLnBrk="1" hangingPunct="1">
              <a:defRPr/>
            </a:pPr>
            <a:r>
              <a:rPr lang="en-US" sz="2400" dirty="0" smtClean="0"/>
              <a:t>Fraud against consumers</a:t>
            </a:r>
          </a:p>
          <a:p>
            <a:pPr lvl="1" eaLnBrk="1" hangingPunct="1">
              <a:defRPr/>
            </a:pPr>
            <a:r>
              <a:rPr lang="en-US" sz="2400" dirty="0" smtClean="0"/>
              <a:t>Fraud against intermediaries</a:t>
            </a:r>
          </a:p>
          <a:p>
            <a:pPr lvl="1" eaLnBrk="1" hangingPunct="1">
              <a:defRPr/>
            </a:pPr>
            <a:r>
              <a:rPr lang="en-US" sz="2400" dirty="0" smtClean="0"/>
              <a:t>Bank fraud</a:t>
            </a:r>
          </a:p>
          <a:p>
            <a:pPr lvl="1" eaLnBrk="1" hangingPunct="1">
              <a:defRPr/>
            </a:pPr>
            <a:r>
              <a:rPr lang="en-US" sz="2400" dirty="0" smtClean="0"/>
              <a:t>Money laundering</a:t>
            </a:r>
            <a:endParaRPr lang="en-US" sz="2400" dirty="0"/>
          </a:p>
          <a:p>
            <a:pPr eaLnBrk="1" hangingPunct="1">
              <a:defRPr/>
            </a:pPr>
            <a:r>
              <a:rPr lang="en-US" sz="2800" dirty="0" smtClean="0"/>
              <a:t>No requirement that civil and criminal case have same venue</a:t>
            </a:r>
          </a:p>
          <a:p>
            <a:pPr marL="457200" lvl="1" indent="0" eaLnBrk="1" hangingPunct="1">
              <a:buFontTx/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654C6D3C-0953-4E6D-B20D-63010CE1672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/>
              <a:t>Guidelines for Coordination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83559"/>
            <a:ext cx="7772400" cy="488870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i="1" dirty="0" smtClean="0"/>
              <a:t>US v. Stringer</a:t>
            </a:r>
            <a:r>
              <a:rPr lang="en-US" sz="2800" dirty="0" smtClean="0"/>
              <a:t>, 535 F.3d 929 (9th Cir. 2008)</a:t>
            </a:r>
          </a:p>
          <a:p>
            <a:pPr lvl="1">
              <a:defRPr/>
            </a:pPr>
            <a:r>
              <a:rPr lang="en-US" sz="2400" dirty="0" smtClean="0"/>
              <a:t>Government must not act in bad faith </a:t>
            </a:r>
          </a:p>
          <a:p>
            <a:pPr lvl="2">
              <a:defRPr/>
            </a:pPr>
            <a:r>
              <a:rPr lang="en-US" sz="2400" dirty="0" smtClean="0"/>
              <a:t>Independent purposes</a:t>
            </a:r>
          </a:p>
          <a:p>
            <a:pPr lvl="2">
              <a:defRPr/>
            </a:pPr>
            <a:r>
              <a:rPr lang="en-US" sz="2400" dirty="0" smtClean="0"/>
              <a:t>No “affirmative misrepresentations” by civil authorities</a:t>
            </a:r>
            <a:endParaRPr lang="en-US" sz="2000" dirty="0" smtClean="0"/>
          </a:p>
          <a:p>
            <a:pPr>
              <a:defRPr/>
            </a:pPr>
            <a:r>
              <a:rPr lang="en-US" sz="2800" dirty="0" smtClean="0"/>
              <a:t>FTC will use its authority only to build its case, and will not make any misrepresentations about possible criminal prosecution </a:t>
            </a:r>
            <a:endParaRPr lang="en-US" sz="2000" dirty="0" smtClean="0"/>
          </a:p>
          <a:p>
            <a:pPr>
              <a:defRPr/>
            </a:pPr>
            <a:r>
              <a:rPr lang="en-US" sz="2800" dirty="0" smtClean="0"/>
              <a:t>FTC need not disclose the existence of a criminal investigation to defendants </a:t>
            </a:r>
          </a:p>
          <a:p>
            <a:pPr marL="0" indent="0">
              <a:buFontTx/>
              <a:buNone/>
              <a:defRPr/>
            </a:pPr>
            <a:endParaRPr lang="en-US" sz="1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867AF323-9DFA-4B84-8571-0BBEE5791DC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7" y="512064"/>
            <a:ext cx="8258175" cy="9144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600" dirty="0" smtClean="0"/>
              <a:t>How </a:t>
            </a:r>
            <a:r>
              <a:rPr lang="en-US" sz="3600" dirty="0" smtClean="0"/>
              <a:t>FTC Conducts Fraud Investigations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57313"/>
            <a:ext cx="7772400" cy="5500687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 smtClean="0"/>
              <a:t>We develop evidence without notice to </a:t>
            </a:r>
            <a:r>
              <a:rPr lang="en-US" dirty="0" smtClean="0"/>
              <a:t>targets</a:t>
            </a:r>
          </a:p>
          <a:p>
            <a:pPr>
              <a:defRPr/>
            </a:pPr>
            <a:r>
              <a:rPr lang="en-US" dirty="0" smtClean="0"/>
              <a:t>We </a:t>
            </a:r>
            <a:r>
              <a:rPr lang="en-US" dirty="0" smtClean="0"/>
              <a:t>issue civil investigative demands (CID’s) to third parties</a:t>
            </a:r>
          </a:p>
          <a:p>
            <a:pPr>
              <a:defRPr/>
            </a:pPr>
            <a:r>
              <a:rPr lang="en-US" dirty="0" smtClean="0"/>
              <a:t>We interview victims, often obtaining declarations</a:t>
            </a:r>
          </a:p>
          <a:p>
            <a:pPr lvl="1">
              <a:defRPr/>
            </a:pPr>
            <a:r>
              <a:rPr lang="en-US" dirty="0" smtClean="0"/>
              <a:t>Preserve victim testimony and relevant documents</a:t>
            </a:r>
          </a:p>
          <a:p>
            <a:pPr>
              <a:defRPr/>
            </a:pPr>
            <a:r>
              <a:rPr lang="en-US" dirty="0" smtClean="0"/>
              <a:t>We </a:t>
            </a:r>
            <a:r>
              <a:rPr lang="en-US" dirty="0" smtClean="0"/>
              <a:t>record sales </a:t>
            </a:r>
            <a:r>
              <a:rPr lang="en-US" dirty="0" smtClean="0"/>
              <a:t>pitches and </a:t>
            </a:r>
            <a:r>
              <a:rPr lang="en-US" dirty="0" smtClean="0"/>
              <a:t>web sites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Also </a:t>
            </a:r>
            <a:r>
              <a:rPr lang="en-US" dirty="0" smtClean="0"/>
              <a:t>gathering </a:t>
            </a:r>
            <a:r>
              <a:rPr lang="en-US" dirty="0" smtClean="0"/>
              <a:t>evidence re </a:t>
            </a:r>
            <a:r>
              <a:rPr lang="en-US" dirty="0" smtClean="0"/>
              <a:t>mobile marketing</a:t>
            </a:r>
            <a:endParaRPr lang="en-US" dirty="0" smtClean="0"/>
          </a:p>
          <a:p>
            <a:pPr>
              <a:defRPr/>
            </a:pPr>
            <a:r>
              <a:rPr lang="en-US" dirty="0"/>
              <a:t>We interview former employees, often obtaining </a:t>
            </a:r>
            <a:r>
              <a:rPr lang="en-US" dirty="0" smtClean="0"/>
              <a:t>declarations</a:t>
            </a:r>
            <a:endParaRPr lang="en-US" dirty="0"/>
          </a:p>
          <a:p>
            <a:pPr>
              <a:defRPr/>
            </a:pPr>
            <a:r>
              <a:rPr lang="en-US" dirty="0"/>
              <a:t>Asset search – we locate assets through databases and by following the money </a:t>
            </a:r>
            <a:r>
              <a:rPr lang="en-US" dirty="0" smtClean="0"/>
              <a:t>trail</a:t>
            </a:r>
            <a:endParaRPr lang="en-US" dirty="0"/>
          </a:p>
          <a:p>
            <a:pPr>
              <a:defRPr/>
            </a:pPr>
            <a:r>
              <a:rPr lang="en-US" dirty="0"/>
              <a:t>Fraudulent solicitations – we obtain evidence from news outlets and internet </a:t>
            </a:r>
            <a:r>
              <a:rPr lang="en-US" dirty="0" smtClean="0"/>
              <a:t>searches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FC2C162F-EABF-493E-A870-8A8F4E136AB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/>
              <a:t>After </a:t>
            </a:r>
            <a:r>
              <a:rPr lang="en-US" sz="3600" dirty="0" smtClean="0"/>
              <a:t>FTC Files: Civil  </a:t>
            </a:r>
            <a:r>
              <a:rPr lang="en-US" sz="3600" dirty="0" smtClean="0"/>
              <a:t>Discovery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2800" dirty="0" smtClean="0"/>
              <a:t>Immediate access to premises allows us to obtain and preserve paper and electronic records</a:t>
            </a:r>
          </a:p>
          <a:p>
            <a:pPr>
              <a:defRPr/>
            </a:pPr>
            <a:r>
              <a:rPr lang="en-US" sz="2800" dirty="0" smtClean="0"/>
              <a:t>Depositions of principals, employees, and service providers provide admissions and details about the fraud </a:t>
            </a:r>
          </a:p>
          <a:p>
            <a:pPr>
              <a:defRPr/>
            </a:pPr>
            <a:r>
              <a:rPr lang="en-US" sz="2800" dirty="0" smtClean="0"/>
              <a:t>Asset discovery helps us establish the scope of the enterprise and identify assets for consumer redress</a:t>
            </a:r>
          </a:p>
          <a:p>
            <a:pPr marL="0" indent="0">
              <a:buFontTx/>
              <a:buNone/>
              <a:defRPr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A1439F15-30B5-44DA-8409-D25CE5713F8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57175"/>
            <a:ext cx="7772400" cy="116928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600" dirty="0" smtClean="0"/>
              <a:t>Sharing </a:t>
            </a:r>
            <a:r>
              <a:rPr lang="en-US" sz="3600" dirty="0" smtClean="0"/>
              <a:t>Information: Civil </a:t>
            </a:r>
            <a:r>
              <a:rPr lang="en-US" sz="3600" dirty="0" smtClean="0"/>
              <a:t>to Criminal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71613"/>
            <a:ext cx="7772400" cy="5243511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US" dirty="0" smtClean="0"/>
              <a:t>FTC can share investigative and discovery materials with other law enforcement agencies</a:t>
            </a:r>
          </a:p>
          <a:p>
            <a:pPr lvl="1">
              <a:defRPr/>
            </a:pPr>
            <a:r>
              <a:rPr lang="en-US" dirty="0" smtClean="0"/>
              <a:t>Federal, State, Local</a:t>
            </a:r>
          </a:p>
          <a:p>
            <a:pPr lvl="1">
              <a:defRPr/>
            </a:pPr>
            <a:r>
              <a:rPr lang="en-US" dirty="0" smtClean="0"/>
              <a:t>Other agency must certify nondisclosure and use only for law enforcement purposes</a:t>
            </a:r>
          </a:p>
          <a:p>
            <a:pPr lvl="1">
              <a:defRPr/>
            </a:pPr>
            <a:r>
              <a:rPr lang="en-US" dirty="0" smtClean="0"/>
              <a:t>Other agency can request that source of information not be notified (maintain confidentiality of investigation)</a:t>
            </a:r>
          </a:p>
          <a:p>
            <a:pPr>
              <a:defRPr/>
            </a:pPr>
            <a:endParaRPr lang="en-US" sz="1200" dirty="0"/>
          </a:p>
          <a:p>
            <a:pPr>
              <a:defRPr/>
            </a:pPr>
            <a:r>
              <a:rPr lang="en-US" dirty="0" smtClean="0"/>
              <a:t>Receiver has broad authority to disclose information to law enforcement</a:t>
            </a:r>
          </a:p>
          <a:p>
            <a:pPr lvl="1">
              <a:defRPr/>
            </a:pPr>
            <a:r>
              <a:rPr lang="en-US" i="1" dirty="0" smtClean="0"/>
              <a:t>US v </a:t>
            </a:r>
            <a:r>
              <a:rPr lang="en-US" i="1" dirty="0" err="1" smtClean="0"/>
              <a:t>Setser</a:t>
            </a:r>
            <a:r>
              <a:rPr lang="en-US" i="1" dirty="0"/>
              <a:t>, </a:t>
            </a:r>
            <a:r>
              <a:rPr lang="en-US" dirty="0"/>
              <a:t>568 F.3d 482 (5th Cir 2009)</a:t>
            </a: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45DCB92-846C-4770-A02C-AD269E76396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0</TotalTime>
  <Words>1037</Words>
  <Application>Microsoft Office PowerPoint</Application>
  <PresentationFormat>On-screen Show (4:3)</PresentationFormat>
  <Paragraphs>149</Paragraphs>
  <Slides>20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ＭＳ Ｐゴシック</vt:lpstr>
      <vt:lpstr>Times New Roman</vt:lpstr>
      <vt:lpstr>Metro</vt:lpstr>
      <vt:lpstr>Working with Criminal Authorities on Fraud Issues</vt:lpstr>
      <vt:lpstr>FTC Civil Enforcement Framework</vt:lpstr>
      <vt:lpstr>Civil Criminal Case Coordination</vt:lpstr>
      <vt:lpstr>Reaching out to Criminal Agencies</vt:lpstr>
      <vt:lpstr>Cases Referred</vt:lpstr>
      <vt:lpstr>Guidelines for Coordination</vt:lpstr>
      <vt:lpstr>How FTC Conducts Fraud Investigations</vt:lpstr>
      <vt:lpstr>After FTC Files: Civil  Discovery</vt:lpstr>
      <vt:lpstr>Sharing Information: Civil to Criminal</vt:lpstr>
      <vt:lpstr>Sharing Information: Criminal to Civil</vt:lpstr>
      <vt:lpstr>MOU Provisions</vt:lpstr>
      <vt:lpstr>Case Study: Canadian Telemarketing Fraud</vt:lpstr>
      <vt:lpstr>Project Emptor</vt:lpstr>
      <vt:lpstr>Civil Investigation</vt:lpstr>
      <vt:lpstr>Investigative Order</vt:lpstr>
      <vt:lpstr>B.C. Supreme Court Order</vt:lpstr>
      <vt:lpstr>Criminal Investigation</vt:lpstr>
      <vt:lpstr>Evidence Used (and Shared)</vt:lpstr>
      <vt:lpstr>Challenges</vt:lpstr>
      <vt:lpstr>Questions?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2013-08-28T04:26:23Z</dcterms:created>
  <dcterms:modified xsi:type="dcterms:W3CDTF">2013-08-28T04:33:06Z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3" name="_NewReviewCycle">
    <vt:lpwstr/>
  </property>
</Properties>
</file>