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90" r:id="rId2"/>
    <p:sldId id="294" r:id="rId3"/>
    <p:sldId id="293" r:id="rId4"/>
    <p:sldId id="297" r:id="rId5"/>
    <p:sldId id="292" r:id="rId6"/>
    <p:sldId id="296" r:id="rId7"/>
    <p:sldId id="307" r:id="rId8"/>
    <p:sldId id="295" r:id="rId9"/>
    <p:sldId id="299" r:id="rId10"/>
    <p:sldId id="308" r:id="rId11"/>
    <p:sldId id="309" r:id="rId12"/>
    <p:sldId id="302" r:id="rId13"/>
    <p:sldId id="303" r:id="rId14"/>
    <p:sldId id="311" r:id="rId15"/>
    <p:sldId id="305" r:id="rId16"/>
    <p:sldId id="31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966" y="-5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174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A6963A8-071B-4E17-9036-39FE218E9D3C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2721DC0-2B76-4BED-B944-9479B1F34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5397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A19958F-45A0-444E-A19A-C98A7367875A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6F5B3B2-629A-4D8E-B6A9-3AF36E405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527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5CC31B-5A92-42FC-AB18-C4B4571E2F31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8691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5CC31B-5A92-42FC-AB18-C4B4571E2F31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8691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5CC31B-5A92-42FC-AB18-C4B4571E2F31}" type="slidenum">
              <a:rPr lang="en-US">
                <a:solidFill>
                  <a:prstClr val="black"/>
                </a:solidFill>
              </a:rPr>
              <a:pPr/>
              <a:t>11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8691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5CC31B-5A92-42FC-AB18-C4B4571E2F31}" type="slidenum">
              <a:rPr lang="en-US">
                <a:solidFill>
                  <a:prstClr val="black"/>
                </a:solidFill>
              </a:rPr>
              <a:pPr/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8691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5CC31B-5A92-42FC-AB18-C4B4571E2F31}" type="slidenum">
              <a:rPr lang="en-US">
                <a:solidFill>
                  <a:prstClr val="black"/>
                </a:solidFill>
              </a:rPr>
              <a:pPr/>
              <a:t>13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8691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5CC31B-5A92-42FC-AB18-C4B4571E2F31}" type="slidenum">
              <a:rPr lang="en-US">
                <a:solidFill>
                  <a:prstClr val="black"/>
                </a:solidFill>
              </a:rPr>
              <a:pPr/>
              <a:t>14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8691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5CC31B-5A92-42FC-AB18-C4B4571E2F31}" type="slidenum">
              <a:rPr lang="en-US">
                <a:solidFill>
                  <a:prstClr val="black"/>
                </a:solidFill>
              </a:rPr>
              <a:pPr/>
              <a:t>15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8691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5CC31B-5A92-42FC-AB18-C4B4571E2F31}" type="slidenum">
              <a:rPr lang="en-US">
                <a:solidFill>
                  <a:prstClr val="black"/>
                </a:solidFill>
              </a:rPr>
              <a:pPr/>
              <a:t>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CF939E3-50AB-4507-AAB6-8665534BCFFE}" type="datetime1">
              <a:rPr lang="en-US" smtClean="0"/>
              <a:t>8/30/2013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869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5CC31B-5A92-42FC-AB18-C4B4571E2F31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8691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5CC31B-5A92-42FC-AB18-C4B4571E2F31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8691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5CC31B-5A92-42FC-AB18-C4B4571E2F31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869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5CC31B-5A92-42FC-AB18-C4B4571E2F31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8691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5CC31B-5A92-42FC-AB18-C4B4571E2F31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8691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5CC31B-5A92-42FC-AB18-C4B4571E2F31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8691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5CC31B-5A92-42FC-AB18-C4B4571E2F31}" type="slidenum">
              <a:rPr lang="en-US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8691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5CC31B-5A92-42FC-AB18-C4B4571E2F31}" type="slidenum">
              <a:rPr lang="en-US">
                <a:solidFill>
                  <a:prstClr val="black"/>
                </a:solidFill>
              </a:rPr>
              <a:pPr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869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9062D-A187-4039-BE5F-00E46BBA9D63}" type="datetime1">
              <a:rPr lang="en-US" smtClean="0">
                <a:solidFill>
                  <a:srgbClr val="073E87"/>
                </a:solidFill>
              </a:rPr>
              <a:pPr/>
              <a:t>8/30/2013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706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49A50-2E40-4126-9A0D-12CE2B7292F5}" type="datetime1">
              <a:rPr lang="en-US" smtClean="0">
                <a:solidFill>
                  <a:srgbClr val="073E87"/>
                </a:solidFill>
              </a:rPr>
              <a:pPr/>
              <a:t>8/30/2013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14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E9C4D-E97F-42C0-89C8-FF13559D29AF}" type="datetime1">
              <a:rPr lang="en-US" smtClean="0">
                <a:solidFill>
                  <a:srgbClr val="073E87"/>
                </a:solidFill>
              </a:rPr>
              <a:pPr/>
              <a:t>8/30/2013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678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2D0BCCE-DBF3-4A3E-8054-AEFCDC9BB767}" type="datetime1">
              <a:rPr lang="en-US" smtClean="0">
                <a:solidFill>
                  <a:srgbClr val="073E87"/>
                </a:solidFill>
              </a:rPr>
              <a:pPr/>
              <a:t>8/30/2013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785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41F7584-F01D-4378-B2C9-53240BC39C84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331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8818-4991-40E6-804A-1F7270EAF6BC}" type="datetime1">
              <a:rPr lang="en-US" smtClean="0">
                <a:solidFill>
                  <a:srgbClr val="073E87"/>
                </a:solidFill>
              </a:rPr>
              <a:pPr/>
              <a:t>8/30/2013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991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3D8F0-E2C7-4525-8DFB-834483DFCB36}" type="datetime1">
              <a:rPr lang="en-US" smtClean="0">
                <a:solidFill>
                  <a:srgbClr val="073E87"/>
                </a:solidFill>
              </a:rPr>
              <a:pPr/>
              <a:t>8/30/2013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627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0D731-769F-4E8F-8BD1-1948A134746E}" type="datetime1">
              <a:rPr lang="en-US" smtClean="0">
                <a:solidFill>
                  <a:srgbClr val="073E87"/>
                </a:solidFill>
              </a:rPr>
              <a:pPr/>
              <a:t>8/30/2013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91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C192-EBBE-444F-A5FB-FFD9143C6DE8}" type="datetime1">
              <a:rPr lang="en-US" smtClean="0">
                <a:solidFill>
                  <a:srgbClr val="073E87"/>
                </a:solidFill>
              </a:rPr>
              <a:pPr/>
              <a:t>8/30/2013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542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F8F2-5F65-4BBD-B937-0C39783AE7C1}" type="datetime1">
              <a:rPr lang="en-US" smtClean="0">
                <a:solidFill>
                  <a:srgbClr val="073E87"/>
                </a:solidFill>
              </a:rPr>
              <a:pPr/>
              <a:t>8/30/2013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141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E6AD8-0C7E-43C0-8DEE-2E4543C8F6EA}" type="datetime1">
              <a:rPr lang="en-US" smtClean="0">
                <a:solidFill>
                  <a:srgbClr val="073E87"/>
                </a:solidFill>
              </a:rPr>
              <a:pPr/>
              <a:t>8/30/2013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513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A076-D22B-403F-A722-87C1B5B6239D}" type="datetime1">
              <a:rPr lang="en-US" smtClean="0">
                <a:solidFill>
                  <a:srgbClr val="073E87"/>
                </a:solidFill>
              </a:rPr>
              <a:pPr/>
              <a:t>8/30/2013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644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9A147-E6C8-41B9-9672-0A8ACC7BDD88}" type="datetime1">
              <a:rPr lang="en-US" smtClean="0">
                <a:solidFill>
                  <a:srgbClr val="073E87"/>
                </a:solidFill>
              </a:rPr>
              <a:pPr/>
              <a:t>8/30/2013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569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093DF1-67DC-4DEA-B79D-475A183D7C66}" type="datetime1">
              <a:rPr lang="en-US" smtClean="0">
                <a:solidFill>
                  <a:srgbClr val="073E87"/>
                </a:solidFill>
              </a:rPr>
              <a:pPr/>
              <a:t>8/30/2013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215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t.gen.tr/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t.gen.tr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t.gen.tr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t.gen.tr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t.gen.tr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t.gen.tr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t.gen.tr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t.gen.tr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mailto:dwoodsbell@ftc.gov" TargetMode="Externa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t.gen.tr/" TargetMode="Externa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t.gen.tr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t.gen.tr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t.gen.tr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t.gen.tr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t.gen.tr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t.gen.tr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t.gen.tr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photo Title 2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39" t="7481" r="1273" b="21782"/>
          <a:stretch/>
        </p:blipFill>
        <p:spPr bwMode="auto">
          <a:xfrm>
            <a:off x="990600" y="779123"/>
            <a:ext cx="1383402" cy="121131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Planning and Conducting</a:t>
            </a:r>
            <a:br>
              <a:rPr lang="en-US" dirty="0" smtClean="0"/>
            </a:br>
            <a:r>
              <a:rPr lang="en-US" dirty="0" smtClean="0"/>
              <a:t>An Investigation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4036" y="3733800"/>
            <a:ext cx="6400800" cy="251460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Deon Woods Bell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U.S. Federal Trade Commission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Livingstone, Zambia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10-12 September 2013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1</a:t>
            </a:fld>
            <a:endParaRPr lang="en-US" dirty="0">
              <a:solidFill>
                <a:srgbClr val="073E87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070" y="304800"/>
            <a:ext cx="1837130" cy="155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0803"/>
            <a:ext cx="1145436" cy="10058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200400"/>
            <a:ext cx="2286000" cy="212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374002" y="841144"/>
            <a:ext cx="46280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The Fifth Annual African Dialogue</a:t>
            </a:r>
          </a:p>
          <a:p>
            <a:pPr algn="ctr"/>
            <a:r>
              <a:rPr lang="en-US" sz="2400" dirty="0"/>
              <a:t>Consumer Protection Conference</a:t>
            </a:r>
          </a:p>
        </p:txBody>
      </p:sp>
    </p:spTree>
    <p:extLst>
      <p:ext uri="{BB962C8B-B14F-4D97-AF65-F5344CB8AC3E}">
        <p14:creationId xmlns:p14="http://schemas.microsoft.com/office/powerpoint/2010/main" val="6040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photo Title 2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39" t="7481" r="1273" b="21782"/>
          <a:stretch/>
        </p:blipFill>
        <p:spPr bwMode="auto">
          <a:xfrm>
            <a:off x="990600" y="779123"/>
            <a:ext cx="1383402" cy="121131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991088" y="6492875"/>
            <a:ext cx="1161826" cy="365125"/>
          </a:xfrm>
        </p:spPr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10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4110" y="342900"/>
            <a:ext cx="6477000" cy="1252728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Elements of an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Investigation Plan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- Tasks -</a:t>
            </a:r>
            <a:endParaRPr lang="en-US" sz="4000" b="1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070" y="304800"/>
            <a:ext cx="1837130" cy="155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0803"/>
            <a:ext cx="1145436" cy="10058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228600" y="1999961"/>
            <a:ext cx="8686800" cy="4648200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" pitchFamily="2" charset="2"/>
              <a:buChar char="§"/>
            </a:pPr>
            <a:r>
              <a:rPr lang="en-US" sz="2400" dirty="0" smtClean="0"/>
              <a:t>Timing </a:t>
            </a:r>
            <a:r>
              <a:rPr lang="en-US" sz="2400" dirty="0"/>
              <a:t>and Administrative Tasks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</a:rPr>
              <a:t>Identify specific tasks, assign responsibilities and set deadlines</a:t>
            </a:r>
          </a:p>
          <a:p>
            <a:endParaRPr lang="en-US" sz="2400" dirty="0"/>
          </a:p>
          <a:p>
            <a:pPr>
              <a:buFont typeface="Wingdings" pitchFamily="2" charset="2"/>
              <a:buChar char="§"/>
            </a:pPr>
            <a:r>
              <a:rPr lang="en-US" sz="2400" dirty="0"/>
              <a:t>Resource Considerations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</a:rPr>
              <a:t>Staffing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</a:rPr>
              <a:t>Office resources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</a:rPr>
              <a:t>Expert requirements and costs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</a:rPr>
              <a:t>Legal requirements and costs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</a:rPr>
              <a:t>Travel requirements and costs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</a:rPr>
              <a:t>Timing requirements and any internal or external deadlines</a:t>
            </a:r>
          </a:p>
          <a:p>
            <a:endParaRPr lang="en-US" sz="2400" dirty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Communications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596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photo Title 2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39" t="7481" r="1273" b="21782"/>
          <a:stretch/>
        </p:blipFill>
        <p:spPr bwMode="auto">
          <a:xfrm>
            <a:off x="990600" y="779123"/>
            <a:ext cx="1383402" cy="121131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991088" y="6492875"/>
            <a:ext cx="1161826" cy="365125"/>
          </a:xfrm>
        </p:spPr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11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4110" y="342900"/>
            <a:ext cx="6477000" cy="1252728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Investigation Agenda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(non-exhaustive,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work in progress)</a:t>
            </a:r>
            <a:endParaRPr lang="en-US" sz="4000" b="1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070" y="304800"/>
            <a:ext cx="1837130" cy="155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0803"/>
            <a:ext cx="1145436" cy="10058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1166598"/>
              </p:ext>
            </p:extLst>
          </p:nvPr>
        </p:nvGraphicFramePr>
        <p:xfrm>
          <a:off x="609600" y="2057400"/>
          <a:ext cx="8001000" cy="4601558"/>
        </p:xfrm>
        <a:graphic>
          <a:graphicData uri="http://schemas.openxmlformats.org/drawingml/2006/table">
            <a:tbl>
              <a:tblPr firstRow="1" bandRow="1"/>
              <a:tblGrid>
                <a:gridCol w="1600200"/>
                <a:gridCol w="1600200"/>
                <a:gridCol w="1600200"/>
                <a:gridCol w="1600200"/>
                <a:gridCol w="1600200"/>
              </a:tblGrid>
              <a:tr h="3539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457200" algn="l"/>
                        </a:tabLst>
                      </a:pPr>
                      <a:r>
                        <a:rPr lang="en-US" sz="900" b="1" dirty="0">
                          <a:effectLst/>
                          <a:latin typeface="Verdana"/>
                        </a:rPr>
                        <a:t>TASK</a:t>
                      </a:r>
                      <a:endParaRPr lang="en-US" sz="1000" b="1" dirty="0"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Verdana"/>
                          <a:ea typeface="Times New Roman"/>
                        </a:rPr>
                        <a:t>ACTION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Verdana"/>
                          <a:ea typeface="Times New Roman"/>
                        </a:rPr>
                        <a:t>RESPONSIBILITY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Verdana"/>
                          <a:ea typeface="Times New Roman"/>
                        </a:rPr>
                        <a:t>TARGET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Verdana"/>
                          <a:ea typeface="Times New Roman"/>
                        </a:rPr>
                        <a:t>DATE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Verdana"/>
                          <a:ea typeface="Times New Roman"/>
                        </a:rPr>
                        <a:t>STATUS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3539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Verdana"/>
                          <a:ea typeface="Times New Roman"/>
                        </a:rPr>
                        <a:t>1. Administrative Tasks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539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Verdana"/>
                          <a:ea typeface="Times New Roman"/>
                        </a:rPr>
                        <a:t>2. Interviews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Prepare list of interviewees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Dave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Jan. 8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Done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539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Prepare questionnaires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Melissa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Jan. 9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Done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539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Conduct interviews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Team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Jan. 30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Done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539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Follow-up with in-person mtg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Ongoing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539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Review/summarize info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Team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539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Verdana"/>
                          <a:ea typeface="Times New Roman"/>
                        </a:rPr>
                        <a:t>3.  Written Evidence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539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Voluntary information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Follow-up with merging parties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539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Compulsory information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Prepare orders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539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Issue orders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539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880360" algn="ctr"/>
                          <a:tab pos="5760720" algn="r"/>
                          <a:tab pos="457200" algn="l"/>
                        </a:tabLs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Receive responses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539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Input in litigation support database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Verdana"/>
                          <a:ea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257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photo Title 2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39" t="7481" r="1273" b="21782"/>
          <a:stretch/>
        </p:blipFill>
        <p:spPr bwMode="auto">
          <a:xfrm>
            <a:off x="990600" y="779123"/>
            <a:ext cx="1383402" cy="121131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991088" y="6492875"/>
            <a:ext cx="1161826" cy="365125"/>
          </a:xfrm>
        </p:spPr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12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635" y="630279"/>
            <a:ext cx="6477000" cy="1252728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Coordination 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with Others</a:t>
            </a:r>
            <a:endParaRPr lang="en-US" sz="4000" b="1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070" y="304800"/>
            <a:ext cx="1837130" cy="155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0803"/>
            <a:ext cx="1145436" cy="10058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1066800" y="2362201"/>
            <a:ext cx="7086600" cy="2514600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" pitchFamily="2" charset="2"/>
              <a:buChar char="§"/>
            </a:pPr>
            <a:r>
              <a:rPr lang="en-US" sz="2400" dirty="0" smtClean="0"/>
              <a:t>Criminal Authorities</a:t>
            </a:r>
          </a:p>
          <a:p>
            <a:pPr>
              <a:buFont typeface="Wingdings" pitchFamily="2" charset="2"/>
              <a:buChar char="§"/>
            </a:pPr>
            <a:endParaRPr lang="en-US" sz="2400" dirty="0"/>
          </a:p>
          <a:p>
            <a:pPr>
              <a:buFont typeface="Wingdings" pitchFamily="2" charset="2"/>
              <a:buChar char="§"/>
            </a:pPr>
            <a:r>
              <a:rPr lang="en-US" sz="2400" dirty="0"/>
              <a:t>Foreign Agencies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</a:rPr>
              <a:t>Cooperating with other CPAs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</a:rPr>
              <a:t>Consulting with international </a:t>
            </a:r>
            <a:r>
              <a:rPr lang="en-US" sz="2000" dirty="0" smtClean="0">
                <a:solidFill>
                  <a:srgbClr val="0070C0"/>
                </a:solidFill>
              </a:rPr>
              <a:t>networks</a:t>
            </a:r>
          </a:p>
          <a:p>
            <a:pPr lvl="1"/>
            <a:endParaRPr lang="en-US" sz="2400" dirty="0"/>
          </a:p>
          <a:p>
            <a:pPr>
              <a:buFont typeface="Wingdings" pitchFamily="2" charset="2"/>
              <a:buChar char="§"/>
            </a:pPr>
            <a:r>
              <a:rPr lang="en-US" sz="2400" dirty="0"/>
              <a:t>Foreign Criminal </a:t>
            </a:r>
            <a:r>
              <a:rPr lang="en-US" sz="2400" dirty="0" smtClean="0"/>
              <a:t>Cooperation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4798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photo Title 2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39" t="7481" r="1273" b="21782"/>
          <a:stretch/>
        </p:blipFill>
        <p:spPr bwMode="auto">
          <a:xfrm>
            <a:off x="990600" y="779123"/>
            <a:ext cx="1383402" cy="121131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991088" y="6492875"/>
            <a:ext cx="1161826" cy="365125"/>
          </a:xfrm>
        </p:spPr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13</a:t>
            </a:fld>
            <a:endParaRPr lang="en-US" dirty="0">
              <a:solidFill>
                <a:srgbClr val="073E87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070" y="304800"/>
            <a:ext cx="1837130" cy="155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0803"/>
            <a:ext cx="1145436" cy="10058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685800" y="1989858"/>
            <a:ext cx="7391400" cy="4343399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spcBef>
                <a:spcPct val="50000"/>
              </a:spcBef>
              <a:buNone/>
            </a:pPr>
            <a:r>
              <a:rPr lang="en-US" sz="1600" dirty="0" smtClean="0">
                <a:cs typeface="Calibri" pitchFamily="34" charset="0"/>
              </a:rPr>
              <a:t>1. Roadmap </a:t>
            </a:r>
            <a:r>
              <a:rPr lang="en-US" sz="1600" dirty="0">
                <a:cs typeface="Calibri" pitchFamily="34" charset="0"/>
              </a:rPr>
              <a:t>for the staff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1600" dirty="0">
                <a:cs typeface="Calibri" pitchFamily="34" charset="0"/>
              </a:rPr>
              <a:t>Focuses on important/priority issues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1600" dirty="0">
                <a:cs typeface="Calibri" pitchFamily="34" charset="0"/>
              </a:rPr>
              <a:t>Organizes the investigation and evidence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1600" dirty="0">
                <a:cs typeface="Calibri" pitchFamily="34" charset="0"/>
              </a:rPr>
              <a:t>Living document – evolves as the case develops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1600" dirty="0">
                <a:cs typeface="Calibri" pitchFamily="34" charset="0"/>
              </a:rPr>
              <a:t>Framework for preparing recommendation document for decision makers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1600" dirty="0">
                <a:cs typeface="Calibri" pitchFamily="34" charset="0"/>
              </a:rPr>
              <a:t>Allows colleagues to provide feedback</a:t>
            </a:r>
          </a:p>
          <a:p>
            <a:pPr marL="118872" indent="0">
              <a:spcBef>
                <a:spcPct val="50000"/>
              </a:spcBef>
              <a:buNone/>
            </a:pPr>
            <a:r>
              <a:rPr lang="en-US" sz="1600" dirty="0" smtClean="0">
                <a:cs typeface="Calibri" pitchFamily="34" charset="0"/>
              </a:rPr>
              <a:t>2. Oversight </a:t>
            </a:r>
            <a:r>
              <a:rPr lang="en-US" sz="1600" dirty="0">
                <a:cs typeface="Calibri" pitchFamily="34" charset="0"/>
              </a:rPr>
              <a:t>of the investigation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1600" dirty="0">
                <a:cs typeface="Calibri" pitchFamily="34" charset="0"/>
              </a:rPr>
              <a:t>Allows investigation to be effectively supervised and reviewed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1600" dirty="0">
                <a:cs typeface="Calibri" pitchFamily="34" charset="0"/>
              </a:rPr>
              <a:t>Right issues identified, investigated and discussed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1600" dirty="0">
                <a:cs typeface="Calibri" pitchFamily="34" charset="0"/>
              </a:rPr>
              <a:t>Resources not wasted on superfluous issues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1600" dirty="0">
                <a:cs typeface="Calibri" pitchFamily="34" charset="0"/>
              </a:rPr>
              <a:t>Reasoned decision can be made to close or go forward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1600" dirty="0">
                <a:cs typeface="Calibri" pitchFamily="34" charset="0"/>
              </a:rPr>
              <a:t>Aids in staffing and other budgetary </a:t>
            </a:r>
            <a:r>
              <a:rPr lang="en-US" sz="1600" dirty="0" smtClean="0">
                <a:cs typeface="Calibri" pitchFamily="34" charset="0"/>
              </a:rPr>
              <a:t>decisions</a:t>
            </a:r>
            <a:endParaRPr lang="en-US" sz="1600" dirty="0">
              <a:cs typeface="Calibri" pitchFamily="34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The Investigative Plan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Using the 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Investigational Plan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98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photo Title 2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39" t="7481" r="1273" b="21782"/>
          <a:stretch/>
        </p:blipFill>
        <p:spPr bwMode="auto">
          <a:xfrm>
            <a:off x="990600" y="779123"/>
            <a:ext cx="1383402" cy="121131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991088" y="6492875"/>
            <a:ext cx="1161826" cy="365125"/>
          </a:xfrm>
        </p:spPr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14</a:t>
            </a:fld>
            <a:endParaRPr lang="en-US" dirty="0">
              <a:solidFill>
                <a:srgbClr val="073E87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070" y="304800"/>
            <a:ext cx="1837130" cy="155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0803"/>
            <a:ext cx="1145436" cy="10058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685800" y="2362201"/>
            <a:ext cx="7391400" cy="2971800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spcBef>
                <a:spcPct val="50000"/>
              </a:spcBef>
              <a:buNone/>
            </a:pPr>
            <a:r>
              <a:rPr lang="en-US" sz="1600" dirty="0">
                <a:cs typeface="Calibri" pitchFamily="34" charset="0"/>
              </a:rPr>
              <a:t>3</a:t>
            </a:r>
            <a:r>
              <a:rPr lang="en-US" sz="1600" dirty="0" smtClean="0">
                <a:cs typeface="Calibri" pitchFamily="34" charset="0"/>
              </a:rPr>
              <a:t>. </a:t>
            </a:r>
            <a:r>
              <a:rPr lang="en-US" sz="1600" dirty="0">
                <a:cs typeface="Calibri" pitchFamily="34" charset="0"/>
              </a:rPr>
              <a:t>Helps present the case to the decision maker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1600" dirty="0">
                <a:cs typeface="Calibri" pitchFamily="34" charset="0"/>
              </a:rPr>
              <a:t>Organizational tool </a:t>
            </a:r>
          </a:p>
          <a:p>
            <a:pPr lvl="2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1600" dirty="0">
                <a:cs typeface="Calibri" pitchFamily="34" charset="0"/>
              </a:rPr>
              <a:t>Facts not just “dumped”</a:t>
            </a:r>
          </a:p>
          <a:p>
            <a:pPr lvl="2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1600" dirty="0">
                <a:cs typeface="Calibri" pitchFamily="34" charset="0"/>
              </a:rPr>
              <a:t>Explains the law, facts, and economics</a:t>
            </a:r>
          </a:p>
          <a:p>
            <a:pPr lvl="2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1600" dirty="0">
                <a:cs typeface="Calibri" pitchFamily="34" charset="0"/>
              </a:rPr>
              <a:t>Identifies the strengths and weaknesses of the case; good and bad witnesses; good and bad facts</a:t>
            </a:r>
          </a:p>
          <a:p>
            <a:pPr lvl="2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1600" dirty="0">
                <a:cs typeface="Calibri" pitchFamily="34" charset="0"/>
              </a:rPr>
              <a:t>Allows colleagues to provide feedback</a:t>
            </a:r>
          </a:p>
          <a:p>
            <a:pPr lvl="2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1600" dirty="0">
                <a:cs typeface="Calibri" pitchFamily="34" charset="0"/>
              </a:rPr>
              <a:t>Risks of going </a:t>
            </a:r>
            <a:r>
              <a:rPr lang="en-US" sz="1600" dirty="0" smtClean="0">
                <a:cs typeface="Calibri" pitchFamily="34" charset="0"/>
              </a:rPr>
              <a:t>forward</a:t>
            </a:r>
            <a:endParaRPr lang="en-US" sz="1600" dirty="0">
              <a:cs typeface="Calibri" pitchFamily="34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The Investigative Plan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Using the 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Investigational Plan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32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photo Title 2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39" t="7481" r="1273" b="21782"/>
          <a:stretch/>
        </p:blipFill>
        <p:spPr bwMode="auto">
          <a:xfrm>
            <a:off x="990600" y="779123"/>
            <a:ext cx="1383402" cy="121131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991088" y="6492875"/>
            <a:ext cx="1161826" cy="365125"/>
          </a:xfrm>
        </p:spPr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15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635" y="630279"/>
            <a:ext cx="6477000" cy="1252728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Sequencing for 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Gathering Information</a:t>
            </a:r>
            <a:endParaRPr lang="en-US" sz="4000" b="1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070" y="304800"/>
            <a:ext cx="1837130" cy="155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0803"/>
            <a:ext cx="1145436" cy="10058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Group 24"/>
          <p:cNvGrpSpPr>
            <a:grpSpLocks/>
          </p:cNvGrpSpPr>
          <p:nvPr/>
        </p:nvGrpSpPr>
        <p:grpSpPr bwMode="auto">
          <a:xfrm>
            <a:off x="1222429" y="2587406"/>
            <a:ext cx="1306513" cy="3574736"/>
            <a:chOff x="2372" y="768"/>
            <a:chExt cx="823" cy="2722"/>
          </a:xfrm>
        </p:grpSpPr>
        <p:grpSp>
          <p:nvGrpSpPr>
            <p:cNvPr id="11" name="Group 9"/>
            <p:cNvGrpSpPr>
              <a:grpSpLocks noChangeAspect="1"/>
            </p:cNvGrpSpPr>
            <p:nvPr/>
          </p:nvGrpSpPr>
          <p:grpSpPr bwMode="auto">
            <a:xfrm>
              <a:off x="2372" y="768"/>
              <a:ext cx="823" cy="322"/>
              <a:chOff x="2232" y="768"/>
              <a:chExt cx="1104" cy="432"/>
            </a:xfrm>
          </p:grpSpPr>
          <p:sp>
            <p:nvSpPr>
              <p:cNvPr id="24" name="Rectangle 5"/>
              <p:cNvSpPr>
                <a:spLocks noChangeAspect="1" noChangeArrowheads="1"/>
              </p:cNvSpPr>
              <p:nvPr/>
            </p:nvSpPr>
            <p:spPr bwMode="auto">
              <a:xfrm>
                <a:off x="2232" y="768"/>
                <a:ext cx="1104" cy="432"/>
              </a:xfrm>
              <a:prstGeom prst="rect">
                <a:avLst/>
              </a:prstGeom>
              <a:solidFill>
                <a:srgbClr val="4F81BD"/>
              </a:solidFill>
              <a:ln w="15875">
                <a:solidFill>
                  <a:sysClr val="windowText" lastClr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25" name="Text Box 6"/>
              <p:cNvSpPr txBox="1">
                <a:spLocks noChangeAspect="1" noChangeArrowheads="1"/>
              </p:cNvSpPr>
              <p:nvPr/>
            </p:nvSpPr>
            <p:spPr bwMode="auto">
              <a:xfrm>
                <a:off x="2232" y="865"/>
                <a:ext cx="1104" cy="2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aramond" pitchFamily="18" charset="0"/>
                  </a:rPr>
                  <a:t>Complainant</a:t>
                </a:r>
              </a:p>
            </p:txBody>
          </p:sp>
        </p:grpSp>
        <p:sp>
          <p:nvSpPr>
            <p:cNvPr id="12" name="AutoShape 8"/>
            <p:cNvSpPr>
              <a:spLocks noChangeArrowheads="1"/>
            </p:cNvSpPr>
            <p:nvPr/>
          </p:nvSpPr>
          <p:spPr bwMode="auto">
            <a:xfrm>
              <a:off x="2688" y="1152"/>
              <a:ext cx="192" cy="336"/>
            </a:xfrm>
            <a:prstGeom prst="downArrow">
              <a:avLst>
                <a:gd name="adj1" fmla="val 50000"/>
                <a:gd name="adj2" fmla="val 43750"/>
              </a:avLst>
            </a:prstGeom>
            <a:solidFill>
              <a:sysClr val="windowText" lastClr="000000"/>
            </a:solidFill>
            <a:ln w="9525">
              <a:solidFill>
                <a:sysClr val="windowText" lastClr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</p:txBody>
        </p:sp>
        <p:grpSp>
          <p:nvGrpSpPr>
            <p:cNvPr id="13" name="Group 10"/>
            <p:cNvGrpSpPr>
              <a:grpSpLocks noChangeAspect="1"/>
            </p:cNvGrpSpPr>
            <p:nvPr/>
          </p:nvGrpSpPr>
          <p:grpSpPr bwMode="auto">
            <a:xfrm>
              <a:off x="2372" y="1584"/>
              <a:ext cx="823" cy="322"/>
              <a:chOff x="2232" y="768"/>
              <a:chExt cx="1104" cy="432"/>
            </a:xfrm>
          </p:grpSpPr>
          <p:sp>
            <p:nvSpPr>
              <p:cNvPr id="22" name="Rectangle 11"/>
              <p:cNvSpPr>
                <a:spLocks noChangeAspect="1" noChangeArrowheads="1"/>
              </p:cNvSpPr>
              <p:nvPr/>
            </p:nvSpPr>
            <p:spPr bwMode="auto">
              <a:xfrm>
                <a:off x="2232" y="768"/>
                <a:ext cx="1104" cy="432"/>
              </a:xfrm>
              <a:prstGeom prst="rect">
                <a:avLst/>
              </a:prstGeom>
              <a:solidFill>
                <a:srgbClr val="4F81BD"/>
              </a:solidFill>
              <a:ln w="15875">
                <a:solidFill>
                  <a:sysClr val="windowText" lastClr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23" name="Text Box 12"/>
              <p:cNvSpPr txBox="1">
                <a:spLocks noChangeAspect="1" noChangeArrowheads="1"/>
              </p:cNvSpPr>
              <p:nvPr/>
            </p:nvSpPr>
            <p:spPr bwMode="auto">
              <a:xfrm>
                <a:off x="2232" y="865"/>
                <a:ext cx="1104" cy="2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aramond" pitchFamily="18" charset="0"/>
                  </a:rPr>
                  <a:t>Documents</a:t>
                </a:r>
              </a:p>
            </p:txBody>
          </p:sp>
        </p:grpSp>
        <p:sp>
          <p:nvSpPr>
            <p:cNvPr id="14" name="AutoShape 13"/>
            <p:cNvSpPr>
              <a:spLocks noChangeArrowheads="1"/>
            </p:cNvSpPr>
            <p:nvPr/>
          </p:nvSpPr>
          <p:spPr bwMode="auto">
            <a:xfrm>
              <a:off x="2688" y="1968"/>
              <a:ext cx="192" cy="336"/>
            </a:xfrm>
            <a:prstGeom prst="downArrow">
              <a:avLst>
                <a:gd name="adj1" fmla="val 50000"/>
                <a:gd name="adj2" fmla="val 43750"/>
              </a:avLst>
            </a:prstGeom>
            <a:solidFill>
              <a:sysClr val="windowText" lastClr="000000"/>
            </a:solidFill>
            <a:ln w="9525">
              <a:solidFill>
                <a:sysClr val="windowText" lastClr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15" name="AutoShape 17"/>
            <p:cNvSpPr>
              <a:spLocks noChangeArrowheads="1"/>
            </p:cNvSpPr>
            <p:nvPr/>
          </p:nvSpPr>
          <p:spPr bwMode="auto">
            <a:xfrm>
              <a:off x="2688" y="2736"/>
              <a:ext cx="192" cy="336"/>
            </a:xfrm>
            <a:prstGeom prst="downArrow">
              <a:avLst>
                <a:gd name="adj1" fmla="val 50000"/>
                <a:gd name="adj2" fmla="val 43750"/>
              </a:avLst>
            </a:prstGeom>
            <a:solidFill>
              <a:sysClr val="windowText" lastClr="000000"/>
            </a:solidFill>
            <a:ln w="9525">
              <a:solidFill>
                <a:sysClr val="windowText" lastClr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</p:txBody>
        </p:sp>
        <p:grpSp>
          <p:nvGrpSpPr>
            <p:cNvPr id="16" name="Group 18"/>
            <p:cNvGrpSpPr>
              <a:grpSpLocks noChangeAspect="1"/>
            </p:cNvGrpSpPr>
            <p:nvPr/>
          </p:nvGrpSpPr>
          <p:grpSpPr bwMode="auto">
            <a:xfrm>
              <a:off x="2372" y="3168"/>
              <a:ext cx="823" cy="322"/>
              <a:chOff x="2232" y="768"/>
              <a:chExt cx="1104" cy="432"/>
            </a:xfrm>
          </p:grpSpPr>
          <p:sp>
            <p:nvSpPr>
              <p:cNvPr id="20" name="Rectangle 19"/>
              <p:cNvSpPr>
                <a:spLocks noChangeAspect="1" noChangeArrowheads="1"/>
              </p:cNvSpPr>
              <p:nvPr/>
            </p:nvSpPr>
            <p:spPr bwMode="auto">
              <a:xfrm>
                <a:off x="2232" y="768"/>
                <a:ext cx="1104" cy="432"/>
              </a:xfrm>
              <a:prstGeom prst="rect">
                <a:avLst/>
              </a:prstGeom>
              <a:solidFill>
                <a:srgbClr val="4F81BD"/>
              </a:solidFill>
              <a:ln w="15875">
                <a:solidFill>
                  <a:sysClr val="windowText" lastClr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21" name="Text Box 20"/>
              <p:cNvSpPr txBox="1">
                <a:spLocks noChangeAspect="1" noChangeArrowheads="1"/>
              </p:cNvSpPr>
              <p:nvPr/>
            </p:nvSpPr>
            <p:spPr bwMode="auto">
              <a:xfrm>
                <a:off x="2232" y="865"/>
                <a:ext cx="1104" cy="2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aramond" pitchFamily="18" charset="0"/>
                  </a:rPr>
                  <a:t>Target</a:t>
                </a:r>
              </a:p>
            </p:txBody>
          </p:sp>
        </p:grpSp>
        <p:grpSp>
          <p:nvGrpSpPr>
            <p:cNvPr id="17" name="Group 21"/>
            <p:cNvGrpSpPr>
              <a:grpSpLocks noChangeAspect="1"/>
            </p:cNvGrpSpPr>
            <p:nvPr/>
          </p:nvGrpSpPr>
          <p:grpSpPr bwMode="auto">
            <a:xfrm>
              <a:off x="2372" y="2352"/>
              <a:ext cx="823" cy="322"/>
              <a:chOff x="2232" y="768"/>
              <a:chExt cx="1104" cy="432"/>
            </a:xfrm>
          </p:grpSpPr>
          <p:sp>
            <p:nvSpPr>
              <p:cNvPr id="18" name="Rectangle 22"/>
              <p:cNvSpPr>
                <a:spLocks noChangeAspect="1" noChangeArrowheads="1"/>
              </p:cNvSpPr>
              <p:nvPr/>
            </p:nvSpPr>
            <p:spPr bwMode="auto">
              <a:xfrm>
                <a:off x="2232" y="768"/>
                <a:ext cx="1104" cy="432"/>
              </a:xfrm>
              <a:prstGeom prst="rect">
                <a:avLst/>
              </a:prstGeom>
              <a:solidFill>
                <a:srgbClr val="4F81BD"/>
              </a:solidFill>
              <a:ln w="15875">
                <a:solidFill>
                  <a:sysClr val="windowText" lastClr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9" name="Text Box 23"/>
              <p:cNvSpPr txBox="1">
                <a:spLocks noChangeAspect="1" noChangeArrowheads="1"/>
              </p:cNvSpPr>
              <p:nvPr/>
            </p:nvSpPr>
            <p:spPr bwMode="auto">
              <a:xfrm>
                <a:off x="2232" y="865"/>
                <a:ext cx="1104" cy="2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aramond" pitchFamily="18" charset="0"/>
                  </a:rPr>
                  <a:t>Interviews</a:t>
                </a:r>
              </a:p>
            </p:txBody>
          </p:sp>
        </p:grpSp>
      </p:grp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3495675" y="2286000"/>
            <a:ext cx="5181600" cy="4114800"/>
            <a:chOff x="1152" y="720"/>
            <a:chExt cx="3264" cy="2592"/>
          </a:xfrm>
        </p:grpSpPr>
        <p:sp>
          <p:nvSpPr>
            <p:cNvPr id="27" name="Oval 26"/>
            <p:cNvSpPr>
              <a:spLocks noChangeArrowheads="1"/>
            </p:cNvSpPr>
            <p:nvPr/>
          </p:nvSpPr>
          <p:spPr bwMode="auto">
            <a:xfrm>
              <a:off x="1560" y="1008"/>
              <a:ext cx="2352" cy="2304"/>
            </a:xfrm>
            <a:prstGeom prst="ellipse">
              <a:avLst/>
            </a:prstGeom>
            <a:solidFill>
              <a:sysClr val="window" lastClr="FFFFFF"/>
            </a:solidFill>
            <a:ln w="19050">
              <a:solidFill>
                <a:sysClr val="windowText" lastClr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28" name="Text Box 27"/>
            <p:cNvSpPr txBox="1">
              <a:spLocks noChangeArrowheads="1"/>
            </p:cNvSpPr>
            <p:nvPr/>
          </p:nvSpPr>
          <p:spPr bwMode="auto">
            <a:xfrm>
              <a:off x="2448" y="720"/>
              <a:ext cx="8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</a:endParaRPr>
            </a:p>
          </p:txBody>
        </p:sp>
        <p:grpSp>
          <p:nvGrpSpPr>
            <p:cNvPr id="29" name="Group 28"/>
            <p:cNvGrpSpPr>
              <a:grpSpLocks/>
            </p:cNvGrpSpPr>
            <p:nvPr/>
          </p:nvGrpSpPr>
          <p:grpSpPr bwMode="auto">
            <a:xfrm>
              <a:off x="2184" y="960"/>
              <a:ext cx="1104" cy="288"/>
              <a:chOff x="4368" y="1536"/>
              <a:chExt cx="1104" cy="288"/>
            </a:xfrm>
          </p:grpSpPr>
          <p:sp>
            <p:nvSpPr>
              <p:cNvPr id="48" name="Rectangle 29"/>
              <p:cNvSpPr>
                <a:spLocks noChangeArrowheads="1"/>
              </p:cNvSpPr>
              <p:nvPr/>
            </p:nvSpPr>
            <p:spPr bwMode="auto">
              <a:xfrm>
                <a:off x="4464" y="1536"/>
                <a:ext cx="912" cy="288"/>
              </a:xfrm>
              <a:prstGeom prst="rect">
                <a:avLst/>
              </a:prstGeom>
              <a:solidFill>
                <a:srgbClr val="4F81BD"/>
              </a:solidFill>
              <a:ln w="9525">
                <a:solidFill>
                  <a:sysClr val="windowText" lastClr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49" name="Text Box 30"/>
              <p:cNvSpPr txBox="1">
                <a:spLocks noChangeArrowheads="1"/>
              </p:cNvSpPr>
              <p:nvPr/>
            </p:nvSpPr>
            <p:spPr bwMode="auto">
              <a:xfrm>
                <a:off x="4368" y="1584"/>
                <a:ext cx="1104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aramond" pitchFamily="18" charset="0"/>
                  </a:rPr>
                  <a:t>Develop a Theory</a:t>
                </a:r>
              </a:p>
            </p:txBody>
          </p:sp>
        </p:grpSp>
        <p:grpSp>
          <p:nvGrpSpPr>
            <p:cNvPr id="30" name="Group 31"/>
            <p:cNvGrpSpPr>
              <a:grpSpLocks/>
            </p:cNvGrpSpPr>
            <p:nvPr/>
          </p:nvGrpSpPr>
          <p:grpSpPr bwMode="auto">
            <a:xfrm>
              <a:off x="1248" y="2928"/>
              <a:ext cx="1104" cy="288"/>
              <a:chOff x="4368" y="1536"/>
              <a:chExt cx="1104" cy="288"/>
            </a:xfrm>
          </p:grpSpPr>
          <p:sp>
            <p:nvSpPr>
              <p:cNvPr id="46" name="Rectangle 32"/>
              <p:cNvSpPr>
                <a:spLocks noChangeArrowheads="1"/>
              </p:cNvSpPr>
              <p:nvPr/>
            </p:nvSpPr>
            <p:spPr bwMode="auto">
              <a:xfrm>
                <a:off x="4464" y="1536"/>
                <a:ext cx="912" cy="288"/>
              </a:xfrm>
              <a:prstGeom prst="rect">
                <a:avLst/>
              </a:prstGeom>
              <a:solidFill>
                <a:srgbClr val="4F81BD"/>
              </a:solidFill>
              <a:ln w="9525">
                <a:solidFill>
                  <a:sysClr val="windowText" lastClr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47" name="Text Box 33"/>
              <p:cNvSpPr txBox="1">
                <a:spLocks noChangeArrowheads="1"/>
              </p:cNvSpPr>
              <p:nvPr/>
            </p:nvSpPr>
            <p:spPr bwMode="auto">
              <a:xfrm>
                <a:off x="4368" y="1584"/>
                <a:ext cx="1104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aramond" pitchFamily="18" charset="0"/>
                  </a:rPr>
                  <a:t>Request Documents</a:t>
                </a:r>
              </a:p>
            </p:txBody>
          </p:sp>
        </p:grpSp>
        <p:grpSp>
          <p:nvGrpSpPr>
            <p:cNvPr id="31" name="Group 34"/>
            <p:cNvGrpSpPr>
              <a:grpSpLocks/>
            </p:cNvGrpSpPr>
            <p:nvPr/>
          </p:nvGrpSpPr>
          <p:grpSpPr bwMode="auto">
            <a:xfrm>
              <a:off x="3072" y="2928"/>
              <a:ext cx="1104" cy="288"/>
              <a:chOff x="4368" y="1536"/>
              <a:chExt cx="1104" cy="288"/>
            </a:xfrm>
          </p:grpSpPr>
          <p:sp>
            <p:nvSpPr>
              <p:cNvPr id="44" name="Rectangle 35"/>
              <p:cNvSpPr>
                <a:spLocks noChangeArrowheads="1"/>
              </p:cNvSpPr>
              <p:nvPr/>
            </p:nvSpPr>
            <p:spPr bwMode="auto">
              <a:xfrm>
                <a:off x="4464" y="1536"/>
                <a:ext cx="912" cy="288"/>
              </a:xfrm>
              <a:prstGeom prst="rect">
                <a:avLst/>
              </a:prstGeom>
              <a:solidFill>
                <a:srgbClr val="4F81BD"/>
              </a:solidFill>
              <a:ln w="9525">
                <a:solidFill>
                  <a:sysClr val="windowText" lastClr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45" name="Text Box 36"/>
              <p:cNvSpPr txBox="1">
                <a:spLocks noChangeArrowheads="1"/>
              </p:cNvSpPr>
              <p:nvPr/>
            </p:nvSpPr>
            <p:spPr bwMode="auto">
              <a:xfrm>
                <a:off x="4368" y="1584"/>
                <a:ext cx="1104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aramond" pitchFamily="18" charset="0"/>
                  </a:rPr>
                  <a:t>Interview Witnesses</a:t>
                </a:r>
              </a:p>
            </p:txBody>
          </p:sp>
        </p:grpSp>
        <p:grpSp>
          <p:nvGrpSpPr>
            <p:cNvPr id="32" name="Group 37"/>
            <p:cNvGrpSpPr>
              <a:grpSpLocks/>
            </p:cNvGrpSpPr>
            <p:nvPr/>
          </p:nvGrpSpPr>
          <p:grpSpPr bwMode="auto">
            <a:xfrm>
              <a:off x="3312" y="1584"/>
              <a:ext cx="1104" cy="288"/>
              <a:chOff x="4368" y="1536"/>
              <a:chExt cx="1104" cy="288"/>
            </a:xfrm>
          </p:grpSpPr>
          <p:sp>
            <p:nvSpPr>
              <p:cNvPr id="42" name="Rectangle 38"/>
              <p:cNvSpPr>
                <a:spLocks noChangeArrowheads="1"/>
              </p:cNvSpPr>
              <p:nvPr/>
            </p:nvSpPr>
            <p:spPr bwMode="auto">
              <a:xfrm>
                <a:off x="4464" y="1536"/>
                <a:ext cx="912" cy="288"/>
              </a:xfrm>
              <a:prstGeom prst="rect">
                <a:avLst/>
              </a:prstGeom>
              <a:solidFill>
                <a:srgbClr val="4F81BD"/>
              </a:solidFill>
              <a:ln w="9525">
                <a:solidFill>
                  <a:sysClr val="windowText" lastClr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43" name="Text Box 39"/>
              <p:cNvSpPr txBox="1">
                <a:spLocks noChangeArrowheads="1"/>
              </p:cNvSpPr>
              <p:nvPr/>
            </p:nvSpPr>
            <p:spPr bwMode="auto">
              <a:xfrm>
                <a:off x="4368" y="1584"/>
                <a:ext cx="1104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aramond" pitchFamily="18" charset="0"/>
                  </a:rPr>
                  <a:t>Identify Sources</a:t>
                </a:r>
              </a:p>
            </p:txBody>
          </p:sp>
        </p:grpSp>
        <p:grpSp>
          <p:nvGrpSpPr>
            <p:cNvPr id="33" name="Group 40"/>
            <p:cNvGrpSpPr>
              <a:grpSpLocks/>
            </p:cNvGrpSpPr>
            <p:nvPr/>
          </p:nvGrpSpPr>
          <p:grpSpPr bwMode="auto">
            <a:xfrm>
              <a:off x="1152" y="1584"/>
              <a:ext cx="1104" cy="288"/>
              <a:chOff x="4368" y="1536"/>
              <a:chExt cx="1104" cy="288"/>
            </a:xfrm>
          </p:grpSpPr>
          <p:sp>
            <p:nvSpPr>
              <p:cNvPr id="40" name="Rectangle 41"/>
              <p:cNvSpPr>
                <a:spLocks noChangeArrowheads="1"/>
              </p:cNvSpPr>
              <p:nvPr/>
            </p:nvSpPr>
            <p:spPr bwMode="auto">
              <a:xfrm>
                <a:off x="4464" y="1536"/>
                <a:ext cx="912" cy="288"/>
              </a:xfrm>
              <a:prstGeom prst="rect">
                <a:avLst/>
              </a:prstGeom>
              <a:solidFill>
                <a:srgbClr val="4F81BD"/>
              </a:solidFill>
              <a:ln w="9525">
                <a:solidFill>
                  <a:sysClr val="windowText" lastClr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41" name="Text Box 42"/>
              <p:cNvSpPr txBox="1">
                <a:spLocks noChangeArrowheads="1"/>
              </p:cNvSpPr>
              <p:nvPr/>
            </p:nvSpPr>
            <p:spPr bwMode="auto">
              <a:xfrm>
                <a:off x="4368" y="1584"/>
                <a:ext cx="1104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aramond" pitchFamily="18" charset="0"/>
                  </a:rPr>
                  <a:t>Analyze the Evidence</a:t>
                </a:r>
              </a:p>
            </p:txBody>
          </p:sp>
        </p:grpSp>
        <p:sp>
          <p:nvSpPr>
            <p:cNvPr id="34" name="Oval 43"/>
            <p:cNvSpPr>
              <a:spLocks noChangeAspect="1" noChangeArrowheads="1"/>
            </p:cNvSpPr>
            <p:nvPr/>
          </p:nvSpPr>
          <p:spPr bwMode="auto">
            <a:xfrm>
              <a:off x="2592" y="2016"/>
              <a:ext cx="288" cy="288"/>
            </a:xfrm>
            <a:prstGeom prst="ellipse">
              <a:avLst/>
            </a:prstGeom>
            <a:solidFill>
              <a:sysClr val="windowText" lastClr="000000"/>
            </a:solidFill>
            <a:ln w="12700">
              <a:solidFill>
                <a:sysClr val="windowText" lastClr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35" name="Line 44"/>
            <p:cNvSpPr>
              <a:spLocks noChangeShapeType="1"/>
            </p:cNvSpPr>
            <p:nvPr/>
          </p:nvSpPr>
          <p:spPr bwMode="auto">
            <a:xfrm>
              <a:off x="2736" y="1248"/>
              <a:ext cx="0" cy="768"/>
            </a:xfrm>
            <a:prstGeom prst="line">
              <a:avLst/>
            </a:prstGeom>
            <a:noFill/>
            <a:ln w="9525">
              <a:solidFill>
                <a:sysClr val="windowText" lastClr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36" name="Line 45"/>
            <p:cNvSpPr>
              <a:spLocks noChangeShapeType="1"/>
            </p:cNvSpPr>
            <p:nvPr/>
          </p:nvSpPr>
          <p:spPr bwMode="auto">
            <a:xfrm flipH="1">
              <a:off x="2736" y="1872"/>
              <a:ext cx="672" cy="288"/>
            </a:xfrm>
            <a:prstGeom prst="line">
              <a:avLst/>
            </a:prstGeom>
            <a:noFill/>
            <a:ln w="9525">
              <a:solidFill>
                <a:sysClr val="windowText" lastClr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37" name="Line 46"/>
            <p:cNvSpPr>
              <a:spLocks noChangeShapeType="1"/>
            </p:cNvSpPr>
            <p:nvPr/>
          </p:nvSpPr>
          <p:spPr bwMode="auto">
            <a:xfrm>
              <a:off x="2736" y="2160"/>
              <a:ext cx="432" cy="768"/>
            </a:xfrm>
            <a:prstGeom prst="line">
              <a:avLst/>
            </a:prstGeom>
            <a:noFill/>
            <a:ln w="9525">
              <a:solidFill>
                <a:sysClr val="windowText" lastClr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38" name="Line 47"/>
            <p:cNvSpPr>
              <a:spLocks noChangeShapeType="1"/>
            </p:cNvSpPr>
            <p:nvPr/>
          </p:nvSpPr>
          <p:spPr bwMode="auto">
            <a:xfrm>
              <a:off x="2160" y="1872"/>
              <a:ext cx="576" cy="288"/>
            </a:xfrm>
            <a:prstGeom prst="line">
              <a:avLst/>
            </a:prstGeom>
            <a:noFill/>
            <a:ln w="9525">
              <a:solidFill>
                <a:sysClr val="windowText" lastClr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39" name="Line 48"/>
            <p:cNvSpPr>
              <a:spLocks noChangeShapeType="1"/>
            </p:cNvSpPr>
            <p:nvPr/>
          </p:nvSpPr>
          <p:spPr bwMode="auto">
            <a:xfrm flipV="1">
              <a:off x="2256" y="2160"/>
              <a:ext cx="480" cy="768"/>
            </a:xfrm>
            <a:prstGeom prst="line">
              <a:avLst/>
            </a:prstGeom>
            <a:noFill/>
            <a:ln w="9525">
              <a:solidFill>
                <a:sysClr val="windowText" lastClr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798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photo Title 2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39" t="7481" r="1273" b="21782"/>
          <a:stretch/>
        </p:blipFill>
        <p:spPr bwMode="auto">
          <a:xfrm>
            <a:off x="990600" y="779123"/>
            <a:ext cx="1383402" cy="121131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991088" y="6492875"/>
            <a:ext cx="1161826" cy="365125"/>
          </a:xfrm>
        </p:spPr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16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635" y="1256643"/>
            <a:ext cx="6477000" cy="4469152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+mn-lt"/>
              </a:rPr>
              <a:t>Thank you!</a:t>
            </a:r>
            <a:br>
              <a:rPr lang="en-US" sz="4000" b="1" dirty="0" smtClean="0">
                <a:solidFill>
                  <a:schemeClr val="tx1"/>
                </a:solidFill>
                <a:latin typeface="+mn-lt"/>
              </a:rPr>
            </a:br>
            <a:r>
              <a:rPr lang="en-US" sz="4000" b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US" sz="4000" b="1" dirty="0" smtClean="0">
                <a:solidFill>
                  <a:schemeClr val="tx1"/>
                </a:solidFill>
                <a:latin typeface="+mn-lt"/>
              </a:rPr>
            </a:br>
            <a:r>
              <a:rPr lang="en-US" sz="4000" b="1" dirty="0">
                <a:solidFill>
                  <a:schemeClr val="tx1"/>
                </a:solidFill>
                <a:latin typeface="+mn-lt"/>
              </a:rPr>
              <a:t/>
            </a:r>
            <a:br>
              <a:rPr lang="en-US" sz="4000" b="1" dirty="0">
                <a:solidFill>
                  <a:schemeClr val="tx1"/>
                </a:solidFill>
                <a:latin typeface="+mn-lt"/>
              </a:rPr>
            </a:br>
            <a:r>
              <a:rPr lang="en-US" sz="4000" b="1" dirty="0" smtClean="0">
                <a:solidFill>
                  <a:schemeClr val="tx1"/>
                </a:solidFill>
                <a:latin typeface="+mn-lt"/>
              </a:rPr>
              <a:t>Questions?</a:t>
            </a:r>
            <a:r>
              <a:rPr lang="en-US" sz="4000" b="1" dirty="0">
                <a:solidFill>
                  <a:schemeClr val="tx1"/>
                </a:solidFill>
                <a:latin typeface="+mn-lt"/>
              </a:rPr>
              <a:t/>
            </a:r>
            <a:br>
              <a:rPr lang="en-US" sz="4000" b="1" dirty="0">
                <a:solidFill>
                  <a:schemeClr val="tx1"/>
                </a:solidFill>
                <a:latin typeface="+mn-lt"/>
              </a:rPr>
            </a:br>
            <a:r>
              <a:rPr lang="en-US" sz="4000" b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US" sz="4000" b="1" dirty="0" smtClean="0">
                <a:solidFill>
                  <a:schemeClr val="tx1"/>
                </a:solidFill>
                <a:latin typeface="+mn-lt"/>
              </a:rPr>
            </a:br>
            <a:r>
              <a:rPr lang="en-US" sz="2700" dirty="0">
                <a:solidFill>
                  <a:schemeClr val="tx1"/>
                </a:solidFill>
                <a:latin typeface="+mn-lt"/>
              </a:rPr>
              <a:t>For all </a:t>
            </a:r>
            <a:r>
              <a:rPr lang="en-US" sz="2700" dirty="0" smtClean="0">
                <a:solidFill>
                  <a:schemeClr val="tx1"/>
                </a:solidFill>
                <a:latin typeface="+mn-lt"/>
              </a:rPr>
              <a:t>questions, </a:t>
            </a:r>
            <a:br>
              <a:rPr lang="en-US" sz="2700" dirty="0" smtClean="0">
                <a:solidFill>
                  <a:schemeClr val="tx1"/>
                </a:solidFill>
                <a:latin typeface="+mn-lt"/>
              </a:rPr>
            </a:br>
            <a:r>
              <a:rPr lang="en-US" sz="2700" dirty="0" smtClean="0">
                <a:solidFill>
                  <a:schemeClr val="tx1"/>
                </a:solidFill>
                <a:latin typeface="+mn-lt"/>
              </a:rPr>
              <a:t>please </a:t>
            </a:r>
            <a:r>
              <a:rPr lang="en-US" sz="2700" dirty="0">
                <a:solidFill>
                  <a:schemeClr val="tx1"/>
                </a:solidFill>
                <a:latin typeface="+mn-lt"/>
              </a:rPr>
              <a:t>contact Deon Woods Bell </a:t>
            </a:r>
            <a:r>
              <a:rPr lang="en-US" sz="2700" u="sng" dirty="0" smtClean="0">
                <a:solidFill>
                  <a:schemeClr val="tx1"/>
                </a:solidFill>
                <a:latin typeface="+mn-lt"/>
                <a:hlinkClick r:id="rId5"/>
              </a:rPr>
              <a:t>dwoodsbell@ftc.gov</a:t>
            </a:r>
            <a:r>
              <a:rPr lang="en-US" sz="2700" u="sng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US" sz="2700" u="sng" dirty="0" smtClean="0">
                <a:solidFill>
                  <a:schemeClr val="tx1"/>
                </a:solidFill>
                <a:latin typeface="+mn-lt"/>
              </a:rPr>
            </a:br>
            <a:r>
              <a:rPr lang="en-US" sz="2700" dirty="0" smtClean="0">
                <a:solidFill>
                  <a:schemeClr val="tx1"/>
                </a:solidFill>
                <a:latin typeface="+mn-lt"/>
              </a:rPr>
              <a:t>+1-202-326-3307</a:t>
            </a:r>
            <a:r>
              <a:rPr lang="en-US" sz="2700" dirty="0">
                <a:solidFill>
                  <a:schemeClr val="tx1"/>
                </a:solidFill>
                <a:latin typeface="+mn-lt"/>
              </a:rPr>
              <a:t/>
            </a:r>
            <a:br>
              <a:rPr lang="en-US" sz="2700" dirty="0">
                <a:solidFill>
                  <a:schemeClr val="tx1"/>
                </a:solidFill>
                <a:latin typeface="+mn-lt"/>
              </a:rPr>
            </a:br>
            <a:endParaRPr lang="en-US" sz="2700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070" y="304800"/>
            <a:ext cx="1837130" cy="155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0803"/>
            <a:ext cx="1145436" cy="10058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304800" y="1999297"/>
            <a:ext cx="4953000" cy="5105400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AD00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19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25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photo Title 2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39" t="7481" r="1273" b="21782"/>
          <a:stretch/>
        </p:blipFill>
        <p:spPr bwMode="auto">
          <a:xfrm>
            <a:off x="990600" y="779123"/>
            <a:ext cx="1383402" cy="121131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991088" y="6492875"/>
            <a:ext cx="1161826" cy="365125"/>
          </a:xfrm>
        </p:spPr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2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635" y="630279"/>
            <a:ext cx="6477000" cy="1252728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A complaint arrives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on your desk…</a:t>
            </a:r>
            <a:endParaRPr lang="en-US" sz="4000" b="1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070" y="304800"/>
            <a:ext cx="1837130" cy="155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0803"/>
            <a:ext cx="1145436" cy="10058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990436"/>
            <a:ext cx="41148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48000" y="58674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What do you do now?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1242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photo Title 2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39" t="7481" r="1273" b="21782"/>
          <a:stretch/>
        </p:blipFill>
        <p:spPr bwMode="auto">
          <a:xfrm>
            <a:off x="990600" y="779123"/>
            <a:ext cx="1383402" cy="121131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991088" y="6492875"/>
            <a:ext cx="1161826" cy="365125"/>
          </a:xfrm>
        </p:spPr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3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635" y="630279"/>
            <a:ext cx="6477000" cy="1252728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Steps in Conducting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an Investigation</a:t>
            </a:r>
            <a:endParaRPr lang="en-US" sz="4000" b="1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070" y="304800"/>
            <a:ext cx="1837130" cy="155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0803"/>
            <a:ext cx="1145436" cy="10058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990600" y="2362200"/>
            <a:ext cx="7467600" cy="4038599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lnSpc>
                <a:spcPct val="150000"/>
              </a:lnSpc>
              <a:buNone/>
            </a:pPr>
            <a:r>
              <a:rPr lang="en-US" sz="2400" dirty="0" smtClean="0"/>
              <a:t>1</a:t>
            </a:r>
            <a:r>
              <a:rPr lang="en-US" sz="2400" dirty="0"/>
              <a:t>.	Develop a theory of the case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2.	Identify sources of information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3.	Interview witnesses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4.	Requests documents and data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5.	Organize and assess the evidence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6.	Determine whether there is a violation of the </a:t>
            </a:r>
            <a:r>
              <a:rPr lang="en-US" sz="2400" dirty="0" smtClean="0"/>
              <a:t>law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1242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photo Title 2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39" t="7481" r="1273" b="21782"/>
          <a:stretch/>
        </p:blipFill>
        <p:spPr bwMode="auto">
          <a:xfrm>
            <a:off x="990600" y="779123"/>
            <a:ext cx="1383402" cy="121131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991088" y="6492875"/>
            <a:ext cx="1161826" cy="365125"/>
          </a:xfrm>
        </p:spPr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635" y="630279"/>
            <a:ext cx="6477000" cy="1252728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What is an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Investigation Plan?</a:t>
            </a:r>
            <a:endParaRPr lang="en-US" sz="4000" b="1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070" y="304800"/>
            <a:ext cx="1837130" cy="155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0803"/>
            <a:ext cx="1145436" cy="10058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685800" y="2971800"/>
            <a:ext cx="7924800" cy="2895599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400" dirty="0" smtClean="0"/>
              <a:t>A </a:t>
            </a:r>
            <a:r>
              <a:rPr lang="en-US" sz="2400" dirty="0"/>
              <a:t>plan that outlines the various parts of the investigation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endParaRPr lang="en-US" sz="2400" dirty="0"/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400" dirty="0"/>
              <a:t>No set format, but usually a detailed outline or narrative document that is updated as the investigation </a:t>
            </a:r>
            <a:r>
              <a:rPr lang="en-US" sz="2400" dirty="0" smtClean="0"/>
              <a:t>proceeds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5206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photo Title 2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39" t="7481" r="1273" b="21782"/>
          <a:stretch/>
        </p:blipFill>
        <p:spPr bwMode="auto">
          <a:xfrm>
            <a:off x="990600" y="779123"/>
            <a:ext cx="1383402" cy="121131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991088" y="6492875"/>
            <a:ext cx="1161826" cy="365125"/>
          </a:xfrm>
        </p:spPr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5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635" y="630279"/>
            <a:ext cx="6477000" cy="1252728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Includes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3 Primary Areas</a:t>
            </a:r>
            <a:endParaRPr lang="en-US" sz="4000" b="1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070" y="304800"/>
            <a:ext cx="1837130" cy="155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0803"/>
            <a:ext cx="1145436" cy="10058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685800" y="2438400"/>
            <a:ext cx="7772400" cy="4267199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457200" indent="-457200">
              <a:spcBef>
                <a:spcPct val="500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cs typeface="Calibri" pitchFamily="34" charset="0"/>
              </a:rPr>
              <a:t>Legal </a:t>
            </a:r>
            <a:r>
              <a:rPr lang="en-US" sz="2400" dirty="0">
                <a:cs typeface="Calibri" pitchFamily="34" charset="0"/>
              </a:rPr>
              <a:t>theories – identifying the laws that may have been </a:t>
            </a:r>
            <a:r>
              <a:rPr lang="en-US" sz="2400" dirty="0" smtClean="0">
                <a:cs typeface="Calibri" pitchFamily="34" charset="0"/>
              </a:rPr>
              <a:t>violated</a:t>
            </a:r>
          </a:p>
          <a:p>
            <a:pPr marL="457200" indent="-457200">
              <a:spcBef>
                <a:spcPct val="50000"/>
              </a:spcBef>
              <a:spcAft>
                <a:spcPts val="600"/>
              </a:spcAft>
              <a:buFont typeface="Wingdings" pitchFamily="2" charset="2"/>
              <a:buChar char="§"/>
            </a:pPr>
            <a:endParaRPr lang="en-US" sz="2400" dirty="0">
              <a:cs typeface="Calibri" pitchFamily="34" charset="0"/>
            </a:endParaRPr>
          </a:p>
          <a:p>
            <a:pPr marL="457200" indent="-457200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400" dirty="0">
                <a:cs typeface="Calibri" pitchFamily="34" charset="0"/>
              </a:rPr>
              <a:t>Evidence – identifying sources of evidence and pertinent facts to help evaluate the law </a:t>
            </a:r>
            <a:r>
              <a:rPr lang="en-US" sz="2400" dirty="0" smtClean="0">
                <a:cs typeface="Calibri" pitchFamily="34" charset="0"/>
              </a:rPr>
              <a:t>violations</a:t>
            </a:r>
          </a:p>
          <a:p>
            <a:pPr marL="457200" indent="-457200">
              <a:spcBef>
                <a:spcPct val="50000"/>
              </a:spcBef>
              <a:buFont typeface="Wingdings" pitchFamily="2" charset="2"/>
              <a:buChar char="§"/>
            </a:pPr>
            <a:endParaRPr lang="en-US" sz="2400" dirty="0">
              <a:cs typeface="Calibri" pitchFamily="34" charset="0"/>
            </a:endParaRPr>
          </a:p>
          <a:p>
            <a:pPr marL="457200" indent="-457200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400" dirty="0">
                <a:cs typeface="Calibri" pitchFamily="34" charset="0"/>
              </a:rPr>
              <a:t>Tasks – specifying investigation tasks and assignments and identifying the time and personnel </a:t>
            </a:r>
            <a:r>
              <a:rPr lang="en-US" sz="2400" dirty="0" smtClean="0">
                <a:cs typeface="Calibri" pitchFamily="34" charset="0"/>
              </a:rPr>
              <a:t>required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1242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photo Title 2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39" t="7481" r="1273" b="21782"/>
          <a:stretch/>
        </p:blipFill>
        <p:spPr bwMode="auto">
          <a:xfrm>
            <a:off x="990600" y="779123"/>
            <a:ext cx="1383402" cy="121131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991088" y="6492875"/>
            <a:ext cx="1161826" cy="365125"/>
          </a:xfrm>
        </p:spPr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6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635" y="630279"/>
            <a:ext cx="6477000" cy="1252728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Benefits of an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Investigation Plan</a:t>
            </a:r>
            <a:endParaRPr lang="en-US" sz="4000" b="1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070" y="304800"/>
            <a:ext cx="1837130" cy="155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0803"/>
            <a:ext cx="1145436" cy="10058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619125" y="2590800"/>
            <a:ext cx="7848600" cy="3809999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spcAft>
                <a:spcPts val="0"/>
              </a:spcAft>
              <a:buFont typeface="Wingdings" pitchFamily="2" charset="2"/>
              <a:buChar char="§"/>
            </a:pPr>
            <a:r>
              <a:rPr lang="en-US" sz="2400" dirty="0" smtClean="0"/>
              <a:t>Provides </a:t>
            </a:r>
            <a:r>
              <a:rPr lang="en-US" sz="2400" dirty="0"/>
              <a:t>an organized roadmap for staff to follow in developing a case and presenting it to the decision makers</a:t>
            </a:r>
          </a:p>
          <a:p>
            <a:pPr>
              <a:lnSpc>
                <a:spcPct val="110000"/>
              </a:lnSpc>
              <a:buFont typeface="Wingdings" pitchFamily="2" charset="2"/>
              <a:buChar char="§"/>
            </a:pPr>
            <a:endParaRPr lang="en-US" sz="2400" dirty="0"/>
          </a:p>
          <a:p>
            <a:pPr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2400" dirty="0"/>
              <a:t>Allows managers to better understand and oversee the investigation</a:t>
            </a:r>
          </a:p>
          <a:p>
            <a:pPr>
              <a:lnSpc>
                <a:spcPct val="110000"/>
              </a:lnSpc>
              <a:buFont typeface="Wingdings" pitchFamily="2" charset="2"/>
              <a:buChar char="§"/>
            </a:pPr>
            <a:endParaRPr lang="en-US" sz="2400" dirty="0"/>
          </a:p>
          <a:p>
            <a:pPr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2400" dirty="0"/>
              <a:t>Provides continuity when adding and removing staff members from investigation team and </a:t>
            </a:r>
            <a:r>
              <a:rPr lang="en-US" sz="2400" dirty="0" smtClean="0"/>
              <a:t>efficiency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5206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photo Title 2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39" t="7481" r="1273" b="21782"/>
          <a:stretch/>
        </p:blipFill>
        <p:spPr bwMode="auto">
          <a:xfrm>
            <a:off x="990600" y="779123"/>
            <a:ext cx="1383402" cy="121131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991088" y="6492875"/>
            <a:ext cx="1161826" cy="365125"/>
          </a:xfrm>
        </p:spPr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7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4110" y="342900"/>
            <a:ext cx="6477000" cy="1252728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Elements of an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Investigation Plan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- Legal Theories -</a:t>
            </a:r>
            <a:endParaRPr lang="en-US" sz="4000" b="1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070" y="304800"/>
            <a:ext cx="1837130" cy="155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0803"/>
            <a:ext cx="1145436" cy="10058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228600" y="1999961"/>
            <a:ext cx="8686800" cy="4648200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" pitchFamily="2" charset="2"/>
              <a:buChar char="§"/>
            </a:pPr>
            <a:r>
              <a:rPr lang="en-US" sz="2400" dirty="0" smtClean="0"/>
              <a:t>Theory </a:t>
            </a:r>
            <a:r>
              <a:rPr lang="en-US" sz="2400" dirty="0"/>
              <a:t>of the case  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</a:rPr>
              <a:t>a short summary of the conduct being investigated and how it might violate the law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/>
              <a:t>Theory of harm  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</a:rPr>
              <a:t>highlights  the harm consumers have suffered as a result of the trader’s conduct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/>
              <a:t>Defenses and arguments against the case 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</a:rPr>
              <a:t>Consider potential defenses that the target of the investigation may make and what evidence may support the trader’s case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/>
              <a:t>Remedies 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</a:rPr>
              <a:t>what remedy will address the harm, what information is needed to determine the appropriate remedy, and what evidence is required to support the remedy</a:t>
            </a:r>
            <a:r>
              <a:rPr lang="en-US" sz="2000" dirty="0" smtClean="0">
                <a:solidFill>
                  <a:srgbClr val="0070C0"/>
                </a:solidFill>
              </a:rPr>
              <a:t>?</a:t>
            </a:r>
            <a:endParaRPr lang="en-US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48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photo Title 2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39" t="7481" r="1273" b="21782"/>
          <a:stretch/>
        </p:blipFill>
        <p:spPr bwMode="auto">
          <a:xfrm>
            <a:off x="990600" y="779123"/>
            <a:ext cx="1383402" cy="121131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991088" y="6492875"/>
            <a:ext cx="1161826" cy="365125"/>
          </a:xfrm>
        </p:spPr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8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4110" y="342900"/>
            <a:ext cx="6477000" cy="1252728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Elements of an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Investigation Plan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chemeClr val="tx1"/>
                </a:solidFill>
              </a:rPr>
              <a:t>- Evidence-</a:t>
            </a:r>
            <a:endParaRPr lang="en-US" sz="4000" b="1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070" y="304800"/>
            <a:ext cx="1837130" cy="155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0803"/>
            <a:ext cx="1145436" cy="10058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228600" y="2362201"/>
            <a:ext cx="8686800" cy="2514600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" pitchFamily="2" charset="2"/>
              <a:buChar char="§"/>
            </a:pPr>
            <a:r>
              <a:rPr lang="en-US" sz="2400" dirty="0" smtClean="0"/>
              <a:t>Elements </a:t>
            </a:r>
            <a:r>
              <a:rPr lang="en-US" sz="2400" dirty="0"/>
              <a:t>of the offense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/>
              <a:t>Evidence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</a:rPr>
              <a:t>What information is needed to satisfy the legal elements, and what might suggest that 	the case should be closed?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</a:rPr>
              <a:t>Where can the information be found?  (documents, witnesses, etc.)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</a:rPr>
              <a:t>How can it be obtained?  (voluntary versus compulsory)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400" dirty="0"/>
              <a:t>Evidentiary standards</a:t>
            </a:r>
          </a:p>
          <a:p>
            <a:pPr lvl="1">
              <a:spcBef>
                <a:spcPct val="50000"/>
              </a:spcBef>
            </a:pPr>
            <a:r>
              <a:rPr lang="en-US" sz="2000" dirty="0">
                <a:solidFill>
                  <a:srgbClr val="0070C0"/>
                </a:solidFill>
              </a:rPr>
              <a:t>What are the evidentiary standards required by the decision maker?</a:t>
            </a:r>
          </a:p>
          <a:p>
            <a:pPr lvl="1">
              <a:spcBef>
                <a:spcPct val="50000"/>
              </a:spcBef>
            </a:pPr>
            <a:r>
              <a:rPr lang="en-US" sz="2000" dirty="0">
                <a:solidFill>
                  <a:srgbClr val="0070C0"/>
                </a:solidFill>
              </a:rPr>
              <a:t>Will the information gathered satisfy those evidentiary standards</a:t>
            </a:r>
            <a:r>
              <a:rPr lang="en-US" sz="2000" dirty="0" smtClean="0">
                <a:solidFill>
                  <a:srgbClr val="0070C0"/>
                </a:solidFill>
              </a:rPr>
              <a:t>?</a:t>
            </a:r>
            <a:endParaRPr lang="en-US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06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photo Title 2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39" t="7481" r="1273" b="21782"/>
          <a:stretch/>
        </p:blipFill>
        <p:spPr bwMode="auto">
          <a:xfrm>
            <a:off x="990600" y="779123"/>
            <a:ext cx="1383402" cy="121131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991088" y="6492875"/>
            <a:ext cx="1161826" cy="365125"/>
          </a:xfrm>
        </p:spPr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9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635" y="630279"/>
            <a:ext cx="6477000" cy="1252728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Evidence Matrix</a:t>
            </a:r>
            <a:endParaRPr lang="en-US" sz="4000" b="1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070" y="304800"/>
            <a:ext cx="1837130" cy="155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0803"/>
            <a:ext cx="1145436" cy="10058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6459847"/>
              </p:ext>
            </p:extLst>
          </p:nvPr>
        </p:nvGraphicFramePr>
        <p:xfrm>
          <a:off x="457200" y="2743200"/>
          <a:ext cx="8229600" cy="2946400"/>
        </p:xfrm>
        <a:graphic>
          <a:graphicData uri="http://schemas.openxmlformats.org/drawingml/2006/table">
            <a:tbl>
              <a:tblPr firstRow="1" bandRow="1"/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Elements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Evidence</a:t>
                      </a:r>
                      <a:r>
                        <a:rPr lang="en-US" baseline="0" dirty="0" smtClean="0"/>
                        <a:t> Obtained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Evidence Needed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Source of Evidence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Evidence Gathering (how to  obtain, by whom, when)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798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frican Dialogue_Sep 2013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</TotalTime>
  <Words>612</Words>
  <Application>Microsoft Office PowerPoint</Application>
  <PresentationFormat>On-screen Show (4:3)</PresentationFormat>
  <Paragraphs>210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African Dialogue_Sep 2013</vt:lpstr>
      <vt:lpstr>Planning and Conducting An Investigation</vt:lpstr>
      <vt:lpstr>A complaint arrives on your desk…</vt:lpstr>
      <vt:lpstr>Steps in Conducting an Investigation</vt:lpstr>
      <vt:lpstr>What is an Investigation Plan?</vt:lpstr>
      <vt:lpstr>Includes 3 Primary Areas</vt:lpstr>
      <vt:lpstr>Benefits of an Investigation Plan</vt:lpstr>
      <vt:lpstr>Elements of an Investigation Plan - Legal Theories -</vt:lpstr>
      <vt:lpstr>Elements of an Investigation Plan - Evidence-</vt:lpstr>
      <vt:lpstr>Evidence Matrix</vt:lpstr>
      <vt:lpstr>Elements of an Investigation Plan - Tasks -</vt:lpstr>
      <vt:lpstr>Investigation Agenda (non-exhaustive, work in progress)</vt:lpstr>
      <vt:lpstr>Coordination  with Others</vt:lpstr>
      <vt:lpstr>The Investigative Plan Using the  Investigational Plan</vt:lpstr>
      <vt:lpstr>The Investigative Plan Using the  Investigational Plan</vt:lpstr>
      <vt:lpstr>Sequencing for  Gathering Information</vt:lpstr>
      <vt:lpstr>Thank you!   Questions?  For all questions,  please contact Deon Woods Bell dwoodsbell@ftc.gov +1-202-326-3307 </vt:lpstr>
    </vt:vector>
  </TitlesOfParts>
  <Company>Federal Trade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_HMiller</dc:creator>
  <cp:lastModifiedBy>Ota, Yui</cp:lastModifiedBy>
  <cp:revision>47</cp:revision>
  <cp:lastPrinted>2013-07-18T16:10:44Z</cp:lastPrinted>
  <dcterms:created xsi:type="dcterms:W3CDTF">2012-10-01T16:04:09Z</dcterms:created>
  <dcterms:modified xsi:type="dcterms:W3CDTF">2013-08-30T16:23:29Z</dcterms:modified>
</cp:coreProperties>
</file>