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98" r:id="rId4"/>
    <p:sldId id="300" r:id="rId5"/>
    <p:sldId id="291" r:id="rId6"/>
    <p:sldId id="292" r:id="rId7"/>
    <p:sldId id="299" r:id="rId8"/>
    <p:sldId id="294" r:id="rId9"/>
    <p:sldId id="301" r:id="rId10"/>
    <p:sldId id="295" r:id="rId11"/>
    <p:sldId id="302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FA62F0B-5AFC-44FB-9E5B-AEA3E8593F24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143506D-8DF2-4BD1-AAE8-D3B31BDE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percent use mobile phones to make mobile</a:t>
            </a:r>
            <a:r>
              <a:rPr lang="en-US" baseline="0" dirty="0" smtClean="0"/>
              <a:t> payments: Mobile Payments report, page 3.</a:t>
            </a:r>
            <a:endParaRPr lang="en-US" dirty="0" smtClean="0"/>
          </a:p>
          <a:p>
            <a:r>
              <a:rPr lang="en-US" dirty="0" smtClean="0"/>
              <a:t>“Widespread</a:t>
            </a:r>
            <a:r>
              <a:rPr lang="en-US" baseline="0" dirty="0" smtClean="0"/>
              <a:t> mainstream consumer adoption” by 2015: Mobile Payments report, page 1.</a:t>
            </a:r>
            <a:endParaRPr lang="en-US" dirty="0" smtClean="0"/>
          </a:p>
          <a:p>
            <a:r>
              <a:rPr lang="en-US" dirty="0" smtClean="0"/>
              <a:t>Estimate of third party charges:</a:t>
            </a:r>
            <a:r>
              <a:rPr lang="en-US" baseline="0" dirty="0" smtClean="0"/>
              <a:t> Cramming Roundtable transcript page 14, line 8-9.</a:t>
            </a:r>
          </a:p>
          <a:p>
            <a:r>
              <a:rPr lang="en-US" baseline="0" dirty="0" smtClean="0"/>
              <a:t>Less than one-third of mobile users felt in control: Mobile Privacy Disclosures Report, page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62D-A187-4039-BE5F-00E46BBA9D63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A50-2E40-4126-9A0D-12CE2B7292F5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9C4D-E97F-42C0-89C8-FF13559D29AF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5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D0BCCE-DBF3-4A3E-8054-AEFCDC9BB767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F7584-F01D-4378-B2C9-53240BC39C8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8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8818-4991-40E6-804A-1F7270EAF6BC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8F0-E2C7-4525-8DFB-834483DFCB36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731-769F-4E8F-8BD1-1948A134746E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192-EBBE-444F-A5FB-FFD9143C6DE8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F8F2-5F65-4BBD-B937-0C39783AE7C1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AD8-0C7E-43C0-8DEE-2E4543C8F6EA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A076-D22B-403F-A722-87C1B5B6239D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5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147-E6C8-41B9-9672-0A8ACC7BDD88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7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93DF1-67DC-4DEA-B79D-475A183D7C66}" type="datetime1">
              <a:rPr lang="en-US" smtClean="0">
                <a:solidFill>
                  <a:srgbClr val="073E87"/>
                </a:solidFill>
              </a:rPr>
              <a:t>8/17/2013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jt.gen.t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mer.ftc.gov/media/video-0081-computer-security" TargetMode="External"/><Relationship Id="rId13" Type="http://schemas.openxmlformats.org/officeDocument/2006/relationships/hyperlink" Target="http://business.ftc.gov/documents/bus46-peer-peer-file-sharing-guide-business" TargetMode="External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://www.consumer.ftc.gov/media/game-0013-case-cyber-criminal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consumer.ftc.gov/media/game-0002-beware-spyware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hyperlink" Target="http://www.consumer.ftc.gov/media/game-0011-phishing-scams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consumer.ftc.gov/media/video-0056-protect-your-computer-malware" TargetMode="Externa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jt.gen.tr/" TargetMode="External"/><Relationship Id="rId10" Type="http://schemas.openxmlformats.org/officeDocument/2006/relationships/hyperlink" Target="http://ftc.gov/os/2013/03/130306mobilereport.pdf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ftc.gov/bcp/workshops/mobilepaymen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c.gov/bcp/workshops/mobilecramming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hyperlink" Target="http://www.jt.gen.tr/" TargetMode="External"/><Relationship Id="rId9" Type="http://schemas.openxmlformats.org/officeDocument/2006/relationships/hyperlink" Target="http://www.ftc.gov/opa/2013/04/wisemedia.s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mer.ftc.gov/media/video-0080-public-wi-fi-networks" TargetMode="External"/><Relationship Id="rId3" Type="http://schemas.openxmlformats.org/officeDocument/2006/relationships/hyperlink" Target="http://www.jt.gen.tr/" TargetMode="External"/><Relationship Id="rId7" Type="http://schemas.openxmlformats.org/officeDocument/2006/relationships/hyperlink" Target="http://www.ftc.gov/bcp/workshops/mobile-secur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hyperlink" Target="http://ftc.gov/opa/2013/02/htc.s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c.gov/opa/2013/02/mobileprivacy.shtm" TargetMode="External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t.gen.tr/" TargetMode="External"/><Relationship Id="rId13" Type="http://schemas.openxmlformats.org/officeDocument/2006/relationships/hyperlink" Target="http://www.business.ftc.gov/" TargetMode="External"/><Relationship Id="rId3" Type="http://schemas.openxmlformats.org/officeDocument/2006/relationships/hyperlink" Target="http://www.ftc.gov/complaint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econsumer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hyperlink" Target="http://www.onguardonline.gov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Relationship Id="rId14" Type="http://schemas.openxmlformats.org/officeDocument/2006/relationships/hyperlink" Target="http://www.consumer.ftc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tc.gov/opa/2013/01/cbr.shtm" TargetMode="External"/><Relationship Id="rId3" Type="http://schemas.openxmlformats.org/officeDocument/2006/relationships/hyperlink" Target="http://www.jt.gen.tr/" TargetMode="External"/><Relationship Id="rId7" Type="http://schemas.openxmlformats.org/officeDocument/2006/relationships/hyperlink" Target="http://www.ftc.gov/opa/2012/06/wyndham.s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hyperlink" Target="http://ftc.gov/opa/2012/10/pecon.s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fricaMa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36671"/>
            <a:ext cx="1904810" cy="1668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ederal-trade-commission-ft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19362"/>
            <a:ext cx="2244970" cy="190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828800"/>
            <a:ext cx="8291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Mobile </a:t>
            </a:r>
            <a:r>
              <a:rPr lang="en-US" sz="2800" b="1" dirty="0" smtClean="0">
                <a:solidFill>
                  <a:prstClr val="black"/>
                </a:solidFill>
              </a:rPr>
              <a:t>Technology and </a:t>
            </a:r>
            <a:r>
              <a:rPr lang="en-US" sz="2800" b="1" dirty="0" smtClean="0">
                <a:solidFill>
                  <a:prstClr val="black"/>
                </a:solidFill>
              </a:rPr>
              <a:t>Cyber </a:t>
            </a:r>
            <a:r>
              <a:rPr lang="en-US" sz="2800" b="1" dirty="0" smtClean="0">
                <a:solidFill>
                  <a:prstClr val="black"/>
                </a:solidFill>
              </a:rPr>
              <a:t>Threats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Deon Woods Bell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Office of International Affairs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3" descr="photo Titl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609600" y="3436671"/>
            <a:ext cx="1905802" cy="1668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3033"/>
            <a:ext cx="2286000" cy="21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752600"/>
          </a:xfrm>
        </p:spPr>
        <p:txBody>
          <a:bodyPr>
            <a:noAutofit/>
          </a:bodyPr>
          <a:lstStyle/>
          <a:p>
            <a:pPr marL="182880"/>
            <a:r>
              <a:rPr lang="en-US" sz="3200" b="1" dirty="0" smtClean="0"/>
              <a:t>  The </a:t>
            </a:r>
            <a:r>
              <a:rPr lang="en-US" sz="3200" b="1" dirty="0" smtClean="0"/>
              <a:t>Fifth </a:t>
            </a:r>
            <a:r>
              <a:rPr lang="en-US" sz="3200" b="1" smtClean="0"/>
              <a:t>Annual </a:t>
            </a:r>
            <a:r>
              <a:rPr lang="en-US" sz="3200" b="1" smtClean="0"/>
              <a:t>African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   Consumer </a:t>
            </a:r>
            <a:r>
              <a:rPr lang="en-US" sz="3200" b="1" smtClean="0"/>
              <a:t>Protection </a:t>
            </a:r>
            <a:r>
              <a:rPr lang="en-US" sz="3200" b="1"/>
              <a:t>Dialogue Conference</a:t>
            </a:r>
            <a:endParaRPr lang="en-US" sz="32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743200" y="5410200"/>
            <a:ext cx="3733800" cy="85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Livingstone, Zambia</a:t>
            </a:r>
          </a:p>
          <a:p>
            <a:pPr marL="0" indent="0" algn="ctr">
              <a:buNone/>
            </a:pPr>
            <a:r>
              <a:rPr lang="en-US" sz="2000" dirty="0" smtClean="0"/>
              <a:t>10-12 September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52600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Consumer and Business Cyber Threat Education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159">
            <a:off x="6788881" y="3369680"/>
            <a:ext cx="2071687" cy="2800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3124200"/>
            <a:ext cx="45441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FTC Initiatives: 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Video</a:t>
            </a:r>
            <a:r>
              <a:rPr lang="en-US" dirty="0">
                <a:hlinkClick r:id="rId8"/>
              </a:rPr>
              <a:t>: Computer Security</a:t>
            </a:r>
            <a:endParaRPr lang="en-US" dirty="0"/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>
                <a:hlinkClick r:id="rId9"/>
              </a:rPr>
              <a:t>Video: Protect Your Computer from Malware</a:t>
            </a:r>
            <a:endParaRPr lang="en-US" dirty="0"/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>
                <a:hlinkClick r:id="rId10"/>
              </a:rPr>
              <a:t>Game: Phishing Scams: Avoid the </a:t>
            </a:r>
            <a:r>
              <a:rPr lang="en-US" dirty="0" smtClean="0">
                <a:hlinkClick r:id="rId10"/>
              </a:rPr>
              <a:t>Bait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hlinkClick r:id="rId11"/>
              </a:rPr>
              <a:t>Game: Beware of Spyware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hlinkClick r:id="rId12"/>
              </a:rPr>
              <a:t>Game: The Case of the Cyber Criminal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hlinkClick r:id="rId13"/>
              </a:rPr>
              <a:t>Peer-to-Peer File Sharing: a Guide for Business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475"/>
          <a:stretch/>
        </p:blipFill>
        <p:spPr bwMode="auto">
          <a:xfrm rot="373795">
            <a:off x="4681624" y="4326097"/>
            <a:ext cx="2191347" cy="1247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751">
            <a:off x="4686936" y="3035901"/>
            <a:ext cx="2111954" cy="1195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644">
            <a:off x="4748878" y="5546604"/>
            <a:ext cx="2056492" cy="1158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4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62730"/>
            <a:ext cx="73914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 U.S. Mobile Market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87 percent of Americans have a mobile phone</a:t>
            </a:r>
          </a:p>
          <a:p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 those, only about 12 percent currently use them to make mobile payments</a:t>
            </a:r>
          </a:p>
          <a:p>
            <a:pPr lvl="1"/>
            <a:endParaRPr lang="en-US" sz="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Some believe that mobile payments will achieve “widespread mainstream consumer adoption” by 2015</a:t>
            </a:r>
          </a:p>
          <a:p>
            <a:pPr lvl="1"/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Third party charges on wireless bills are estimated at $1.5 billion per year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Few mobile devices have antivirus protection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According to one survey, less than one-third of mobile users felt in control of their personal information on their device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than 800,000 apps are available in the Apple App Store and 700,000 in Google Play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9489" r="3414" b="19393"/>
          <a:stretch/>
        </p:blipFill>
        <p:spPr bwMode="auto">
          <a:xfrm>
            <a:off x="5194242" y="2631281"/>
            <a:ext cx="2806758" cy="9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4" y="3581400"/>
            <a:ext cx="487965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hoto Titl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0"/>
            <a:ext cx="4343400" cy="125272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Mobile Payments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43574" y="65690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631281"/>
            <a:ext cx="5373256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There are many kinds of mobile </a:t>
            </a:r>
            <a:br>
              <a:rPr lang="en-US" dirty="0" smtClean="0"/>
            </a:br>
            <a:r>
              <a:rPr lang="en-US" dirty="0" smtClean="0"/>
              <a:t>payments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rotections against fraudulent or </a:t>
            </a:r>
            <a:br>
              <a:rPr lang="en-US" dirty="0" smtClean="0"/>
            </a:br>
            <a:r>
              <a:rPr lang="en-US" dirty="0" smtClean="0"/>
              <a:t>unauthorized mobile payments vary </a:t>
            </a:r>
            <a:br>
              <a:rPr lang="en-US" dirty="0" smtClean="0"/>
            </a:br>
            <a:r>
              <a:rPr lang="en-US" dirty="0" smtClean="0"/>
              <a:t>by funding source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Security of mobile payments</a:t>
            </a:r>
          </a:p>
          <a:p>
            <a:endParaRPr lang="en-US" dirty="0"/>
          </a:p>
          <a:p>
            <a:r>
              <a:rPr lang="en-US" b="1" dirty="0" smtClean="0"/>
              <a:t>FTC Initiatives: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Workshop</a:t>
            </a:r>
            <a:r>
              <a:rPr lang="en-US" dirty="0" smtClean="0"/>
              <a:t> and </a:t>
            </a:r>
            <a:r>
              <a:rPr lang="en-US" dirty="0" smtClean="0">
                <a:hlinkClick r:id="rId10"/>
              </a:rPr>
              <a:t>Report on </a:t>
            </a:r>
            <a:br>
              <a:rPr lang="en-US" dirty="0" smtClean="0">
                <a:hlinkClick r:id="rId10"/>
              </a:rPr>
            </a:br>
            <a:r>
              <a:rPr lang="en-US" dirty="0" smtClean="0">
                <a:hlinkClick r:id="rId10"/>
              </a:rPr>
              <a:t>Mobile Payments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9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2" b="19364"/>
          <a:stretch/>
        </p:blipFill>
        <p:spPr bwMode="auto">
          <a:xfrm rot="238546">
            <a:off x="4528457" y="2840045"/>
            <a:ext cx="2906055" cy="3240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 descr="photo Titl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02" y="1676400"/>
            <a:ext cx="4654870" cy="125272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Mobile “Cramming”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5690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545" y="2679680"/>
            <a:ext cx="37730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Third parties place unexpected charges on consumers’ phone bills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Many consumer are unaware this can occur and often fail to spot such charges on their bills</a:t>
            </a:r>
          </a:p>
          <a:p>
            <a:endParaRPr lang="en-US" dirty="0"/>
          </a:p>
          <a:p>
            <a:r>
              <a:rPr lang="en-US" b="1" dirty="0" smtClean="0"/>
              <a:t>FTC Initiatives: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Roundtable on Mobile Cramming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Law Enforcement: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Wise Media, LLC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1"/>
          <a:stretch/>
        </p:blipFill>
        <p:spPr bwMode="auto">
          <a:xfrm rot="415783">
            <a:off x="5844906" y="3353849"/>
            <a:ext cx="2742281" cy="328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sz="4000" b="1" dirty="0" smtClean="0">
                <a:solidFill>
                  <a:schemeClr val="tx1"/>
                </a:solidFill>
              </a:rPr>
              <a:t>Mobile Security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4" y="2819400"/>
            <a:ext cx="6211456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Personal information now regularly stored on smartphones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Vectors for attack include malware as well as </a:t>
            </a:r>
            <a:r>
              <a:rPr lang="en-US" dirty="0"/>
              <a:t>n</a:t>
            </a:r>
            <a:r>
              <a:rPr lang="en-US" dirty="0" smtClean="0"/>
              <a:t>etwork and operating system vulnerabilities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Concerns about the security of mobile payment systems are slowing their use</a:t>
            </a:r>
          </a:p>
          <a:p>
            <a:endParaRPr lang="en-US" sz="1000" dirty="0" smtClean="0"/>
          </a:p>
          <a:p>
            <a:r>
              <a:rPr lang="en-US" b="1" dirty="0" smtClean="0"/>
              <a:t>FTC Initiatives: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Workshop on mobile security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Video: Public Wi-Fi Networks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Law Enforcement: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HTC America, Inc.  </a:t>
            </a: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37873"/>
            <a:ext cx="1905000" cy="338328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6477000" cy="12527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sz="4000" b="1" dirty="0" smtClean="0">
                <a:solidFill>
                  <a:schemeClr val="tx1"/>
                </a:solidFill>
              </a:rPr>
              <a:t>Mobile Privacy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6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44697"/>
            <a:ext cx="2319935" cy="3479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755136"/>
            <a:ext cx="64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Issues: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Mobile devices are typically personal to an individual, always on, and with the user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A single device can facilitate data collection and sharing among many entities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Small screens constrain how critical privacy-related information is conveyed to consumers</a:t>
            </a:r>
          </a:p>
          <a:p>
            <a:pPr>
              <a:spcBef>
                <a:spcPts val="300"/>
              </a:spcBef>
            </a:pPr>
            <a:endParaRPr lang="en-US" sz="1000" dirty="0"/>
          </a:p>
          <a:p>
            <a:r>
              <a:rPr lang="en-US" b="1" dirty="0"/>
              <a:t>FTC Initiatives: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Report: Mobile Privacy Disclosures: Building Trust Through Transparency</a:t>
            </a:r>
            <a:endParaRPr lang="en-US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36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umer.ftc.gov/sites/default/files/pictures/thumb-complai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22616"/>
            <a:ext cx="15716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686425"/>
            <a:ext cx="2276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7"/>
          <a:stretch/>
        </p:blipFill>
        <p:spPr bwMode="auto">
          <a:xfrm rot="21238794">
            <a:off x="5693916" y="2854483"/>
            <a:ext cx="1897490" cy="2603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57" y="5832300"/>
            <a:ext cx="1518692" cy="9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hoto Titl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1066800" y="756931"/>
            <a:ext cx="1198803" cy="1049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19072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Mobile Consumer and Business Education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49" y="228600"/>
            <a:ext cx="152755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7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19800"/>
            <a:ext cx="3657600" cy="525533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969978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FTC’s website offers a wealth of information on mobile issues for consumers and businesses.  In addition, consumers from the U.S. and abroad can use FTC sites to report complaints about mobile-related transactions.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3"/>
              </a:rPr>
              <a:t>www.business.ftc.gov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4"/>
              </a:rPr>
              <a:t>www.consumer.ftc.gov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5"/>
              </a:rPr>
              <a:t>www.onguardonline.gov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6"/>
              </a:rPr>
              <a:t>www.econsumer.gov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3716" r="8787" b="14291"/>
          <a:stretch/>
        </p:blipFill>
        <p:spPr bwMode="auto">
          <a:xfrm rot="274415">
            <a:off x="6425376" y="3128053"/>
            <a:ext cx="2264681" cy="2618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14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tx1"/>
                </a:solidFill>
              </a:rPr>
              <a:t>Cyber Threats to Consumers and Countermeasures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74781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Malware – viruses, worms, spyware, and Trojan horses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Phishing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Wireless and operating system vulnerabilities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8970" y="335107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Countermeasures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Anti-virus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Firewalls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Intrusion detection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Authentication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19072"/>
            <a:ext cx="51816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FTC Cyber-related Law Enforcement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743200"/>
            <a:ext cx="2819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pPr algn="ctr"/>
            <a:r>
              <a:rPr lang="en-US" dirty="0" smtClean="0">
                <a:hlinkClick r:id="rId7"/>
              </a:rPr>
              <a:t>Wyndham </a:t>
            </a:r>
            <a:r>
              <a:rPr lang="en-US" dirty="0">
                <a:hlinkClick r:id="rId7"/>
              </a:rPr>
              <a:t>Worldwide Corp</a:t>
            </a:r>
            <a:r>
              <a:rPr lang="en-US" dirty="0" smtClean="0">
                <a:hlinkClick r:id="rId7"/>
              </a:rPr>
              <a:t>.</a:t>
            </a:r>
            <a:endParaRPr lang="en-US" dirty="0" smtClean="0"/>
          </a:p>
          <a:p>
            <a:endParaRPr lang="en-US" sz="1100" dirty="0"/>
          </a:p>
          <a:p>
            <a:r>
              <a:rPr lang="en-US" sz="1600" dirty="0" smtClean="0"/>
              <a:t>The FTC alleges that data security failures led to three data breaches at Wyndham hotels in less than two years, resulting </a:t>
            </a:r>
            <a:r>
              <a:rPr lang="en-US" sz="1600" dirty="0"/>
              <a:t>in the theft of information on hundreds of thousands of payment </a:t>
            </a:r>
            <a:r>
              <a:rPr lang="en-US" sz="1600" dirty="0" smtClean="0"/>
              <a:t>accounts and millions of dollars in fraud loss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200400" y="2781181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pPr algn="ctr"/>
            <a:r>
              <a:rPr lang="en-US" dirty="0" err="1" smtClean="0">
                <a:hlinkClick r:id="rId8"/>
              </a:rPr>
              <a:t>Cbr</a:t>
            </a:r>
            <a:r>
              <a:rPr lang="en-US" dirty="0" smtClean="0">
                <a:hlinkClick r:id="rId8"/>
              </a:rPr>
              <a:t> Systems, Inc.</a:t>
            </a:r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The FTC reached a settlement with the cord blood bank over allegations CBR failed to provide reasonable and appropriate security for customers’ personal information, resulting in a security breach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33655" y="2814697"/>
            <a:ext cx="281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pPr algn="ctr"/>
            <a:r>
              <a:rPr lang="en-US" dirty="0" smtClean="0">
                <a:hlinkClick r:id="rId9"/>
              </a:rPr>
              <a:t>Tech Support Scams</a:t>
            </a:r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Collaborating with foreign partners, the FTC halted telemarketing operations that allegedly tricked consumers into paying for the removal of non-existent viruses and malware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rroco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611</Words>
  <Application>Microsoft Office PowerPoint</Application>
  <PresentationFormat>On-screen Show (4:3)</PresentationFormat>
  <Paragraphs>121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1_Morroco Template</vt:lpstr>
      <vt:lpstr>  The Fifth Annual African        Consumer Protection Dialogue Conference</vt:lpstr>
      <vt:lpstr>The U.S. Mobile Market</vt:lpstr>
      <vt:lpstr>Mobile Payments</vt:lpstr>
      <vt:lpstr>Mobile “Cramming”</vt:lpstr>
      <vt:lpstr>   Mobile Security</vt:lpstr>
      <vt:lpstr>   Mobile Privacy</vt:lpstr>
      <vt:lpstr>Mobile Consumer and Business Education</vt:lpstr>
      <vt:lpstr> Cyber Threats to Consumers and Countermeasures</vt:lpstr>
      <vt:lpstr>FTC Cyber-related Law Enforcement</vt:lpstr>
      <vt:lpstr>Consumer and Business Cyber Threat Education</vt:lpstr>
      <vt:lpstr>THANK YOU!  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Fourth Annual African Dialogue  Consumer Protection Conference</dc:title>
  <dc:creator>Federal Trade Commission</dc:creator>
  <cp:lastModifiedBy>Federal Trade Commission</cp:lastModifiedBy>
  <cp:revision>82</cp:revision>
  <cp:lastPrinted>2013-07-18T19:05:16Z</cp:lastPrinted>
  <dcterms:created xsi:type="dcterms:W3CDTF">2012-08-09T17:06:55Z</dcterms:created>
  <dcterms:modified xsi:type="dcterms:W3CDTF">2013-08-17T05:10:01Z</dcterms:modified>
</cp:coreProperties>
</file>