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  <p:sldMasterId id="2147483696" r:id="rId3"/>
    <p:sldMasterId id="2147483708" r:id="rId4"/>
  </p:sldMasterIdLst>
  <p:notesMasterIdLst>
    <p:notesMasterId r:id="rId16"/>
  </p:notesMasterIdLst>
  <p:sldIdLst>
    <p:sldId id="266" r:id="rId5"/>
    <p:sldId id="267" r:id="rId6"/>
    <p:sldId id="268" r:id="rId7"/>
    <p:sldId id="275" r:id="rId8"/>
    <p:sldId id="276" r:id="rId9"/>
    <p:sldId id="277" r:id="rId10"/>
    <p:sldId id="278" r:id="rId11"/>
    <p:sldId id="279" r:id="rId12"/>
    <p:sldId id="281" r:id="rId13"/>
    <p:sldId id="280" r:id="rId14"/>
    <p:sldId id="27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DE6D52-215A-4ABB-8CDA-8C1ED483962D}" type="datetimeFigureOut">
              <a:rPr lang="en-ZW" smtClean="0"/>
              <a:t>8/15/2013</a:t>
            </a:fld>
            <a:endParaRPr lang="en-Z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C6652A-D8AD-4504-B46C-9E01FE233C5B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349787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62CD25-7CB2-4047-B15C-2310626D3218}" type="slidenum">
              <a:rPr lang="en-ZW" smtClean="0"/>
              <a:t>1</a:t>
            </a:fld>
            <a:endParaRPr lang="en-Z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62CD25-7CB2-4047-B15C-2310626D3218}" type="slidenum">
              <a:rPr lang="en-ZW" smtClean="0"/>
              <a:t>3</a:t>
            </a:fld>
            <a:endParaRPr lang="en-Z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62CD25-7CB2-4047-B15C-2310626D3218}" type="slidenum">
              <a:rPr lang="en-ZW" smtClean="0"/>
              <a:t>11</a:t>
            </a:fld>
            <a:endParaRPr lang="en-Z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AFEB2-B513-43C5-976C-9DDCDDC007A3}" type="datetime1">
              <a:rPr lang="en-ZW" smtClean="0"/>
              <a:t>8/15/2013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4E190-67A4-45D7-9A0F-F3CDE87C54D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828983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BC6C-F0F3-4CD4-A70E-F48DBE9B98C8}" type="datetime1">
              <a:rPr lang="en-ZW" smtClean="0"/>
              <a:t>8/15/2013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4E190-67A4-45D7-9A0F-F3CDE87C54D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4265205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C5B4D-552E-4489-A4A7-34BD281C9DD6}" type="datetime1">
              <a:rPr lang="en-ZW" smtClean="0"/>
              <a:t>8/15/2013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4E190-67A4-45D7-9A0F-F3CDE87C54D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2169628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9FD65-E471-44AC-A672-8F241A568580}" type="datetime1">
              <a:rPr lang="en-ZW" smtClean="0"/>
              <a:t>8/15/2013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379EF-EFBA-4758-AE02-E05DBE7AB0BF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7803620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DBFF2-C94C-4921-95AC-8583F34B1729}" type="datetime1">
              <a:rPr lang="en-ZW" smtClean="0"/>
              <a:t>8/15/2013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379EF-EFBA-4758-AE02-E05DBE7AB0BF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5408036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91AA-2557-4A40-82D7-863B19B96552}" type="datetime1">
              <a:rPr lang="en-ZW" smtClean="0"/>
              <a:t>8/15/2013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379EF-EFBA-4758-AE02-E05DBE7AB0BF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6296743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FDA6-6F8E-476A-A0F6-79F94955E28A}" type="datetime1">
              <a:rPr lang="en-ZW" smtClean="0"/>
              <a:t>8/15/2013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379EF-EFBA-4758-AE02-E05DBE7AB0BF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6795340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99E29-6177-41CE-B01F-6DE1854C3635}" type="datetime1">
              <a:rPr lang="en-ZW" smtClean="0"/>
              <a:t>8/15/2013</a:t>
            </a:fld>
            <a:endParaRPr lang="en-Z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379EF-EFBA-4758-AE02-E05DBE7AB0BF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0827841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3859F-7E81-4DAC-8405-2AF2D00FE1E0}" type="datetime1">
              <a:rPr lang="en-ZW" smtClean="0"/>
              <a:t>8/15/2013</a:t>
            </a:fld>
            <a:endParaRPr lang="en-Z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379EF-EFBA-4758-AE02-E05DBE7AB0BF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4711442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5392E-86D1-4D1E-B984-6F3B53B31D1B}" type="datetime1">
              <a:rPr lang="en-ZW" smtClean="0"/>
              <a:t>8/15/2013</a:t>
            </a:fld>
            <a:endParaRPr lang="en-Z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379EF-EFBA-4758-AE02-E05DBE7AB0BF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270337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7784-27E3-4AD4-A533-DAB8370E6E69}" type="datetime1">
              <a:rPr lang="en-ZW" smtClean="0"/>
              <a:t>8/15/2013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379EF-EFBA-4758-AE02-E05DBE7AB0BF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52155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E13A6-E05A-4CB0-A878-AE0F9D67F66D}" type="datetime1">
              <a:rPr lang="en-ZW" smtClean="0"/>
              <a:t>8/15/2013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4E190-67A4-45D7-9A0F-F3CDE87C54D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9568834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W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0DBC2-0374-4028-8F23-392DAB344ACB}" type="datetime1">
              <a:rPr lang="en-ZW" smtClean="0"/>
              <a:t>8/15/2013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379EF-EFBA-4758-AE02-E05DBE7AB0BF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4694095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3FD53-6955-4800-81BE-ED2A354F4C81}" type="datetime1">
              <a:rPr lang="en-ZW" smtClean="0"/>
              <a:t>8/15/2013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379EF-EFBA-4758-AE02-E05DBE7AB0BF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8466192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840EE-F95E-4691-BABE-C4C9A4C687DA}" type="datetime1">
              <a:rPr lang="en-ZW" smtClean="0"/>
              <a:t>8/15/2013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379EF-EFBA-4758-AE02-E05DBE7AB0BF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518323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0FC5F-516E-40BC-9FB9-A5A795C36060}" type="datetime1">
              <a:rPr lang="en-ZW" smtClean="0"/>
              <a:t>8/15/2013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4B62A-E264-4742-8559-7C7B899551EC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0027672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80795-2AB5-4E0C-8BC8-A99479E9A39B}" type="datetime1">
              <a:rPr lang="en-ZW" smtClean="0"/>
              <a:t>8/15/2013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4B62A-E264-4742-8559-7C7B899551EC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50922048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129C0-B370-4FD1-82EF-59B32821608F}" type="datetime1">
              <a:rPr lang="en-ZW" smtClean="0"/>
              <a:t>8/15/2013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4B62A-E264-4742-8559-7C7B899551EC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53191971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C31D-D352-4FE4-881E-09ED03E69693}" type="datetime1">
              <a:rPr lang="en-ZW" smtClean="0"/>
              <a:t>8/15/2013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4B62A-E264-4742-8559-7C7B899551EC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2538443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FDB29-C255-4BAC-93E3-B9B8A9AF6322}" type="datetime1">
              <a:rPr lang="en-ZW" smtClean="0"/>
              <a:t>8/15/2013</a:t>
            </a:fld>
            <a:endParaRPr lang="en-Z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4B62A-E264-4742-8559-7C7B899551EC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738113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C9D9B-7F11-4819-B902-B5CD4A47DD0E}" type="datetime1">
              <a:rPr lang="en-ZW" smtClean="0"/>
              <a:t>8/15/2013</a:t>
            </a:fld>
            <a:endParaRPr lang="en-Z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4B62A-E264-4742-8559-7C7B899551EC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76458676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3E93F-E10B-404E-8DB8-9D992340AD8B}" type="datetime1">
              <a:rPr lang="en-ZW" smtClean="0"/>
              <a:t>8/15/2013</a:t>
            </a:fld>
            <a:endParaRPr lang="en-Z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4B62A-E264-4742-8559-7C7B899551EC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480746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0153B-51A5-4D35-AB93-2E331CD78261}" type="datetime1">
              <a:rPr lang="en-ZW" smtClean="0"/>
              <a:t>8/15/2013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4E190-67A4-45D7-9A0F-F3CDE87C54D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94928889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9384-7C87-4168-816A-3B48B6AA2BE0}" type="datetime1">
              <a:rPr lang="en-ZW" smtClean="0"/>
              <a:t>8/15/2013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4B62A-E264-4742-8559-7C7B899551EC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73571978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W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7D114-3D8D-4015-9A3E-66AC2061A441}" type="datetime1">
              <a:rPr lang="en-ZW" smtClean="0"/>
              <a:t>8/15/2013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4B62A-E264-4742-8559-7C7B899551EC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84874469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C0ACF-D6F9-4BCB-AE7D-872DE8743CEC}" type="datetime1">
              <a:rPr lang="en-ZW" smtClean="0"/>
              <a:t>8/15/2013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4B62A-E264-4742-8559-7C7B899551EC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50631484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637F-F4B1-45EB-9A42-E1FCAE7E0AF2}" type="datetime1">
              <a:rPr lang="en-ZW" smtClean="0"/>
              <a:t>8/15/2013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4B62A-E264-4742-8559-7C7B899551EC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77586270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AFEB2-B513-43C5-976C-9DDCDDC007A3}" type="datetime1">
              <a:rPr lang="en-ZW" smtClean="0"/>
              <a:t>8/15/2013</a:t>
            </a:fld>
            <a:endParaRPr lang="en-ZW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4E190-67A4-45D7-9A0F-F3CDE87C54D3}" type="slidenum">
              <a:rPr lang="en-ZW" smtClean="0"/>
              <a:t>‹#›</a:t>
            </a:fld>
            <a:endParaRPr lang="en-ZW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E13A6-E05A-4CB0-A878-AE0F9D67F66D}" type="datetime1">
              <a:rPr lang="en-ZW" smtClean="0"/>
              <a:t>8/15/2013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4E190-67A4-45D7-9A0F-F3CDE87C54D3}" type="slidenum">
              <a:rPr lang="en-ZW" smtClean="0"/>
              <a:t>‹#›</a:t>
            </a:fld>
            <a:endParaRPr lang="en-ZW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0153B-51A5-4D35-AB93-2E331CD78261}" type="datetime1">
              <a:rPr lang="en-ZW" smtClean="0"/>
              <a:t>8/15/2013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4E190-67A4-45D7-9A0F-F3CDE87C54D3}" type="slidenum">
              <a:rPr lang="en-ZW" smtClean="0"/>
              <a:t>‹#›</a:t>
            </a:fld>
            <a:endParaRPr lang="en-ZW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F88FE-3449-4B60-ACD0-46E7D2642D5B}" type="datetime1">
              <a:rPr lang="en-ZW" smtClean="0"/>
              <a:t>8/15/2013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4E190-67A4-45D7-9A0F-F3CDE87C54D3}" type="slidenum">
              <a:rPr lang="en-ZW" smtClean="0"/>
              <a:t>‹#›</a:t>
            </a:fld>
            <a:endParaRPr lang="en-ZW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EC0A7-496B-4466-A82B-484F0351F2BB}" type="datetime1">
              <a:rPr lang="en-ZW" smtClean="0"/>
              <a:t>8/15/2013</a:t>
            </a:fld>
            <a:endParaRPr lang="en-Z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4E190-67A4-45D7-9A0F-F3CDE87C54D3}" type="slidenum">
              <a:rPr lang="en-ZW" smtClean="0"/>
              <a:t>‹#›</a:t>
            </a:fld>
            <a:endParaRPr lang="en-ZW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63CC6-88FE-480F-8DBF-102E3EAC5850}" type="datetime1">
              <a:rPr lang="en-ZW" smtClean="0"/>
              <a:t>8/15/2013</a:t>
            </a:fld>
            <a:endParaRPr lang="en-Z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4E190-67A4-45D7-9A0F-F3CDE87C54D3}" type="slidenum">
              <a:rPr lang="en-ZW" smtClean="0"/>
              <a:t>‹#›</a:t>
            </a:fld>
            <a:endParaRPr lang="en-Z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F88FE-3449-4B60-ACD0-46E7D2642D5B}" type="datetime1">
              <a:rPr lang="en-ZW" smtClean="0"/>
              <a:t>8/15/2013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4E190-67A4-45D7-9A0F-F3CDE87C54D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74140577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3CAC9-D0D8-43CB-A3BD-B99BCC71DF52}" type="datetime1">
              <a:rPr lang="en-ZW" smtClean="0"/>
              <a:t>8/15/2013</a:t>
            </a:fld>
            <a:endParaRPr lang="en-Z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4E190-67A4-45D7-9A0F-F3CDE87C54D3}" type="slidenum">
              <a:rPr lang="en-ZW" smtClean="0"/>
              <a:t>‹#›</a:t>
            </a:fld>
            <a:endParaRPr lang="en-ZW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5988F-F058-4AB0-98E0-9C7EE12111A4}" type="datetime1">
              <a:rPr lang="en-ZW" smtClean="0"/>
              <a:t>8/15/2013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4E190-67A4-45D7-9A0F-F3CDE87C54D3}" type="slidenum">
              <a:rPr lang="en-ZW" smtClean="0"/>
              <a:t>‹#›</a:t>
            </a:fld>
            <a:endParaRPr lang="en-ZW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959CE-6B1D-4538-BC66-84E2E4C41034}" type="datetime1">
              <a:rPr lang="en-ZW" smtClean="0"/>
              <a:t>8/15/2013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3AB4E190-67A4-45D7-9A0F-F3CDE87C54D3}" type="slidenum">
              <a:rPr lang="en-ZW" smtClean="0"/>
              <a:t>‹#›</a:t>
            </a:fld>
            <a:endParaRPr lang="en-ZW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BC6C-F0F3-4CD4-A70E-F48DBE9B98C8}" type="datetime1">
              <a:rPr lang="en-ZW" smtClean="0"/>
              <a:t>8/15/2013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4E190-67A4-45D7-9A0F-F3CDE87C54D3}" type="slidenum">
              <a:rPr lang="en-ZW" smtClean="0"/>
              <a:t>‹#›</a:t>
            </a:fld>
            <a:endParaRPr lang="en-ZW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C5B4D-552E-4489-A4A7-34BD281C9DD6}" type="datetime1">
              <a:rPr lang="en-ZW" smtClean="0"/>
              <a:t>8/15/2013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4E190-67A4-45D7-9A0F-F3CDE87C54D3}" type="slidenum">
              <a:rPr lang="en-ZW" smtClean="0"/>
              <a:t>‹#›</a:t>
            </a:fld>
            <a:endParaRPr lang="en-Z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EC0A7-496B-4466-A82B-484F0351F2BB}" type="datetime1">
              <a:rPr lang="en-ZW" smtClean="0"/>
              <a:t>8/15/2013</a:t>
            </a:fld>
            <a:endParaRPr lang="en-Z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4E190-67A4-45D7-9A0F-F3CDE87C54D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084136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63CC6-88FE-480F-8DBF-102E3EAC5850}" type="datetime1">
              <a:rPr lang="en-ZW" smtClean="0"/>
              <a:t>8/15/2013</a:t>
            </a:fld>
            <a:endParaRPr lang="en-Z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4E190-67A4-45D7-9A0F-F3CDE87C54D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636470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3CAC9-D0D8-43CB-A3BD-B99BCC71DF52}" type="datetime1">
              <a:rPr lang="en-ZW" smtClean="0"/>
              <a:t>8/15/2013</a:t>
            </a:fld>
            <a:endParaRPr lang="en-Z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4E190-67A4-45D7-9A0F-F3CDE87C54D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997183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5988F-F058-4AB0-98E0-9C7EE12111A4}" type="datetime1">
              <a:rPr lang="en-ZW" smtClean="0"/>
              <a:t>8/15/2013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4E190-67A4-45D7-9A0F-F3CDE87C54D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4122580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W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959CE-6B1D-4538-BC66-84E2E4C41034}" type="datetime1">
              <a:rPr lang="en-ZW" smtClean="0"/>
              <a:t>8/15/2013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4E190-67A4-45D7-9A0F-F3CDE87C54D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805819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microsoft.com/office/2007/relationships/hdphoto" Target="../media/hdphoto1.wdp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microsoft.com/office/2007/relationships/hdphoto" Target="../media/hdphoto1.wdp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alphaModFix amt="10000"/>
            <a:lum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colorTemperature colorTemp="6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rcRect/>
          <a:stretch>
            <a:fillRect l="30000" t="20000" r="30000" b="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751270-9402-4DF2-8E4C-954FCA14F3F0}" type="datetime1">
              <a:rPr lang="en-ZW" smtClean="0"/>
              <a:t>8/15/2013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B4E190-67A4-45D7-9A0F-F3CDE87C54D3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979906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alphaModFix amt="10000"/>
            <a:lum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colorTemperature colorTemp="6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rcRect/>
          <a:stretch>
            <a:fillRect l="30000" t="20000" r="30000" b="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1FC52-448C-428B-B1F1-3886101E338E}" type="datetime1">
              <a:rPr lang="en-ZW" smtClean="0"/>
              <a:t>8/15/2013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379EF-EFBA-4758-AE02-E05DBE7AB0BF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04046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alphaModFix amt="10000"/>
            <a:lum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colorTemperature colorTemp="6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rcRect/>
          <a:stretch>
            <a:fillRect l="30000" t="20000" r="30000" b="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AD278-5366-4142-A186-E9FF3C8F41C9}" type="datetime1">
              <a:rPr lang="en-ZW" smtClean="0"/>
              <a:t>8/15/2013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4B62A-E264-4742-8559-7C7B899551EC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257848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0000"/>
            <a:lum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colorTemperature colorTemp="6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rcRect/>
          <a:stretch>
            <a:fillRect l="30000" t="20000" r="30000" b="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E751270-9402-4DF2-8E4C-954FCA14F3F0}" type="datetime1">
              <a:rPr lang="en-ZW" smtClean="0"/>
              <a:t>8/15/2013</a:t>
            </a:fld>
            <a:endParaRPr lang="en-ZW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AB4E190-67A4-45D7-9A0F-F3CDE87C54D3}" type="slidenum">
              <a:rPr lang="en-ZW" smtClean="0"/>
              <a:t>‹#›</a:t>
            </a:fld>
            <a:endParaRPr lang="en-ZW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zcomp@ccpc.org.z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ZW" sz="4800" dirty="0" smtClean="0"/>
              <a:t>Empowering and Educating Consumers</a:t>
            </a:r>
            <a:endParaRPr lang="en-ZW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ZW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n-ZW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ZW" sz="3500" dirty="0" err="1" smtClean="0">
                <a:solidFill>
                  <a:schemeClr val="accent1">
                    <a:lumMod val="50000"/>
                  </a:schemeClr>
                </a:solidFill>
              </a:rPr>
              <a:t>Chilufya</a:t>
            </a:r>
            <a:r>
              <a:rPr lang="en-ZW" sz="35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ZW" sz="3500" dirty="0" err="1" smtClean="0">
                <a:solidFill>
                  <a:schemeClr val="accent1">
                    <a:lumMod val="50000"/>
                  </a:schemeClr>
                </a:solidFill>
              </a:rPr>
              <a:t>Sampa</a:t>
            </a:r>
            <a:endParaRPr lang="en-ZW" sz="35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ZW" sz="3500" dirty="0" smtClean="0">
                <a:solidFill>
                  <a:schemeClr val="accent1">
                    <a:lumMod val="50000"/>
                  </a:schemeClr>
                </a:solidFill>
              </a:rPr>
              <a:t>Executive Director</a:t>
            </a:r>
            <a:endParaRPr lang="en-ZW" sz="35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549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W" dirty="0" smtClean="0"/>
              <a:t>Empowering and Educating Consumers – Benefits </a:t>
            </a:r>
            <a:endParaRPr lang="en-ZW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ZW" dirty="0" smtClean="0"/>
              <a:t>An empowered and educated consumer will:</a:t>
            </a:r>
          </a:p>
          <a:p>
            <a:pPr lvl="1"/>
            <a:r>
              <a:rPr lang="en-ZW" dirty="0" smtClean="0"/>
              <a:t>Ask for a receipt</a:t>
            </a:r>
          </a:p>
          <a:p>
            <a:pPr lvl="1"/>
            <a:r>
              <a:rPr lang="en-ZW" dirty="0" smtClean="0"/>
              <a:t>Ensure they ask the pertinent questions about the product</a:t>
            </a:r>
          </a:p>
          <a:p>
            <a:pPr lvl="1"/>
            <a:r>
              <a:rPr lang="en-ZW" dirty="0" smtClean="0"/>
              <a:t>Be confident when dealing with the  </a:t>
            </a:r>
            <a:r>
              <a:rPr lang="en-ZW" dirty="0" smtClean="0"/>
              <a:t>trader </a:t>
            </a:r>
            <a:r>
              <a:rPr lang="en-ZW" dirty="0" smtClean="0"/>
              <a:t>or business </a:t>
            </a:r>
          </a:p>
          <a:p>
            <a:pPr lvl="1"/>
            <a:r>
              <a:rPr lang="en-ZW" dirty="0" smtClean="0"/>
              <a:t>Have the issues resolved before escalating to the CCPC</a:t>
            </a:r>
          </a:p>
          <a:p>
            <a:pPr lvl="1"/>
            <a:r>
              <a:rPr lang="en-ZW" dirty="0" smtClean="0"/>
              <a:t>Name and Shame business entities that engage in unfair trade practices </a:t>
            </a:r>
          </a:p>
          <a:p>
            <a:pPr lvl="1"/>
            <a:r>
              <a:rPr lang="en-ZW" dirty="0" smtClean="0"/>
              <a:t>Form consumer protection organisations </a:t>
            </a:r>
          </a:p>
          <a:p>
            <a:pPr lvl="1"/>
            <a:r>
              <a:rPr lang="en-ZW" dirty="0" smtClean="0"/>
              <a:t>Engage the CCPC and other relevant bodies on consumer protection</a:t>
            </a:r>
          </a:p>
          <a:p>
            <a:endParaRPr lang="en-Z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E13A6-E05A-4CB0-A878-AE0F9D67F66D}" type="datetime1">
              <a:rPr lang="en-ZW" smtClean="0"/>
              <a:t>8/15/2013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4E190-67A4-45D7-9A0F-F3CDE87C54D3}" type="slidenum">
              <a:rPr lang="en-ZW" smtClean="0"/>
              <a:t>10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001161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 smtClean="0"/>
              <a:t>The end</a:t>
            </a:r>
            <a:endParaRPr lang="en-ZW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ZW" dirty="0" smtClean="0"/>
              <a:t>Contact :</a:t>
            </a:r>
          </a:p>
          <a:p>
            <a:pPr>
              <a:buNone/>
            </a:pPr>
            <a:endParaRPr lang="en-ZW" dirty="0" smtClean="0"/>
          </a:p>
          <a:p>
            <a:pPr>
              <a:buNone/>
            </a:pPr>
            <a:r>
              <a:rPr lang="en-ZW" dirty="0" smtClean="0"/>
              <a:t>Executive Director</a:t>
            </a:r>
          </a:p>
          <a:p>
            <a:pPr>
              <a:buNone/>
            </a:pPr>
            <a:r>
              <a:rPr lang="en-ZW" dirty="0" smtClean="0"/>
              <a:t>4</a:t>
            </a:r>
            <a:r>
              <a:rPr lang="en-ZW" baseline="30000" dirty="0" smtClean="0"/>
              <a:t>th</a:t>
            </a:r>
            <a:r>
              <a:rPr lang="en-ZW" dirty="0" smtClean="0"/>
              <a:t> Floor main Post office building </a:t>
            </a:r>
          </a:p>
          <a:p>
            <a:pPr>
              <a:buNone/>
            </a:pPr>
            <a:r>
              <a:rPr lang="en-ZW" dirty="0" smtClean="0"/>
              <a:t>Cairo road</a:t>
            </a:r>
          </a:p>
          <a:p>
            <a:pPr>
              <a:buNone/>
            </a:pPr>
            <a:r>
              <a:rPr lang="en-ZW" dirty="0" smtClean="0"/>
              <a:t>Tel: +260-211-222-787</a:t>
            </a:r>
          </a:p>
          <a:p>
            <a:pPr>
              <a:buNone/>
            </a:pPr>
            <a:r>
              <a:rPr lang="en-ZW" dirty="0" smtClean="0"/>
              <a:t>Fax: +260-211-222-789</a:t>
            </a:r>
          </a:p>
          <a:p>
            <a:pPr>
              <a:buNone/>
            </a:pPr>
            <a:r>
              <a:rPr lang="en-ZW" dirty="0" smtClean="0"/>
              <a:t>Email: </a:t>
            </a:r>
            <a:r>
              <a:rPr lang="en-ZW" dirty="0" smtClean="0">
                <a:hlinkClick r:id="rId3"/>
              </a:rPr>
              <a:t>zcomp@ccpc.org.zm</a:t>
            </a:r>
            <a:endParaRPr lang="en-ZW" dirty="0" smtClean="0"/>
          </a:p>
          <a:p>
            <a:pPr>
              <a:buNone/>
            </a:pPr>
            <a:r>
              <a:rPr lang="en-ZW" dirty="0" smtClean="0"/>
              <a:t>Website: www.ccpc.org.zm</a:t>
            </a:r>
          </a:p>
          <a:p>
            <a:pPr>
              <a:buNone/>
            </a:pPr>
            <a:r>
              <a:rPr lang="en-ZW" dirty="0" smtClean="0"/>
              <a:t>Lusaka</a:t>
            </a:r>
          </a:p>
          <a:p>
            <a:pPr>
              <a:buNone/>
            </a:pPr>
            <a:endParaRPr lang="en-ZW" dirty="0"/>
          </a:p>
        </p:txBody>
      </p:sp>
    </p:spTree>
    <p:extLst>
      <p:ext uri="{BB962C8B-B14F-4D97-AF65-F5344CB8AC3E}">
        <p14:creationId xmlns:p14="http://schemas.microsoft.com/office/powerpoint/2010/main" val="4064561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 smtClean="0"/>
              <a:t>Presentation Outline</a:t>
            </a:r>
            <a:endParaRPr lang="en-ZW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W" dirty="0" smtClean="0"/>
              <a:t>Introduction </a:t>
            </a:r>
          </a:p>
          <a:p>
            <a:r>
              <a:rPr lang="en-ZW" dirty="0" smtClean="0"/>
              <a:t>Consumer Protection in Zambia </a:t>
            </a:r>
          </a:p>
          <a:p>
            <a:r>
              <a:rPr lang="en-ZW" dirty="0" smtClean="0"/>
              <a:t>Role and function of the CCPC in consumer Protection </a:t>
            </a:r>
          </a:p>
          <a:p>
            <a:r>
              <a:rPr lang="en-ZW" dirty="0" smtClean="0"/>
              <a:t>Empowering and Educating Consumers </a:t>
            </a:r>
          </a:p>
          <a:p>
            <a:pPr lvl="1"/>
            <a:r>
              <a:rPr lang="en-ZW" dirty="0" smtClean="0"/>
              <a:t>What activities </a:t>
            </a:r>
          </a:p>
          <a:p>
            <a:pPr lvl="1"/>
            <a:r>
              <a:rPr lang="en-ZW" dirty="0" smtClean="0"/>
              <a:t>Benefits </a:t>
            </a:r>
          </a:p>
          <a:p>
            <a:r>
              <a:rPr lang="en-ZW" dirty="0" smtClean="0"/>
              <a:t>conclusion</a:t>
            </a:r>
          </a:p>
          <a:p>
            <a:endParaRPr lang="en-ZW" dirty="0"/>
          </a:p>
        </p:txBody>
      </p:sp>
    </p:spTree>
    <p:extLst>
      <p:ext uri="{BB962C8B-B14F-4D97-AF65-F5344CB8AC3E}">
        <p14:creationId xmlns:p14="http://schemas.microsoft.com/office/powerpoint/2010/main" val="2122924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/>
              <a:t>I</a:t>
            </a:r>
            <a:r>
              <a:rPr lang="en-ZW" dirty="0" smtClean="0"/>
              <a:t>ntroduction</a:t>
            </a:r>
            <a:endParaRPr lang="en-ZW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ZW" dirty="0" smtClean="0"/>
              <a:t>Consumers are weaker than businesses or traders</a:t>
            </a:r>
          </a:p>
          <a:p>
            <a:pPr lvl="1"/>
            <a:r>
              <a:rPr lang="en-ZW" dirty="0" smtClean="0"/>
              <a:t>consumers enter into contracts with big business</a:t>
            </a:r>
          </a:p>
          <a:p>
            <a:pPr lvl="1"/>
            <a:r>
              <a:rPr lang="en-ZW" dirty="0" smtClean="0"/>
              <a:t>Usually there is no negotiation because consumer has little power to negotiate</a:t>
            </a:r>
          </a:p>
          <a:p>
            <a:r>
              <a:rPr lang="en-ZW" dirty="0" smtClean="0"/>
              <a:t>There is information asymmetry where the other party has more information than the consumer</a:t>
            </a:r>
          </a:p>
          <a:p>
            <a:pPr lvl="1"/>
            <a:r>
              <a:rPr lang="en-ZW" dirty="0" smtClean="0"/>
              <a:t>Do we know why we pay bank charges?</a:t>
            </a:r>
          </a:p>
          <a:p>
            <a:pPr lvl="1"/>
            <a:r>
              <a:rPr lang="en-ZW" dirty="0" smtClean="0"/>
              <a:t>Do we appreciate the rates at which these charges have been pegged?</a:t>
            </a:r>
          </a:p>
          <a:p>
            <a:r>
              <a:rPr lang="en-ZW" dirty="0" smtClean="0"/>
              <a:t>Most Consumer  issues are of low value</a:t>
            </a:r>
          </a:p>
          <a:p>
            <a:pPr lvl="1"/>
            <a:r>
              <a:rPr lang="en-ZW" dirty="0" smtClean="0"/>
              <a:t>Talk about a soft drink for </a:t>
            </a:r>
            <a:r>
              <a:rPr lang="en-ZW" dirty="0" smtClean="0"/>
              <a:t>K2 ($0.50)</a:t>
            </a:r>
          </a:p>
          <a:p>
            <a:pPr lvl="1"/>
            <a:r>
              <a:rPr lang="en-ZW" dirty="0" smtClean="0"/>
              <a:t>Financial services of K20 ($4)</a:t>
            </a:r>
          </a:p>
          <a:p>
            <a:pPr lvl="1"/>
            <a:r>
              <a:rPr lang="en-ZW" dirty="0" smtClean="0"/>
              <a:t>They </a:t>
            </a:r>
            <a:r>
              <a:rPr lang="en-ZW" dirty="0" smtClean="0"/>
              <a:t>require quick redress</a:t>
            </a:r>
            <a:endParaRPr lang="en-ZW" dirty="0"/>
          </a:p>
          <a:p>
            <a:r>
              <a:rPr lang="en-ZW" dirty="0" smtClean="0"/>
              <a:t>However, when you aggregate these small amounts the business makes millions </a:t>
            </a:r>
          </a:p>
          <a:p>
            <a:endParaRPr lang="en-ZW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721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 smtClean="0"/>
              <a:t>Introduction</a:t>
            </a:r>
            <a:endParaRPr lang="en-ZW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ZW" dirty="0"/>
              <a:t>Most businesses take advantage of the inefficient redress system </a:t>
            </a:r>
            <a:endParaRPr lang="en-ZW" dirty="0" smtClean="0"/>
          </a:p>
          <a:p>
            <a:pPr lvl="1"/>
            <a:r>
              <a:rPr lang="en-ZW" dirty="0" smtClean="0"/>
              <a:t>For a low value item of k2 – k100 cost of redress is high </a:t>
            </a:r>
            <a:r>
              <a:rPr lang="en-ZW" dirty="0" smtClean="0"/>
              <a:t>– for </a:t>
            </a:r>
            <a:r>
              <a:rPr lang="en-ZW" dirty="0" smtClean="0"/>
              <a:t>CCPC it is estimated to be K1,000</a:t>
            </a:r>
          </a:p>
          <a:p>
            <a:pPr lvl="1"/>
            <a:r>
              <a:rPr lang="en-ZW" dirty="0" smtClean="0"/>
              <a:t>Small claims courts – not very effective </a:t>
            </a:r>
          </a:p>
          <a:p>
            <a:pPr lvl="1"/>
            <a:r>
              <a:rPr lang="en-ZW" dirty="0" smtClean="0"/>
              <a:t>Public health -</a:t>
            </a:r>
          </a:p>
          <a:p>
            <a:pPr lvl="1"/>
            <a:r>
              <a:rPr lang="en-ZW" dirty="0" smtClean="0"/>
              <a:t>Bureau of Standards </a:t>
            </a:r>
          </a:p>
          <a:p>
            <a:pPr lvl="1"/>
            <a:r>
              <a:rPr lang="en-ZW" dirty="0" smtClean="0"/>
              <a:t>Consumer Protection Agency </a:t>
            </a:r>
            <a:endParaRPr lang="en-ZW" dirty="0"/>
          </a:p>
          <a:p>
            <a:r>
              <a:rPr lang="en-ZW" dirty="0"/>
              <a:t>Consumers do not know their rights and obligations</a:t>
            </a:r>
          </a:p>
          <a:p>
            <a:r>
              <a:rPr lang="en-ZW" dirty="0" smtClean="0"/>
              <a:t>Best way to get redress is when the </a:t>
            </a:r>
            <a:r>
              <a:rPr lang="en-ZW" dirty="0" smtClean="0"/>
              <a:t>service providers </a:t>
            </a:r>
            <a:r>
              <a:rPr lang="en-ZW" dirty="0" smtClean="0"/>
              <a:t>/ traders </a:t>
            </a:r>
            <a:r>
              <a:rPr lang="en-ZW" dirty="0" smtClean="0"/>
              <a:t>resolves </a:t>
            </a:r>
            <a:r>
              <a:rPr lang="en-ZW" dirty="0" smtClean="0"/>
              <a:t>the issue before it escalates.</a:t>
            </a:r>
            <a:endParaRPr lang="en-ZW" dirty="0"/>
          </a:p>
          <a:p>
            <a:endParaRPr lang="en-Z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E13A6-E05A-4CB0-A878-AE0F9D67F66D}" type="datetime1">
              <a:rPr lang="en-ZW" smtClean="0"/>
              <a:t>8/15/2013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4E190-67A4-45D7-9A0F-F3CDE87C54D3}" type="slidenum">
              <a:rPr lang="en-ZW" smtClean="0"/>
              <a:t>4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588752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W" dirty="0" smtClean="0"/>
              <a:t>Consumer protection in Zambia</a:t>
            </a:r>
            <a:endParaRPr lang="en-ZW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ZW" dirty="0" smtClean="0"/>
              <a:t>Before 1990 (before liberalisation) businesses were in Government hands </a:t>
            </a:r>
          </a:p>
          <a:p>
            <a:pPr lvl="1"/>
            <a:r>
              <a:rPr lang="en-ZW" dirty="0" smtClean="0"/>
              <a:t>80% business owned by </a:t>
            </a:r>
            <a:r>
              <a:rPr lang="en-ZW" dirty="0" err="1" smtClean="0"/>
              <a:t>Govt</a:t>
            </a:r>
            <a:endParaRPr lang="en-ZW" dirty="0" smtClean="0"/>
          </a:p>
          <a:p>
            <a:pPr lvl="1"/>
            <a:r>
              <a:rPr lang="en-ZW" dirty="0" smtClean="0"/>
              <a:t>Presumption that </a:t>
            </a:r>
            <a:r>
              <a:rPr lang="en-ZW" dirty="0" err="1" smtClean="0"/>
              <a:t>Govt</a:t>
            </a:r>
            <a:r>
              <a:rPr lang="en-ZW" dirty="0" smtClean="0"/>
              <a:t> could not engage in unfair trade practices </a:t>
            </a:r>
          </a:p>
          <a:p>
            <a:pPr lvl="1"/>
            <a:r>
              <a:rPr lang="en-ZW" dirty="0" smtClean="0"/>
              <a:t>Consumer provisions were inadequate </a:t>
            </a:r>
          </a:p>
          <a:p>
            <a:pPr lvl="1"/>
            <a:r>
              <a:rPr lang="en-ZW" dirty="0" smtClean="0"/>
              <a:t>Court decisions “favoured” SOEs</a:t>
            </a:r>
          </a:p>
          <a:p>
            <a:r>
              <a:rPr lang="en-ZW" dirty="0" smtClean="0"/>
              <a:t>1994 an attempt to have a comprehensive consumer protection law </a:t>
            </a:r>
          </a:p>
          <a:p>
            <a:r>
              <a:rPr lang="en-ZW" dirty="0" smtClean="0"/>
              <a:t>2010 review of the consumer provisions and new consumer policy introduced</a:t>
            </a:r>
            <a:endParaRPr lang="en-Z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E13A6-E05A-4CB0-A878-AE0F9D67F66D}" type="datetime1">
              <a:rPr lang="en-ZW" smtClean="0"/>
              <a:t>8/15/2013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4E190-67A4-45D7-9A0F-F3CDE87C54D3}" type="slidenum">
              <a:rPr lang="en-ZW" smtClean="0"/>
              <a:t>5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455739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 smtClean="0"/>
              <a:t>Consumer Protection in Zambia</a:t>
            </a:r>
            <a:endParaRPr lang="en-ZW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ZW" dirty="0" smtClean="0"/>
              <a:t>Part VII of the CCPA is dedicated to consumer protection</a:t>
            </a:r>
          </a:p>
          <a:p>
            <a:pPr lvl="1"/>
            <a:r>
              <a:rPr lang="en-ZW" dirty="0" smtClean="0"/>
              <a:t>Unfair trading practices</a:t>
            </a:r>
          </a:p>
          <a:p>
            <a:pPr lvl="1"/>
            <a:r>
              <a:rPr lang="en-ZW" dirty="0" smtClean="0"/>
              <a:t>Misrepresentation </a:t>
            </a:r>
          </a:p>
          <a:p>
            <a:pPr lvl="1"/>
            <a:r>
              <a:rPr lang="en-ZW" dirty="0" smtClean="0"/>
              <a:t>Disclaimers </a:t>
            </a:r>
          </a:p>
          <a:p>
            <a:pPr lvl="1"/>
            <a:r>
              <a:rPr lang="en-ZW" dirty="0" smtClean="0"/>
              <a:t>Defective products </a:t>
            </a:r>
          </a:p>
          <a:p>
            <a:pPr lvl="1"/>
            <a:r>
              <a:rPr lang="en-ZW" dirty="0" smtClean="0"/>
              <a:t>Product labelling </a:t>
            </a:r>
          </a:p>
          <a:p>
            <a:pPr lvl="1"/>
            <a:r>
              <a:rPr lang="en-ZW" dirty="0" smtClean="0"/>
              <a:t>Price displays </a:t>
            </a:r>
          </a:p>
          <a:p>
            <a:pPr lvl="1"/>
            <a:r>
              <a:rPr lang="en-ZW" dirty="0" smtClean="0">
                <a:solidFill>
                  <a:srgbClr val="FF0000"/>
                </a:solidFill>
              </a:rPr>
              <a:t>Consumer product safety </a:t>
            </a:r>
          </a:p>
          <a:p>
            <a:pPr lvl="1"/>
            <a:r>
              <a:rPr lang="en-ZW" dirty="0" smtClean="0"/>
              <a:t>Unfair contract terms </a:t>
            </a:r>
          </a:p>
          <a:p>
            <a:pPr lvl="1"/>
            <a:endParaRPr lang="en-Z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E13A6-E05A-4CB0-A878-AE0F9D67F66D}" type="datetime1">
              <a:rPr lang="en-ZW" smtClean="0"/>
              <a:t>8/15/2013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4E190-67A4-45D7-9A0F-F3CDE87C54D3}" type="slidenum">
              <a:rPr lang="en-ZW" smtClean="0"/>
              <a:t>6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74992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 smtClean="0"/>
              <a:t>CCPC enforcement </a:t>
            </a:r>
            <a:endParaRPr lang="en-ZW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ZW" dirty="0" smtClean="0"/>
              <a:t>Nature of the Zambian market does not allow the CCPC to choose cases. All cases </a:t>
            </a:r>
            <a:r>
              <a:rPr lang="en-ZW" dirty="0" smtClean="0"/>
              <a:t>within CCPC Mandate are </a:t>
            </a:r>
            <a:r>
              <a:rPr lang="en-ZW" dirty="0" smtClean="0"/>
              <a:t>taken up</a:t>
            </a:r>
          </a:p>
          <a:p>
            <a:r>
              <a:rPr lang="en-ZW" dirty="0" smtClean="0"/>
              <a:t>This is subject to a consumer first having sought redress from the trader</a:t>
            </a:r>
          </a:p>
          <a:p>
            <a:r>
              <a:rPr lang="en-ZW" dirty="0" smtClean="0"/>
              <a:t>All traders found to have violated the Act – if first offender-  go off with a warning </a:t>
            </a:r>
            <a:r>
              <a:rPr lang="en-ZW" dirty="0" smtClean="0"/>
              <a:t>unless it’s criminal </a:t>
            </a:r>
            <a:endParaRPr lang="en-ZW" dirty="0" smtClean="0"/>
          </a:p>
          <a:p>
            <a:r>
              <a:rPr lang="en-ZW" dirty="0" smtClean="0"/>
              <a:t>Second violation may result in a fine </a:t>
            </a:r>
          </a:p>
          <a:p>
            <a:r>
              <a:rPr lang="en-ZW" dirty="0" smtClean="0"/>
              <a:t>Most consumer cases handled by CCPC can be resolved well before they reach the CCPC</a:t>
            </a:r>
          </a:p>
          <a:p>
            <a:r>
              <a:rPr lang="en-ZW" dirty="0" smtClean="0"/>
              <a:t>Exception is consumer product safety cases</a:t>
            </a:r>
          </a:p>
          <a:p>
            <a:endParaRPr lang="en-ZW" dirty="0" smtClean="0"/>
          </a:p>
          <a:p>
            <a:endParaRPr lang="en-Z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E13A6-E05A-4CB0-A878-AE0F9D67F66D}" type="datetime1">
              <a:rPr lang="en-ZW" smtClean="0"/>
              <a:t>8/15/2013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4E190-67A4-45D7-9A0F-F3CDE87C54D3}" type="slidenum">
              <a:rPr lang="en-ZW" smtClean="0"/>
              <a:t>7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672908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W" dirty="0" smtClean="0"/>
              <a:t>Empowering and Educating Consumers – Activities </a:t>
            </a:r>
            <a:endParaRPr lang="en-ZW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W" dirty="0" smtClean="0"/>
              <a:t>Empowering and educating Consumers is the first line of defence against consumer rights violations</a:t>
            </a:r>
          </a:p>
          <a:p>
            <a:r>
              <a:rPr lang="en-ZW" dirty="0" smtClean="0"/>
              <a:t>Radio </a:t>
            </a:r>
            <a:r>
              <a:rPr lang="en-ZW" dirty="0" smtClean="0"/>
              <a:t>programmes </a:t>
            </a:r>
          </a:p>
          <a:p>
            <a:r>
              <a:rPr lang="en-ZW" dirty="0" smtClean="0"/>
              <a:t>Television programmes </a:t>
            </a:r>
          </a:p>
          <a:p>
            <a:r>
              <a:rPr lang="en-ZW" dirty="0" smtClean="0"/>
              <a:t>Drama groups – short sketches and plays on role of the CCPC and consumer rights </a:t>
            </a:r>
          </a:p>
          <a:p>
            <a:r>
              <a:rPr lang="en-ZW" dirty="0" smtClean="0"/>
              <a:t>Trade Fair and Shows – have face to face encounters with the consumer </a:t>
            </a:r>
          </a:p>
          <a:p>
            <a:endParaRPr lang="en-Z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E13A6-E05A-4CB0-A878-AE0F9D67F66D}" type="datetime1">
              <a:rPr lang="en-ZW" smtClean="0"/>
              <a:t>8/15/2013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4E190-67A4-45D7-9A0F-F3CDE87C54D3}" type="slidenum">
              <a:rPr lang="en-ZW" smtClean="0"/>
              <a:t>8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529231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W" dirty="0"/>
              <a:t>Empowering and Educating Consumers – Activities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W" dirty="0"/>
              <a:t>School clubs – encouraging pupils to debate, participate in World Consumer Rights Day </a:t>
            </a:r>
          </a:p>
          <a:p>
            <a:r>
              <a:rPr lang="en-ZW" dirty="0"/>
              <a:t>Newspaper articles – weekly columns in two daily newspapers </a:t>
            </a:r>
          </a:p>
          <a:p>
            <a:r>
              <a:rPr lang="en-ZW" dirty="0"/>
              <a:t>Presentations at schools, markets and other public </a:t>
            </a:r>
            <a:r>
              <a:rPr lang="en-ZW" dirty="0" smtClean="0"/>
              <a:t>places</a:t>
            </a:r>
          </a:p>
          <a:p>
            <a:r>
              <a:rPr lang="en-ZW" dirty="0" smtClean="0"/>
              <a:t>Toll free lines </a:t>
            </a:r>
            <a:endParaRPr lang="en-ZW" dirty="0"/>
          </a:p>
          <a:p>
            <a:endParaRPr lang="en-Z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E13A6-E05A-4CB0-A878-AE0F9D67F66D}" type="datetime1">
              <a:rPr lang="en-ZW" smtClean="0"/>
              <a:t>8/15/2013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Competition and Consumer Protection Commission</a:t>
            </a:r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4E190-67A4-45D7-9A0F-F3CDE87C54D3}" type="slidenum">
              <a:rPr lang="en-ZW" smtClean="0"/>
              <a:t>9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008445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632</Words>
  <Application>Microsoft Office PowerPoint</Application>
  <PresentationFormat>On-screen Show (4:3)</PresentationFormat>
  <Paragraphs>114</Paragraphs>
  <Slides>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1_Custom Design</vt:lpstr>
      <vt:lpstr>Custom Design</vt:lpstr>
      <vt:lpstr>2_Custom Design</vt:lpstr>
      <vt:lpstr>Flow</vt:lpstr>
      <vt:lpstr>Empowering and Educating Consumers</vt:lpstr>
      <vt:lpstr>Presentation Outline</vt:lpstr>
      <vt:lpstr>Introduction</vt:lpstr>
      <vt:lpstr>Introduction</vt:lpstr>
      <vt:lpstr>Consumer protection in Zambia</vt:lpstr>
      <vt:lpstr>Consumer Protection in Zambia</vt:lpstr>
      <vt:lpstr>CCPC enforcement </vt:lpstr>
      <vt:lpstr>Empowering and Educating Consumers – Activities </vt:lpstr>
      <vt:lpstr>Empowering and Educating Consumers – Activities </vt:lpstr>
      <vt:lpstr>Empowering and Educating Consumers – Benefits </vt:lpstr>
      <vt:lpstr>The end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Morgan</dc:creator>
  <cp:lastModifiedBy>Chilufya P. Sampa</cp:lastModifiedBy>
  <cp:revision>26</cp:revision>
  <dcterms:created xsi:type="dcterms:W3CDTF">2013-02-06T12:04:31Z</dcterms:created>
  <dcterms:modified xsi:type="dcterms:W3CDTF">2013-08-15T08:51:41Z</dcterms:modified>
</cp:coreProperties>
</file>