
<file path=[Content_Types].xml><?xml version="1.0" encoding="utf-8"?>
<Types xmlns="http://schemas.openxmlformats.org/package/2006/content-types">
  <Default Extension="png" ContentType="image/png"/>
  <Default Extension="bin" ContentType="application/vnd.ms-office.activeX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activeX/activeX1.xml" ContentType="application/vnd.ms-office.activeX+xml"/>
  <Override PartName="/ppt/activeX/activeX2.xml" ContentType="application/vnd.ms-office.activeX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activeX/activeX3.xml" ContentType="application/vnd.ms-office.activeX+xml"/>
  <Override PartName="/ppt/activeX/activeX4.xml" ContentType="application/vnd.ms-office.activeX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</p:sldMasterIdLst>
  <p:notesMasterIdLst>
    <p:notesMasterId r:id="rId28"/>
  </p:notesMasterIdLst>
  <p:sldIdLst>
    <p:sldId id="270" r:id="rId3"/>
    <p:sldId id="285" r:id="rId4"/>
    <p:sldId id="287" r:id="rId5"/>
    <p:sldId id="286" r:id="rId6"/>
    <p:sldId id="290" r:id="rId7"/>
    <p:sldId id="291" r:id="rId8"/>
    <p:sldId id="256" r:id="rId9"/>
    <p:sldId id="272" r:id="rId10"/>
    <p:sldId id="274" r:id="rId11"/>
    <p:sldId id="273" r:id="rId12"/>
    <p:sldId id="277" r:id="rId13"/>
    <p:sldId id="278" r:id="rId14"/>
    <p:sldId id="281" r:id="rId15"/>
    <p:sldId id="282" r:id="rId16"/>
    <p:sldId id="288" r:id="rId17"/>
    <p:sldId id="280" r:id="rId18"/>
    <p:sldId id="283" r:id="rId19"/>
    <p:sldId id="279" r:id="rId20"/>
    <p:sldId id="275" r:id="rId21"/>
    <p:sldId id="289" r:id="rId22"/>
    <p:sldId id="276" r:id="rId23"/>
    <p:sldId id="295" r:id="rId24"/>
    <p:sldId id="292" r:id="rId25"/>
    <p:sldId id="284" r:id="rId26"/>
    <p:sldId id="294" r:id="rId27"/>
  </p:sldIdLst>
  <p:sldSz cx="9144000" cy="6858000" type="screen4x3"/>
  <p:notesSz cx="7019925" cy="9305925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9" autoAdjust="0"/>
    <p:restoredTop sz="94698" autoAdjust="0"/>
  </p:normalViewPr>
  <p:slideViewPr>
    <p:cSldViewPr>
      <p:cViewPr>
        <p:scale>
          <a:sx n="80" d="100"/>
          <a:sy n="80" d="100"/>
        </p:scale>
        <p:origin x="-1638" y="-19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3482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viewProps" Target="viewProps.xml"/></Relationships>
</file>

<file path=ppt/activeX/_rels/activeX1.xml.rels><?xml version="1.0" encoding="UTF-8" standalone="yes"?>
<Relationships xmlns="http://schemas.openxmlformats.org/package/2006/relationships"><Relationship Id="rId1" Type="http://schemas.microsoft.com/office/2006/relationships/activeXControlBinary" Target="activeX1.bin"/></Relationships>
</file>

<file path=ppt/activeX/_rels/activeX2.xml.rels><?xml version="1.0" encoding="UTF-8" standalone="yes"?>
<Relationships xmlns="http://schemas.openxmlformats.org/package/2006/relationships"><Relationship Id="rId1" Type="http://schemas.microsoft.com/office/2006/relationships/activeXControlBinary" Target="activeX2.bin"/></Relationships>
</file>

<file path=ppt/activeX/_rels/activeX3.xml.rels><?xml version="1.0" encoding="UTF-8" standalone="yes"?>
<Relationships xmlns="http://schemas.openxmlformats.org/package/2006/relationships"><Relationship Id="rId1" Type="http://schemas.microsoft.com/office/2006/relationships/activeXControlBinary" Target="activeX3.bin"/></Relationships>
</file>

<file path=ppt/activeX/_rels/activeX4.xml.rels><?xml version="1.0" encoding="UTF-8" standalone="yes"?>
<Relationships xmlns="http://schemas.openxmlformats.org/package/2006/relationships"><Relationship Id="rId1" Type="http://schemas.microsoft.com/office/2006/relationships/activeXControlBinary" Target="activeX4.bin"/></Relationships>
</file>

<file path=ppt/activeX/activeX1.xml><?xml version="1.0" encoding="utf-8"?>
<ax:ocx xmlns:ax="http://schemas.microsoft.com/office/2006/activeX" xmlns:r="http://schemas.openxmlformats.org/officeDocument/2006/relationships" ax:classid="{D27CDB6E-AE6D-11CF-96B8-444553540000}" ax:persistence="persistStorage" r:id="rId1"/>
</file>

<file path=ppt/activeX/activeX2.xml><?xml version="1.0" encoding="utf-8"?>
<ax:ocx xmlns:ax="http://schemas.microsoft.com/office/2006/activeX" xmlns:r="http://schemas.openxmlformats.org/officeDocument/2006/relationships" ax:classid="{D27CDB6E-AE6D-11CF-96B8-444553540000}" ax:persistence="persistStorage" r:id="rId1"/>
</file>

<file path=ppt/activeX/activeX3.xml><?xml version="1.0" encoding="utf-8"?>
<ax:ocx xmlns:ax="http://schemas.microsoft.com/office/2006/activeX" xmlns:r="http://schemas.openxmlformats.org/officeDocument/2006/relationships" ax:classid="{D27CDB6E-AE6D-11CF-96B8-444553540000}" ax:persistence="persistStorage" r:id="rId1"/>
</file>

<file path=ppt/activeX/activeX4.xml><?xml version="1.0" encoding="utf-8"?>
<ax:ocx xmlns:ax="http://schemas.microsoft.com/office/2006/activeX" xmlns:r="http://schemas.openxmlformats.org/officeDocument/2006/relationships" ax:classid="{D27CDB6E-AE6D-11CF-96B8-444553540000}" ax:persistence="persistStorage" r:id="rId1"/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1968" cy="465296"/>
          </a:xfrm>
          <a:prstGeom prst="rect">
            <a:avLst/>
          </a:prstGeom>
        </p:spPr>
        <p:txBody>
          <a:bodyPr vert="horz" lIns="93287" tIns="46644" rIns="93287" bIns="46644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6333" y="0"/>
            <a:ext cx="3041968" cy="465296"/>
          </a:xfrm>
          <a:prstGeom prst="rect">
            <a:avLst/>
          </a:prstGeom>
        </p:spPr>
        <p:txBody>
          <a:bodyPr vert="horz" lIns="93287" tIns="46644" rIns="93287" bIns="46644" rtlCol="0"/>
          <a:lstStyle>
            <a:lvl1pPr algn="r">
              <a:defRPr sz="1200"/>
            </a:lvl1pPr>
          </a:lstStyle>
          <a:p>
            <a:fld id="{D45AE76C-F9AB-4A7D-8114-3ED2CDDC6BB2}" type="datetimeFigureOut">
              <a:rPr lang="en-US" smtClean="0"/>
              <a:t>9/25/2013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4275" y="698500"/>
            <a:ext cx="4651375" cy="34893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287" tIns="46644" rIns="93287" bIns="46644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993" y="4420315"/>
            <a:ext cx="5615940" cy="4187666"/>
          </a:xfrm>
          <a:prstGeom prst="rect">
            <a:avLst/>
          </a:prstGeom>
        </p:spPr>
        <p:txBody>
          <a:bodyPr vert="horz" lIns="93287" tIns="46644" rIns="93287" bIns="46644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39014"/>
            <a:ext cx="3041968" cy="465296"/>
          </a:xfrm>
          <a:prstGeom prst="rect">
            <a:avLst/>
          </a:prstGeom>
        </p:spPr>
        <p:txBody>
          <a:bodyPr vert="horz" lIns="93287" tIns="46644" rIns="93287" bIns="46644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6333" y="8839014"/>
            <a:ext cx="3041968" cy="465296"/>
          </a:xfrm>
          <a:prstGeom prst="rect">
            <a:avLst/>
          </a:prstGeom>
        </p:spPr>
        <p:txBody>
          <a:bodyPr vert="horz" lIns="93287" tIns="46644" rIns="93287" bIns="46644" rtlCol="0" anchor="b"/>
          <a:lstStyle>
            <a:lvl1pPr algn="r">
              <a:defRPr sz="1200"/>
            </a:lvl1pPr>
          </a:lstStyle>
          <a:p>
            <a:fld id="{43BF61BC-C16F-400F-A6DA-53626B0302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83551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BF61BC-C16F-400F-A6DA-53626B03025E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960115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BF61BC-C16F-400F-A6DA-53626B03025E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495403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BF61BC-C16F-400F-A6DA-53626B03025E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495403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BF61BC-C16F-400F-A6DA-53626B03025E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495403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BF61BC-C16F-400F-A6DA-53626B03025E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317691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BF61BC-C16F-400F-A6DA-53626B03025E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067212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BF61BC-C16F-400F-A6DA-53626B03025E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067212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BF61BC-C16F-400F-A6DA-53626B03025E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495403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BF61BC-C16F-400F-A6DA-53626B03025E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762882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BF61BC-C16F-400F-A6DA-53626B03025E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495403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BF61BC-C16F-400F-A6DA-53626B03025E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954708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BF61BC-C16F-400F-A6DA-53626B03025E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090785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BF61BC-C16F-400F-A6DA-53626B03025E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954708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BF61BC-C16F-400F-A6DA-53626B03025E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385962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BF61BC-C16F-400F-A6DA-53626B03025E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0907851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BF61BC-C16F-400F-A6DA-53626B03025E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0907851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BF61BC-C16F-400F-A6DA-53626B03025E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090785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BF61BC-C16F-400F-A6DA-53626B03025E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090785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BF61BC-C16F-400F-A6DA-53626B03025E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090785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BF61BC-C16F-400F-A6DA-53626B03025E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495403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BF61BC-C16F-400F-A6DA-53626B03025E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495403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BF61BC-C16F-400F-A6DA-53626B03025E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772968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BF61BC-C16F-400F-A6DA-53626B03025E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772968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BF61BC-C16F-400F-A6DA-53626B03025E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495403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control" Target="../activeX/activeX2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3.png"/><Relationship Id="rId4" Type="http://schemas.openxmlformats.org/officeDocument/2006/relationships/image" Target="../media/image4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2" Type="http://schemas.openxmlformats.org/officeDocument/2006/relationships/control" Target="../activeX/activeX4.xml"/><Relationship Id="rId1" Type="http://schemas.openxmlformats.org/officeDocument/2006/relationships/vmlDrawing" Target="../drawings/vmlDrawing4.vml"/><Relationship Id="rId5" Type="http://schemas.openxmlformats.org/officeDocument/2006/relationships/image" Target="../media/image3.png"/><Relationship Id="rId4" Type="http://schemas.openxmlformats.org/officeDocument/2006/relationships/image" Target="../media/image4.jpe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itle" preserve="1">
  <p:cSld name="Title Slide">
    <p:bg>
      <p:bgPr>
        <a:solidFill>
          <a:srgbClr val="B6631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80" name="Picture 32" descr="PPP_FTECH_TLE_Technology_02_Squared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524000" y="1905000"/>
            <a:ext cx="7315200" cy="1143000"/>
          </a:xfrm>
        </p:spPr>
        <p:txBody>
          <a:bodyPr/>
          <a:lstStyle>
            <a:lvl1pPr algn="ctr">
              <a:defRPr/>
            </a:lvl1pPr>
          </a:lstStyle>
          <a:p>
            <a:pPr lvl="0"/>
            <a:r>
              <a:rPr lang="en-US" noProof="0" smtClean="0"/>
              <a:t>Click to edit Master title style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958975" y="3424238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pPr lvl="0"/>
            <a:r>
              <a:rPr lang="en-US" noProof="0" smtClean="0"/>
              <a:t>Click to edit Master subtitle style</a:t>
            </a:r>
          </a:p>
        </p:txBody>
      </p:sp>
      <p:sp>
        <p:nvSpPr>
          <p:cNvPr id="2056" name="Rectangle 8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4C2B4D-EDBF-4037-9CA6-38A57370BF81}" type="datetimeFigureOut">
              <a:rPr lang="en-US" smtClean="0"/>
              <a:pPr>
                <a:defRPr/>
              </a:pPr>
              <a:t>9/25/2013</a:t>
            </a:fld>
            <a:endParaRPr lang="en-US"/>
          </a:p>
        </p:txBody>
      </p:sp>
      <p:sp>
        <p:nvSpPr>
          <p:cNvPr id="2057" name="Rectangle 9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58" name="Rectangle 10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F95D60-E3AA-4F37-ABAA-3C8E210EE205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controls>
      <mc:AlternateContent xmlns:mc="http://schemas.openxmlformats.org/markup-compatibility/2006">
        <mc:Choice xmlns:v="urn:schemas-microsoft-com:vml" Requires="v">
          <p:control spid="28679" name="ShockwaveFlash1" r:id="rId2" imgW="1142857" imgH="6857143"/>
        </mc:Choice>
        <mc:Fallback>
          <p:control name="ShockwaveFlash1" r:id="rId2" imgW="1142857" imgH="6857143">
            <p:pic>
              <p:nvPicPr>
                <p:cNvPr id="0" name="ShockwaveFlash1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5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0" y="0"/>
                  <a:ext cx="1143000" cy="685800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</p:controls>
  </p:cSld>
  <p:clrMapOvr>
    <a:masterClrMapping/>
  </p:clrMapOvr>
  <p:transition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0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0" grpId="0"/>
      <p:bldP spid="2051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05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2051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791386-56D3-4687-98FA-51729B2698B9}" type="datetimeFigureOut">
              <a:rPr lang="en-US" smtClean="0"/>
              <a:pPr>
                <a:defRPr/>
              </a:pPr>
              <a:t>9/25/2013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C79D11-009E-4796-A59A-90D6BD5628E4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2667074"/>
      </p:ext>
    </p:extLst>
  </p:cSld>
  <p:clrMapOvr>
    <a:masterClrMapping/>
  </p:clrMapOvr>
  <p:transition>
    <p:wipe dir="r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29450" y="76200"/>
            <a:ext cx="1885950" cy="64008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76200"/>
            <a:ext cx="5505450" cy="64008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A16A45-BDF0-4EE4-B9D3-2B760FA732B3}" type="datetimeFigureOut">
              <a:rPr lang="en-US" smtClean="0"/>
              <a:pPr>
                <a:defRPr/>
              </a:pPr>
              <a:t>9/25/2013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D640AB-3EE0-4FFD-B33F-D9F176FBA272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4158894"/>
      </p:ext>
    </p:extLst>
  </p:cSld>
  <p:clrMapOvr>
    <a:masterClrMapping/>
  </p:clrMapOvr>
  <p:transition>
    <p:wipe dir="r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itle" preserve="1">
  <p:cSld name="Title Slide">
    <p:bg>
      <p:bgPr>
        <a:solidFill>
          <a:srgbClr val="B6631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80" name="Picture 32" descr="PPP_FTECH_TLE_Technology_02_Squared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524000" y="1905000"/>
            <a:ext cx="7315200" cy="1143000"/>
          </a:xfrm>
        </p:spPr>
        <p:txBody>
          <a:bodyPr/>
          <a:lstStyle>
            <a:lvl1pPr algn="ctr">
              <a:defRPr/>
            </a:lvl1pPr>
          </a:lstStyle>
          <a:p>
            <a:pPr lvl="0"/>
            <a:r>
              <a:rPr lang="en-US" noProof="0" smtClean="0"/>
              <a:t>Click to edit Master title style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958975" y="3424238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pPr lvl="0"/>
            <a:r>
              <a:rPr lang="en-US" noProof="0" smtClean="0"/>
              <a:t>Click to edit Master subtitle style</a:t>
            </a:r>
          </a:p>
        </p:txBody>
      </p:sp>
      <p:sp>
        <p:nvSpPr>
          <p:cNvPr id="2056" name="Rectangle 8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4C2B4D-EDBF-4037-9CA6-38A57370BF81}" type="datetimeFigureOut">
              <a:rPr lang="en-US" smtClean="0"/>
              <a:pPr>
                <a:defRPr/>
              </a:pPr>
              <a:t>9/25/2013</a:t>
            </a:fld>
            <a:endParaRPr lang="en-US"/>
          </a:p>
        </p:txBody>
      </p:sp>
      <p:sp>
        <p:nvSpPr>
          <p:cNvPr id="2057" name="Rectangle 9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58" name="Rectangle 10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F95D60-E3AA-4F37-ABAA-3C8E210EE205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controls>
      <mc:AlternateContent xmlns:mc="http://schemas.openxmlformats.org/markup-compatibility/2006">
        <mc:Choice xmlns:v="urn:schemas-microsoft-com:vml" Requires="v">
          <p:control spid="30727" name="ShockwaveFlash1" r:id="rId2" imgW="1142857" imgH="6857143"/>
        </mc:Choice>
        <mc:Fallback>
          <p:control name="ShockwaveFlash1" r:id="rId2" imgW="1142857" imgH="6857143">
            <p:pic>
              <p:nvPicPr>
                <p:cNvPr id="0" name="ShockwaveFlash1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5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0" y="0"/>
                  <a:ext cx="1143000" cy="685800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</p:controls>
  </p:cSld>
  <p:clrMapOvr>
    <a:masterClrMapping/>
  </p:clrMapOvr>
  <p:transition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0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0" grpId="0"/>
      <p:bldP spid="2051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05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2051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3600"/>
            </a:lvl1pPr>
            <a:lvl2pPr>
              <a:defRPr sz="3000"/>
            </a:lvl2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93C1C2-ABB4-43DB-A0D5-BA2293FA64C6}" type="datetimeFigureOut">
              <a:rPr lang="en-US" smtClean="0"/>
              <a:pPr>
                <a:defRPr/>
              </a:pPr>
              <a:t>9/25/2013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8D6A1E-C4AC-49E4-9523-AD612697B4E1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173860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6166B9-C7E8-4046-A6EC-F88DF158AA6D}" type="datetimeFigureOut">
              <a:rPr lang="en-US" smtClean="0"/>
              <a:pPr>
                <a:defRPr/>
              </a:pPr>
              <a:t>9/25/2013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15C4E8-1386-4254-831F-A33F3461BACC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3635271"/>
      </p:ext>
    </p:extLst>
  </p:cSld>
  <p:clrMapOvr>
    <a:masterClrMapping/>
  </p:clrMapOvr>
  <p:transition>
    <p:wipe dir="r"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71600" y="1447800"/>
            <a:ext cx="3695700" cy="5029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19700" y="1447800"/>
            <a:ext cx="3695700" cy="5029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C2F64F-79B3-40C1-AE68-69D473E6A366}" type="datetimeFigureOut">
              <a:rPr lang="en-US" smtClean="0"/>
              <a:pPr>
                <a:defRPr/>
              </a:pPr>
              <a:t>9/25/2013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12A286-BEE2-4DA2-8E85-0D3B8891938F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597065"/>
      </p:ext>
    </p:extLst>
  </p:cSld>
  <p:clrMapOvr>
    <a:masterClrMapping/>
  </p:clrMapOvr>
  <p:transition>
    <p:wipe dir="r"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8D2141-49A4-4F0E-816B-A2225079C22C}" type="datetimeFigureOut">
              <a:rPr lang="en-US" smtClean="0"/>
              <a:pPr>
                <a:defRPr/>
              </a:pPr>
              <a:t>9/25/2013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B1224A-96B8-49E5-AFD9-49E264CF65B2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9737512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3CF027-4B13-477B-BCBD-B84A4D0DF28A}" type="datetimeFigureOut">
              <a:rPr lang="en-US" smtClean="0"/>
              <a:pPr>
                <a:defRPr/>
              </a:pPr>
              <a:t>9/25/2013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7F2E76-1451-43ED-83AD-2891D3833A5F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2677860"/>
      </p:ext>
    </p:extLst>
  </p:cSld>
  <p:clrMapOvr>
    <a:masterClrMapping/>
  </p:clrMapOvr>
  <p:transition>
    <p:wipe dir="r"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0DA240-3DAC-4EE6-B1DC-627A1F0F7581}" type="datetimeFigureOut">
              <a:rPr lang="en-US" smtClean="0"/>
              <a:pPr>
                <a:defRPr/>
              </a:pPr>
              <a:t>9/25/2013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9F2091-5A1C-4DE2-9FCA-DD4DF893BA03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7818325"/>
      </p:ext>
    </p:extLst>
  </p:cSld>
  <p:clrMapOvr>
    <a:masterClrMapping/>
  </p:clrMapOvr>
  <p:transition>
    <p:wipe dir="r"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42E8E4-EAA6-4E20-8C54-669D80BB1F4D}" type="datetimeFigureOut">
              <a:rPr lang="en-US" smtClean="0"/>
              <a:pPr>
                <a:defRPr/>
              </a:pPr>
              <a:t>9/25/2013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905D94-BBB0-43BE-9548-6622017B07B6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928118"/>
      </p:ext>
    </p:extLst>
  </p:cSld>
  <p:clrMapOvr>
    <a:masterClrMapping/>
  </p:clrMapOvr>
  <p:transition>
    <p:wipe dir="r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93C1C2-ABB4-43DB-A0D5-BA2293FA64C6}" type="datetimeFigureOut">
              <a:rPr lang="en-US" smtClean="0"/>
              <a:pPr>
                <a:defRPr/>
              </a:pPr>
              <a:t>9/25/2013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8D6A1E-C4AC-49E4-9523-AD612697B4E1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2503918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06BCA7-4832-4C65-A83E-012BDAC16FDA}" type="datetimeFigureOut">
              <a:rPr lang="en-US" smtClean="0"/>
              <a:pPr>
                <a:defRPr/>
              </a:pPr>
              <a:t>9/25/2013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ADFAAA-455A-4715-9D59-48A0FB8ACC47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7203627"/>
      </p:ext>
    </p:extLst>
  </p:cSld>
  <p:clrMapOvr>
    <a:masterClrMapping/>
  </p:clrMapOvr>
  <p:transition>
    <p:wipe dir="r"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791386-56D3-4687-98FA-51729B2698B9}" type="datetimeFigureOut">
              <a:rPr lang="en-US" smtClean="0"/>
              <a:pPr>
                <a:defRPr/>
              </a:pPr>
              <a:t>9/25/2013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C79D11-009E-4796-A59A-90D6BD5628E4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3423937"/>
      </p:ext>
    </p:extLst>
  </p:cSld>
  <p:clrMapOvr>
    <a:masterClrMapping/>
  </p:clrMapOvr>
  <p:transition>
    <p:wipe dir="r"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29450" y="76200"/>
            <a:ext cx="1885950" cy="64008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76200"/>
            <a:ext cx="5505450" cy="64008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A16A45-BDF0-4EE4-B9D3-2B760FA732B3}" type="datetimeFigureOut">
              <a:rPr lang="en-US" smtClean="0"/>
              <a:pPr>
                <a:defRPr/>
              </a:pPr>
              <a:t>9/25/2013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D640AB-3EE0-4FFD-B33F-D9F176FBA272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2666693"/>
      </p:ext>
    </p:extLst>
  </p:cSld>
  <p:clrMapOvr>
    <a:masterClrMapping/>
  </p:clrMapOvr>
  <p:transition>
    <p:wipe dir="r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6166B9-C7E8-4046-A6EC-F88DF158AA6D}" type="datetimeFigureOut">
              <a:rPr lang="en-US" smtClean="0"/>
              <a:pPr>
                <a:defRPr/>
              </a:pPr>
              <a:t>9/25/2013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15C4E8-1386-4254-831F-A33F3461BACC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6948134"/>
      </p:ext>
    </p:extLst>
  </p:cSld>
  <p:clrMapOvr>
    <a:masterClrMapping/>
  </p:clrMapOvr>
  <p:transition>
    <p:wipe dir="r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71600" y="1447800"/>
            <a:ext cx="3695700" cy="5029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19700" y="1447800"/>
            <a:ext cx="3695700" cy="5029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C2F64F-79B3-40C1-AE68-69D473E6A366}" type="datetimeFigureOut">
              <a:rPr lang="en-US" smtClean="0"/>
              <a:pPr>
                <a:defRPr/>
              </a:pPr>
              <a:t>9/25/2013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12A286-BEE2-4DA2-8E85-0D3B8891938F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8796341"/>
      </p:ext>
    </p:extLst>
  </p:cSld>
  <p:clrMapOvr>
    <a:masterClrMapping/>
  </p:clrMapOvr>
  <p:transition>
    <p:wipe dir="r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8D2141-49A4-4F0E-816B-A2225079C22C}" type="datetimeFigureOut">
              <a:rPr lang="en-US" smtClean="0"/>
              <a:pPr>
                <a:defRPr/>
              </a:pPr>
              <a:t>9/25/2013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B1224A-96B8-49E5-AFD9-49E264CF65B2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4478068"/>
      </p:ext>
    </p:extLst>
  </p:cSld>
  <p:clrMapOvr>
    <a:masterClrMapping/>
  </p:clrMapOvr>
  <p:transition>
    <p:wipe dir="r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3CF027-4B13-477B-BCBD-B84A4D0DF28A}" type="datetimeFigureOut">
              <a:rPr lang="en-US" smtClean="0"/>
              <a:pPr>
                <a:defRPr/>
              </a:pPr>
              <a:t>9/25/2013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7F2E76-1451-43ED-83AD-2891D3833A5F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6320747"/>
      </p:ext>
    </p:extLst>
  </p:cSld>
  <p:clrMapOvr>
    <a:masterClrMapping/>
  </p:clrMapOvr>
  <p:transition>
    <p:wipe dir="r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0DA240-3DAC-4EE6-B1DC-627A1F0F7581}" type="datetimeFigureOut">
              <a:rPr lang="en-US" smtClean="0"/>
              <a:pPr>
                <a:defRPr/>
              </a:pPr>
              <a:t>9/25/2013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9F2091-5A1C-4DE2-9FCA-DD4DF893BA03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2560468"/>
      </p:ext>
    </p:extLst>
  </p:cSld>
  <p:clrMapOvr>
    <a:masterClrMapping/>
  </p:clrMapOvr>
  <p:transition>
    <p:wipe dir="r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42E8E4-EAA6-4E20-8C54-669D80BB1F4D}" type="datetimeFigureOut">
              <a:rPr lang="en-US" smtClean="0"/>
              <a:pPr>
                <a:defRPr/>
              </a:pPr>
              <a:t>9/25/2013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905D94-BBB0-43BE-9548-6622017B07B6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9092630"/>
      </p:ext>
    </p:extLst>
  </p:cSld>
  <p:clrMapOvr>
    <a:masterClrMapping/>
  </p:clrMapOvr>
  <p:transition>
    <p:wipe dir="r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06BCA7-4832-4C65-A83E-012BDAC16FDA}" type="datetimeFigureOut">
              <a:rPr lang="en-US" smtClean="0"/>
              <a:pPr>
                <a:defRPr/>
              </a:pPr>
              <a:t>9/25/2013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ADFAAA-455A-4715-9D59-48A0FB8ACC47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5769574"/>
      </p:ext>
    </p:extLst>
  </p:cSld>
  <p:clrMapOvr>
    <a:masterClrMapping/>
  </p:clrMapOvr>
  <p:transition>
    <p:wipe dir="r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vmlDrawing" Target="../drawings/vmlDrawing1.v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control" Target="../activeX/activeX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vmlDrawing" Target="../drawings/vmlDrawing3.v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image" Target="../media/image2.jpeg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control" Target="../activeX/activeX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51" name="Picture 27" descr="PPP_FTECH_TXT_Technology_02_Squared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371600" y="76200"/>
            <a:ext cx="7543800" cy="121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371600" y="1447800"/>
            <a:ext cx="7543800" cy="502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371600" y="6553200"/>
            <a:ext cx="19050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7A2D5F28-D292-494D-8A40-ED890C61061E}" type="datetimeFigureOut">
              <a:rPr lang="en-US" smtClean="0"/>
              <a:pPr>
                <a:defRPr/>
              </a:pPr>
              <a:t>9/25/2013</a:t>
            </a:fld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657600" y="6553200"/>
            <a:ext cx="29718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10400" y="6553200"/>
            <a:ext cx="19050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B7870336-4128-4480-964F-E889BF64D72B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controls>
      <mc:AlternateContent xmlns:mc="http://schemas.openxmlformats.org/markup-compatibility/2006">
        <mc:Choice xmlns:v="urn:schemas-microsoft-com:vml" Requires="v">
          <p:control spid="27655" name="ShockwaveFlash1" r:id="rId14" imgW="1142857" imgH="6857143"/>
        </mc:Choice>
        <mc:Fallback>
          <p:control name="ShockwaveFlash1" r:id="rId14" imgW="1142857" imgH="6857143">
            <p:pic>
              <p:nvPicPr>
                <p:cNvPr id="0" name="ShockwaveFlash1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16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0" y="0"/>
                  <a:ext cx="1143000" cy="685800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</p:controls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0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10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10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0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7" grpId="0" uiExpand="1" build="p">
        <p:tmplLst>
          <p:tmpl lvl="1">
            <p:tnLst>
              <p:par>
                <p:cTn presetID="2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027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027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027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2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027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2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027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txStyles>
    <p:titleStyle>
      <a:lvl1pPr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2800">
          <a:solidFill>
            <a:schemeClr val="bg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400">
          <a:solidFill>
            <a:schemeClr val="bg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000">
          <a:solidFill>
            <a:schemeClr val="bg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>
          <a:solidFill>
            <a:schemeClr val="bg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bg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bg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bg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bg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bg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51" name="Picture 27" descr="PPP_FTECH_TXT_Technology_02_Squared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371600" y="76200"/>
            <a:ext cx="7543800" cy="121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371600" y="1447800"/>
            <a:ext cx="7543800" cy="502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371600" y="6553200"/>
            <a:ext cx="19050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7A2D5F28-D292-494D-8A40-ED890C61061E}" type="datetimeFigureOut">
              <a:rPr lang="en-US" smtClean="0"/>
              <a:pPr>
                <a:defRPr/>
              </a:pPr>
              <a:t>9/25/2013</a:t>
            </a:fld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657600" y="6553200"/>
            <a:ext cx="29718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10400" y="6553200"/>
            <a:ext cx="19050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B7870336-4128-4480-964F-E889BF64D72B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controls>
      <mc:AlternateContent xmlns:mc="http://schemas.openxmlformats.org/markup-compatibility/2006">
        <mc:Choice xmlns:v="urn:schemas-microsoft-com:vml" Requires="v">
          <p:control spid="29703" name="ShockwaveFlash1" r:id="rId14" imgW="1142857" imgH="6857143"/>
        </mc:Choice>
        <mc:Fallback>
          <p:control name="ShockwaveFlash1" r:id="rId14" imgW="1142857" imgH="6857143">
            <p:pic>
              <p:nvPicPr>
                <p:cNvPr id="0" name="ShockwaveFlash1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16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0" y="0"/>
                  <a:ext cx="1143000" cy="685800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</p:controls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0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0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0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0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7" grpId="0" uiExpand="1" build="p">
        <p:tmplLst>
          <p:tmpl lvl="1">
            <p:tnLst>
              <p:par>
                <p:cTn presetID="2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027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2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027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2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027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2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027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2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027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txStyles>
    <p:titleStyle>
      <a:lvl1pPr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2800">
          <a:solidFill>
            <a:schemeClr val="bg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400">
          <a:solidFill>
            <a:schemeClr val="bg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000">
          <a:solidFill>
            <a:schemeClr val="bg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>
          <a:solidFill>
            <a:schemeClr val="bg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bg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bg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bg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bg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bg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jpg"/><Relationship Id="rId4" Type="http://schemas.openxmlformats.org/officeDocument/2006/relationships/image" Target="../media/image14.jp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600200"/>
            <a:ext cx="7239000" cy="3200400"/>
          </a:xfrm>
        </p:spPr>
        <p:txBody>
          <a:bodyPr/>
          <a:lstStyle/>
          <a:p>
            <a:r>
              <a:rPr lang="en-US" sz="6600" dirty="0" smtClean="0"/>
              <a:t>THE TEXTILE CLEANING PROCESS</a:t>
            </a:r>
            <a:endParaRPr lang="en-US" sz="66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05000" y="5257800"/>
            <a:ext cx="6400800" cy="1143000"/>
          </a:xfrm>
        </p:spPr>
        <p:txBody>
          <a:bodyPr/>
          <a:lstStyle/>
          <a:p>
            <a:r>
              <a:rPr lang="en-US" i="1" dirty="0" smtClean="0"/>
              <a:t>CHARLES L. RIGGS, Ph.D.</a:t>
            </a:r>
          </a:p>
          <a:p>
            <a:r>
              <a:rPr lang="en-US" i="1" dirty="0" smtClean="0"/>
              <a:t>Texas Woman’s University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2727579072"/>
      </p:ext>
    </p:extLst>
  </p:cSld>
  <p:clrMapOvr>
    <a:masterClrMapping/>
  </p:clrMapOvr>
  <p:transition>
    <p:wipe dir="u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286000"/>
            <a:ext cx="3657600" cy="731520"/>
          </a:xfrm>
        </p:spPr>
        <p:txBody>
          <a:bodyPr anchor="ctr" anchorCtr="0"/>
          <a:lstStyle/>
          <a:p>
            <a:pPr algn="ctr"/>
            <a:r>
              <a:rPr lang="en-US" altLang="en-US" sz="3000" dirty="0" smtClean="0"/>
              <a:t>Relaxation</a:t>
            </a:r>
            <a:endParaRPr lang="en-US" sz="3000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71600" y="3017520"/>
            <a:ext cx="3657600" cy="3642360"/>
          </a:xfrm>
        </p:spPr>
        <p:txBody>
          <a:bodyPr/>
          <a:lstStyle/>
          <a:p>
            <a:r>
              <a:rPr lang="en-US" altLang="en-US" dirty="0" smtClean="0"/>
              <a:t>Based on how fabric has been processed or worn</a:t>
            </a:r>
          </a:p>
          <a:p>
            <a:r>
              <a:rPr lang="en-US" altLang="en-US" dirty="0" smtClean="0"/>
              <a:t>Fiber </a:t>
            </a:r>
            <a:r>
              <a:rPr lang="en-US" altLang="en-US" dirty="0"/>
              <a:t>is elongated </a:t>
            </a:r>
          </a:p>
          <a:p>
            <a:r>
              <a:rPr lang="en-US" altLang="en-US" dirty="0"/>
              <a:t>Does not recover</a:t>
            </a:r>
          </a:p>
          <a:p>
            <a:r>
              <a:rPr lang="en-US" altLang="en-US" dirty="0"/>
              <a:t>Relaxed by washing</a:t>
            </a:r>
          </a:p>
          <a:p>
            <a:r>
              <a:rPr lang="en-US" altLang="en-US" dirty="0"/>
              <a:t>Shrinkage stops when fiber is fully relaxed</a:t>
            </a:r>
          </a:p>
          <a:p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257800" y="2286000"/>
            <a:ext cx="3657600" cy="731520"/>
          </a:xfrm>
        </p:spPr>
        <p:txBody>
          <a:bodyPr anchor="ctr" anchorCtr="0"/>
          <a:lstStyle/>
          <a:p>
            <a:pPr algn="ctr"/>
            <a:r>
              <a:rPr lang="en-US" sz="3000" dirty="0" smtClean="0"/>
              <a:t>Progressive</a:t>
            </a:r>
            <a:endParaRPr lang="en-US" sz="3000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257800" y="3017520"/>
            <a:ext cx="3657600" cy="3642360"/>
          </a:xfrm>
        </p:spPr>
        <p:txBody>
          <a:bodyPr/>
          <a:lstStyle/>
          <a:p>
            <a:r>
              <a:rPr lang="en-US" altLang="en-US" dirty="0"/>
              <a:t>Fiber is not compatible with a specific treatment causing an irreversible shortening of the fiber</a:t>
            </a:r>
          </a:p>
          <a:p>
            <a:r>
              <a:rPr lang="en-US" altLang="en-US" dirty="0"/>
              <a:t>Shrinkage continues and is cumulative based on amount of exposure</a:t>
            </a:r>
          </a:p>
          <a:p>
            <a:endParaRPr lang="en-US" dirty="0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1371600" y="76200"/>
            <a:ext cx="7543800" cy="1219200"/>
          </a:xfrm>
        </p:spPr>
        <p:txBody>
          <a:bodyPr/>
          <a:lstStyle/>
          <a:p>
            <a:r>
              <a:rPr lang="en-US" altLang="en-US" sz="4100" b="1" dirty="0" smtClean="0"/>
              <a:t>The Textile Cleaning Process</a:t>
            </a:r>
            <a:endParaRPr lang="en-US" altLang="en-US" sz="4100" dirty="0" smtClean="0"/>
          </a:p>
        </p:txBody>
      </p:sp>
      <p:sp>
        <p:nvSpPr>
          <p:cNvPr id="10" name="TextBox 9"/>
          <p:cNvSpPr txBox="1"/>
          <p:nvPr/>
        </p:nvSpPr>
        <p:spPr>
          <a:xfrm>
            <a:off x="1371600" y="1554480"/>
            <a:ext cx="7467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chemeClr val="bg1"/>
                </a:solidFill>
                <a:latin typeface="+mj-lt"/>
              </a:rPr>
              <a:t>Shrinkage</a:t>
            </a:r>
            <a:endParaRPr lang="en-US" sz="3600" b="1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468068991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1905000"/>
            <a:ext cx="3657600" cy="731520"/>
          </a:xfrm>
        </p:spPr>
        <p:txBody>
          <a:bodyPr anchor="ctr" anchorCtr="0"/>
          <a:lstStyle/>
          <a:p>
            <a:pPr algn="ctr"/>
            <a:r>
              <a:rPr lang="en-US" sz="3000" dirty="0" smtClean="0"/>
              <a:t>Soils	</a:t>
            </a:r>
            <a:endParaRPr lang="en-US" sz="3000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71600" y="2514600"/>
            <a:ext cx="3810000" cy="3642360"/>
          </a:xfrm>
        </p:spPr>
        <p:txBody>
          <a:bodyPr/>
          <a:lstStyle/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dirty="0"/>
              <a:t>Removed by </a:t>
            </a:r>
            <a:r>
              <a:rPr lang="en-US" dirty="0" smtClean="0"/>
              <a:t>agitation</a:t>
            </a:r>
          </a:p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dirty="0" smtClean="0"/>
              <a:t>Dissolved </a:t>
            </a:r>
            <a:r>
              <a:rPr lang="en-US" dirty="0"/>
              <a:t>in </a:t>
            </a:r>
            <a:r>
              <a:rPr lang="en-US" dirty="0" smtClean="0"/>
              <a:t>water or solvent</a:t>
            </a:r>
            <a:endParaRPr lang="en-US" dirty="0"/>
          </a:p>
          <a:p>
            <a:pPr lvl="1" fontAlgn="auto">
              <a:spcAft>
                <a:spcPts val="0"/>
              </a:spcAft>
              <a:buFont typeface="Arial" panose="020B0604020202020204" pitchFamily="34" charset="0"/>
              <a:buChar char="–"/>
              <a:defRPr/>
            </a:pPr>
            <a:r>
              <a:rPr lang="en-US" dirty="0"/>
              <a:t>Polar (water soluble) </a:t>
            </a:r>
            <a:r>
              <a:rPr lang="en-US" dirty="0" smtClean="0"/>
              <a:t>includes </a:t>
            </a:r>
            <a:r>
              <a:rPr lang="en-US" dirty="0"/>
              <a:t>salts, sugars, blood, urine, and other </a:t>
            </a:r>
            <a:r>
              <a:rPr lang="en-US" dirty="0" smtClean="0"/>
              <a:t>bodily </a:t>
            </a:r>
            <a:r>
              <a:rPr lang="en-US" dirty="0"/>
              <a:t>fluids</a:t>
            </a:r>
          </a:p>
          <a:p>
            <a:pPr lvl="1" fontAlgn="auto">
              <a:spcAft>
                <a:spcPts val="0"/>
              </a:spcAft>
              <a:buFont typeface="Arial" panose="020B0604020202020204" pitchFamily="34" charset="0"/>
              <a:buChar char="–"/>
              <a:defRPr/>
            </a:pPr>
            <a:r>
              <a:rPr lang="en-US" dirty="0"/>
              <a:t>Nonpolar (solvent soluble) </a:t>
            </a:r>
            <a:r>
              <a:rPr lang="en-US" dirty="0" smtClean="0"/>
              <a:t>includes </a:t>
            </a:r>
            <a:r>
              <a:rPr lang="en-US" dirty="0"/>
              <a:t>oils, greases, fats, waxes </a:t>
            </a:r>
          </a:p>
          <a:p>
            <a:pPr lvl="1" fontAlgn="auto">
              <a:spcAft>
                <a:spcPts val="0"/>
              </a:spcAft>
              <a:buFont typeface="Arial" panose="020B0604020202020204" pitchFamily="34" charset="0"/>
              <a:buChar char="–"/>
              <a:defRPr/>
            </a:pPr>
            <a:r>
              <a:rPr lang="en-US" dirty="0"/>
              <a:t>Particulate (not </a:t>
            </a:r>
            <a:r>
              <a:rPr lang="en-US" dirty="0" smtClean="0"/>
              <a:t>soluble) includes </a:t>
            </a:r>
            <a:r>
              <a:rPr lang="en-US" dirty="0"/>
              <a:t>sand, dust, soot</a:t>
            </a:r>
          </a:p>
          <a:p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257800" y="1905000"/>
            <a:ext cx="3657600" cy="731520"/>
          </a:xfrm>
        </p:spPr>
        <p:txBody>
          <a:bodyPr anchor="ctr" anchorCtr="0"/>
          <a:lstStyle/>
          <a:p>
            <a:pPr algn="ctr"/>
            <a:r>
              <a:rPr lang="en-US" sz="3000" dirty="0" smtClean="0"/>
              <a:t>Stains</a:t>
            </a:r>
            <a:endParaRPr lang="en-US" sz="3000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257800" y="2514600"/>
            <a:ext cx="3657600" cy="3642360"/>
          </a:xfrm>
        </p:spPr>
        <p:txBody>
          <a:bodyPr/>
          <a:lstStyle/>
          <a:p>
            <a:r>
              <a:rPr lang="en-US" altLang="en-US" dirty="0" smtClean="0"/>
              <a:t>Material </a:t>
            </a:r>
            <a:r>
              <a:rPr lang="en-US" altLang="en-US" dirty="0"/>
              <a:t>bound in the fabric that must be modified and/or removed with chemical treatments </a:t>
            </a:r>
            <a:endParaRPr lang="en-US" altLang="en-US" dirty="0" smtClean="0"/>
          </a:p>
          <a:p>
            <a:r>
              <a:rPr lang="en-US" altLang="en-US" dirty="0" smtClean="0"/>
              <a:t>Attempted before cleaning, </a:t>
            </a:r>
            <a:r>
              <a:rPr lang="en-US" altLang="en-US" dirty="0"/>
              <a:t>during cleaning </a:t>
            </a:r>
            <a:r>
              <a:rPr lang="en-US" altLang="en-US" dirty="0" smtClean="0"/>
              <a:t>(</a:t>
            </a:r>
            <a:r>
              <a:rPr lang="en-US" altLang="en-US" dirty="0" err="1"/>
              <a:t>prespotted</a:t>
            </a:r>
            <a:r>
              <a:rPr lang="en-US" altLang="en-US" dirty="0"/>
              <a:t>), or </a:t>
            </a:r>
            <a:r>
              <a:rPr lang="en-US" altLang="en-US" dirty="0" smtClean="0"/>
              <a:t>after cleaning (post spotted)</a:t>
            </a:r>
            <a:endParaRPr lang="en-US" dirty="0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1371600" y="76200"/>
            <a:ext cx="7543800" cy="1219200"/>
          </a:xfrm>
        </p:spPr>
        <p:txBody>
          <a:bodyPr/>
          <a:lstStyle/>
          <a:p>
            <a:r>
              <a:rPr lang="en-US" altLang="en-US" sz="4100" b="1" dirty="0" smtClean="0"/>
              <a:t>The Textile Cleaning Process</a:t>
            </a:r>
            <a:endParaRPr lang="en-US" altLang="en-US" sz="4100" dirty="0" smtClean="0"/>
          </a:p>
        </p:txBody>
      </p:sp>
      <p:sp>
        <p:nvSpPr>
          <p:cNvPr id="9" name="TextBox 8"/>
          <p:cNvSpPr txBox="1"/>
          <p:nvPr/>
        </p:nvSpPr>
        <p:spPr>
          <a:xfrm>
            <a:off x="1371600" y="1447800"/>
            <a:ext cx="7467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chemeClr val="bg1"/>
                </a:solidFill>
                <a:latin typeface="+mj-lt"/>
              </a:rPr>
              <a:t>Soils and Stains</a:t>
            </a:r>
            <a:endParaRPr lang="en-US" sz="3600" b="1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649401965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057400"/>
            <a:ext cx="3657600" cy="731520"/>
          </a:xfrm>
        </p:spPr>
        <p:txBody>
          <a:bodyPr anchor="ctr" anchorCtr="0"/>
          <a:lstStyle/>
          <a:p>
            <a:pPr algn="ctr"/>
            <a:r>
              <a:rPr lang="en-US" sz="3000" dirty="0" err="1" smtClean="0"/>
              <a:t>Dryclean</a:t>
            </a:r>
            <a:endParaRPr lang="en-US" sz="3000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71600" y="2667000"/>
            <a:ext cx="3657600" cy="4191000"/>
          </a:xfrm>
        </p:spPr>
        <p:txBody>
          <a:bodyPr/>
          <a:lstStyle/>
          <a:p>
            <a:r>
              <a:rPr lang="en-US" altLang="en-US" dirty="0"/>
              <a:t>No problem with nonpolar soils</a:t>
            </a:r>
          </a:p>
          <a:p>
            <a:r>
              <a:rPr lang="en-US" altLang="en-US" dirty="0"/>
              <a:t>Problem with polar soils</a:t>
            </a:r>
          </a:p>
          <a:p>
            <a:pPr lvl="1"/>
            <a:r>
              <a:rPr lang="en-US" altLang="en-US" dirty="0"/>
              <a:t>Add detergents and water to the solvent (up to 75% RH)</a:t>
            </a:r>
          </a:p>
          <a:p>
            <a:pPr lvl="1"/>
            <a:r>
              <a:rPr lang="en-US" altLang="en-US" dirty="0"/>
              <a:t>Pre/post spot with water</a:t>
            </a:r>
          </a:p>
          <a:p>
            <a:r>
              <a:rPr lang="en-US" altLang="en-US" dirty="0"/>
              <a:t>Knowledge of soil type present necessary for success</a:t>
            </a:r>
          </a:p>
          <a:p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257800" y="2057400"/>
            <a:ext cx="3657600" cy="731520"/>
          </a:xfrm>
        </p:spPr>
        <p:txBody>
          <a:bodyPr anchor="ctr" anchorCtr="0"/>
          <a:lstStyle/>
          <a:p>
            <a:pPr algn="ctr"/>
            <a:r>
              <a:rPr lang="en-US" sz="3000" dirty="0" err="1" smtClean="0"/>
              <a:t>Wetclean</a:t>
            </a:r>
            <a:endParaRPr lang="en-US" sz="3000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257800" y="2667000"/>
            <a:ext cx="3657600" cy="3688080"/>
          </a:xfrm>
        </p:spPr>
        <p:txBody>
          <a:bodyPr/>
          <a:lstStyle/>
          <a:p>
            <a:r>
              <a:rPr lang="en-US" altLang="en-US" dirty="0"/>
              <a:t>No problem with polar soils</a:t>
            </a:r>
          </a:p>
          <a:p>
            <a:r>
              <a:rPr lang="en-US" altLang="en-US" dirty="0"/>
              <a:t>Problem with nonpolar soils</a:t>
            </a:r>
          </a:p>
          <a:p>
            <a:pPr lvl="1"/>
            <a:r>
              <a:rPr lang="en-US" altLang="en-US" dirty="0"/>
              <a:t>Add special detergents, emulsifiers, etc.</a:t>
            </a:r>
          </a:p>
          <a:p>
            <a:pPr lvl="1"/>
            <a:r>
              <a:rPr lang="en-US" altLang="en-US" dirty="0"/>
              <a:t>Pre/post spot with solvents</a:t>
            </a:r>
          </a:p>
          <a:p>
            <a:r>
              <a:rPr lang="en-US" altLang="en-US" dirty="0"/>
              <a:t>Knowledge of soil type present necessary for success</a:t>
            </a:r>
          </a:p>
          <a:p>
            <a:endParaRPr lang="en-US" dirty="0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1371600" y="76200"/>
            <a:ext cx="7543800" cy="1219200"/>
          </a:xfrm>
        </p:spPr>
        <p:txBody>
          <a:bodyPr/>
          <a:lstStyle/>
          <a:p>
            <a:r>
              <a:rPr lang="en-US" altLang="en-US" sz="4100" b="1" dirty="0" smtClean="0"/>
              <a:t>The Textile Cleaning Process</a:t>
            </a:r>
            <a:endParaRPr lang="en-US" altLang="en-US" sz="4100" dirty="0" smtClean="0"/>
          </a:p>
        </p:txBody>
      </p:sp>
      <p:sp>
        <p:nvSpPr>
          <p:cNvPr id="8" name="TextBox 7"/>
          <p:cNvSpPr txBox="1"/>
          <p:nvPr/>
        </p:nvSpPr>
        <p:spPr>
          <a:xfrm>
            <a:off x="1219200" y="1554480"/>
            <a:ext cx="7772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chemeClr val="bg1"/>
                </a:solidFill>
                <a:latin typeface="+mj-lt"/>
              </a:rPr>
              <a:t>Matching Cleaning Method to Soil</a:t>
            </a:r>
            <a:endParaRPr lang="en-US" sz="3600" b="1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393990045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2743200"/>
            <a:ext cx="7543800" cy="3429000"/>
          </a:xfrm>
        </p:spPr>
        <p:txBody>
          <a:bodyPr/>
          <a:lstStyle/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3000" dirty="0"/>
              <a:t>Process developed in the </a:t>
            </a:r>
            <a:r>
              <a:rPr lang="en-US" sz="3000" dirty="0" smtClean="0"/>
              <a:t>1800s</a:t>
            </a:r>
            <a:endParaRPr lang="en-US" sz="3000" dirty="0"/>
          </a:p>
          <a:p>
            <a:pPr lvl="1"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2400" dirty="0"/>
              <a:t>Quality of solvent was </a:t>
            </a:r>
            <a:r>
              <a:rPr lang="en-US" sz="2400" dirty="0" smtClean="0"/>
              <a:t>poor, </a:t>
            </a:r>
            <a:r>
              <a:rPr lang="en-US" sz="2400" dirty="0"/>
              <a:t>but recycling was standard </a:t>
            </a:r>
            <a:r>
              <a:rPr lang="en-US" sz="2400" dirty="0" smtClean="0"/>
              <a:t>practice</a:t>
            </a:r>
            <a:endParaRPr lang="en-US" sz="1800" dirty="0" smtClean="0"/>
          </a:p>
          <a:p>
            <a:pPr lvl="1"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2400" dirty="0" smtClean="0"/>
              <a:t>No </a:t>
            </a:r>
            <a:r>
              <a:rPr lang="en-US" sz="2400" dirty="0"/>
              <a:t>method for disposal of dirty solvent and removed soils – typically poured on the ground </a:t>
            </a:r>
          </a:p>
          <a:p>
            <a:pPr lvl="2"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dirty="0" smtClean="0"/>
              <a:t>Same as for used </a:t>
            </a:r>
            <a:r>
              <a:rPr lang="en-US" dirty="0"/>
              <a:t>motor oil and industrial </a:t>
            </a:r>
            <a:r>
              <a:rPr lang="en-US" dirty="0" smtClean="0"/>
              <a:t>solvents</a:t>
            </a:r>
            <a:endParaRPr lang="en-US" sz="2400" dirty="0"/>
          </a:p>
          <a:p>
            <a:pPr lvl="1"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2400" dirty="0"/>
              <a:t>Problem </a:t>
            </a:r>
            <a:r>
              <a:rPr lang="en-US" sz="2400" dirty="0" smtClean="0"/>
              <a:t>water-soluble </a:t>
            </a:r>
            <a:r>
              <a:rPr lang="en-US" sz="2400" dirty="0"/>
              <a:t>soils </a:t>
            </a:r>
            <a:r>
              <a:rPr lang="en-US" sz="2400" dirty="0" smtClean="0"/>
              <a:t>were removed </a:t>
            </a:r>
            <a:r>
              <a:rPr lang="en-US" sz="2400" dirty="0"/>
              <a:t>by hand </a:t>
            </a:r>
            <a:r>
              <a:rPr lang="en-US" sz="2400" dirty="0" err="1"/>
              <a:t>wetcleaning</a:t>
            </a:r>
            <a:endParaRPr lang="en-US" sz="2400" dirty="0"/>
          </a:p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3000" dirty="0" smtClean="0"/>
              <a:t>Remediation </a:t>
            </a:r>
            <a:r>
              <a:rPr lang="en-US" sz="3000" dirty="0"/>
              <a:t>is underway</a:t>
            </a:r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1371600" y="76200"/>
            <a:ext cx="7543800" cy="1219200"/>
          </a:xfrm>
        </p:spPr>
        <p:txBody>
          <a:bodyPr/>
          <a:lstStyle/>
          <a:p>
            <a:r>
              <a:rPr lang="en-US" altLang="en-US" sz="4100" b="1" dirty="0" smtClean="0"/>
              <a:t>The Textile Cleaning Process</a:t>
            </a:r>
            <a:endParaRPr lang="en-US" altLang="en-US" sz="4100" dirty="0" smtClean="0"/>
          </a:p>
        </p:txBody>
      </p:sp>
      <p:sp>
        <p:nvSpPr>
          <p:cNvPr id="5" name="TextBox 4"/>
          <p:cNvSpPr txBox="1"/>
          <p:nvPr/>
        </p:nvSpPr>
        <p:spPr>
          <a:xfrm>
            <a:off x="1371600" y="1447800"/>
            <a:ext cx="7467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chemeClr val="bg1"/>
                </a:solidFill>
                <a:latin typeface="+mj-lt"/>
              </a:rPr>
              <a:t>Environmental Issues with </a:t>
            </a:r>
            <a:r>
              <a:rPr lang="en-US" sz="3600" b="1" dirty="0" err="1" smtClean="0">
                <a:solidFill>
                  <a:schemeClr val="bg1"/>
                </a:solidFill>
                <a:latin typeface="+mj-lt"/>
              </a:rPr>
              <a:t>Drycleaning</a:t>
            </a:r>
            <a:endParaRPr lang="en-US" sz="3600" b="1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957422942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2133600"/>
            <a:ext cx="7543800" cy="4343400"/>
          </a:xfrm>
        </p:spPr>
        <p:txBody>
          <a:bodyPr/>
          <a:lstStyle/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2800" dirty="0"/>
              <a:t>Fiber can be </a:t>
            </a:r>
            <a:r>
              <a:rPr lang="en-US" sz="2800" dirty="0" smtClean="0"/>
              <a:t>elongated, recovery </a:t>
            </a:r>
            <a:r>
              <a:rPr lang="en-US" sz="2800" dirty="0"/>
              <a:t>is slow</a:t>
            </a:r>
          </a:p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2800" dirty="0"/>
              <a:t>Recovery accelerated by humidity</a:t>
            </a:r>
          </a:p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2800" dirty="0"/>
              <a:t>Fiber is covered with scales that provide both positive and negative attributes</a:t>
            </a:r>
          </a:p>
          <a:p>
            <a:pPr lvl="1" fontAlgn="auto">
              <a:spcAft>
                <a:spcPts val="0"/>
              </a:spcAft>
              <a:buFont typeface="Arial" panose="020B0604020202020204" pitchFamily="34" charset="0"/>
              <a:buChar char="–"/>
              <a:defRPr/>
            </a:pPr>
            <a:r>
              <a:rPr lang="en-US" sz="2400" dirty="0" smtClean="0"/>
              <a:t>Felting occurs when fiber is exposed to heat, moisture, and agitation</a:t>
            </a:r>
          </a:p>
          <a:p>
            <a:pPr lvl="2"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2200" dirty="0" smtClean="0"/>
              <a:t>Fiber shortens with scales                     overlapping and locking in position</a:t>
            </a:r>
          </a:p>
          <a:p>
            <a:pPr lvl="2"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2200" dirty="0" smtClean="0"/>
              <a:t>Narrow end of one fiber moves out                      of yarn structure and entangles with           adjacent fiber</a:t>
            </a:r>
          </a:p>
          <a:p>
            <a:pPr lvl="1" fontAlgn="auto">
              <a:spcAft>
                <a:spcPts val="0"/>
              </a:spcAft>
              <a:buFont typeface="Arial" panose="020B0604020202020204" pitchFamily="34" charset="0"/>
              <a:buChar char="–"/>
              <a:defRPr/>
            </a:pPr>
            <a:endParaRPr lang="en-US" sz="2400" dirty="0" smtClean="0"/>
          </a:p>
          <a:p>
            <a:endParaRPr lang="en-US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1371600" y="76200"/>
            <a:ext cx="7543800" cy="1219200"/>
          </a:xfrm>
        </p:spPr>
        <p:txBody>
          <a:bodyPr/>
          <a:lstStyle/>
          <a:p>
            <a:r>
              <a:rPr lang="en-US" altLang="en-US" sz="4100" b="1" dirty="0" smtClean="0"/>
              <a:t>The Textile Cleaning Process</a:t>
            </a:r>
            <a:endParaRPr lang="en-US" altLang="en-US" sz="4100" dirty="0" smtClean="0"/>
          </a:p>
        </p:txBody>
      </p:sp>
      <p:sp>
        <p:nvSpPr>
          <p:cNvPr id="6" name="TextBox 5"/>
          <p:cNvSpPr txBox="1"/>
          <p:nvPr/>
        </p:nvSpPr>
        <p:spPr>
          <a:xfrm>
            <a:off x="1371600" y="1554480"/>
            <a:ext cx="7467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chemeClr val="bg1"/>
                </a:solidFill>
                <a:latin typeface="+mj-lt"/>
              </a:rPr>
              <a:t>Wool Shrinkage</a:t>
            </a:r>
            <a:endParaRPr lang="en-US" sz="3600" b="1" dirty="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6600" y="4800600"/>
            <a:ext cx="1942270" cy="1752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2305877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1371600" y="76200"/>
            <a:ext cx="7543800" cy="1219200"/>
          </a:xfrm>
        </p:spPr>
        <p:txBody>
          <a:bodyPr/>
          <a:lstStyle/>
          <a:p>
            <a:r>
              <a:rPr lang="en-US" altLang="en-US" sz="4100" b="1" dirty="0" smtClean="0"/>
              <a:t>The Textile Cleaning Process</a:t>
            </a:r>
            <a:endParaRPr lang="en-US" altLang="en-US" sz="4100" dirty="0" smtClean="0"/>
          </a:p>
        </p:txBody>
      </p:sp>
      <p:sp>
        <p:nvSpPr>
          <p:cNvPr id="6" name="TextBox 5"/>
          <p:cNvSpPr txBox="1"/>
          <p:nvPr/>
        </p:nvSpPr>
        <p:spPr>
          <a:xfrm>
            <a:off x="1371600" y="1554480"/>
            <a:ext cx="7467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chemeClr val="bg1"/>
                </a:solidFill>
                <a:latin typeface="+mj-lt"/>
              </a:rPr>
              <a:t>Textile Fibers</a:t>
            </a:r>
            <a:endParaRPr lang="en-US" sz="3600" b="1" dirty="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9703" y="2286000"/>
            <a:ext cx="7575697" cy="4343400"/>
          </a:xfrm>
        </p:spPr>
      </p:pic>
    </p:spTree>
    <p:extLst>
      <p:ext uri="{BB962C8B-B14F-4D97-AF65-F5344CB8AC3E}">
        <p14:creationId xmlns:p14="http://schemas.microsoft.com/office/powerpoint/2010/main" val="2559977267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286000"/>
            <a:ext cx="3657600" cy="731520"/>
          </a:xfrm>
        </p:spPr>
        <p:txBody>
          <a:bodyPr anchor="ctr" anchorCtr="0"/>
          <a:lstStyle/>
          <a:p>
            <a:pPr algn="ctr"/>
            <a:r>
              <a:rPr lang="en-US" sz="3000" dirty="0" err="1" smtClean="0"/>
              <a:t>Dryclean</a:t>
            </a:r>
            <a:endParaRPr lang="en-US" sz="3000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71600" y="3017520"/>
            <a:ext cx="3657600" cy="3642360"/>
          </a:xfrm>
        </p:spPr>
        <p:txBody>
          <a:bodyPr/>
          <a:lstStyle/>
          <a:p>
            <a:r>
              <a:rPr lang="en-US" altLang="en-US" dirty="0"/>
              <a:t>Regular cycle regardless of solvent</a:t>
            </a:r>
          </a:p>
          <a:p>
            <a:r>
              <a:rPr lang="en-US" altLang="en-US" dirty="0" smtClean="0"/>
              <a:t>Local hand </a:t>
            </a:r>
            <a:r>
              <a:rPr lang="en-US" altLang="en-US" dirty="0" err="1" smtClean="0"/>
              <a:t>wetcleaning</a:t>
            </a:r>
            <a:r>
              <a:rPr lang="en-US" altLang="en-US" dirty="0" smtClean="0"/>
              <a:t> </a:t>
            </a:r>
            <a:r>
              <a:rPr lang="en-US" altLang="en-US" dirty="0"/>
              <a:t>is normal procedure based on soil type</a:t>
            </a:r>
          </a:p>
          <a:p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257800" y="2286000"/>
            <a:ext cx="3657600" cy="731520"/>
          </a:xfrm>
        </p:spPr>
        <p:txBody>
          <a:bodyPr anchor="ctr" anchorCtr="0"/>
          <a:lstStyle/>
          <a:p>
            <a:pPr algn="ctr"/>
            <a:r>
              <a:rPr lang="en-US" sz="3000" dirty="0" err="1" smtClean="0"/>
              <a:t>Wetclean</a:t>
            </a:r>
            <a:endParaRPr lang="en-US" sz="3000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257800" y="3017520"/>
            <a:ext cx="3657600" cy="3566160"/>
          </a:xfrm>
        </p:spPr>
        <p:txBody>
          <a:bodyPr/>
          <a:lstStyle/>
          <a:p>
            <a:r>
              <a:rPr lang="en-US" altLang="en-US" dirty="0"/>
              <a:t>Mild detergent</a:t>
            </a:r>
          </a:p>
          <a:p>
            <a:r>
              <a:rPr lang="en-US" altLang="en-US" dirty="0"/>
              <a:t>Minimum mechanical action</a:t>
            </a:r>
          </a:p>
          <a:p>
            <a:r>
              <a:rPr lang="en-US" altLang="en-US" dirty="0"/>
              <a:t>Relaxation and minor felting can be recovered by elongation</a:t>
            </a:r>
          </a:p>
          <a:p>
            <a:r>
              <a:rPr lang="en-US" altLang="en-US" dirty="0"/>
              <a:t>Shrinkage progressive with multiple cleanings</a:t>
            </a:r>
          </a:p>
          <a:p>
            <a:endParaRPr lang="en-US" dirty="0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1371600" y="76200"/>
            <a:ext cx="7543800" cy="1219200"/>
          </a:xfrm>
        </p:spPr>
        <p:txBody>
          <a:bodyPr/>
          <a:lstStyle/>
          <a:p>
            <a:r>
              <a:rPr lang="en-US" altLang="en-US" sz="4100" b="1" dirty="0" smtClean="0"/>
              <a:t>The Textile Cleaning Process</a:t>
            </a:r>
            <a:endParaRPr lang="en-US" altLang="en-US" sz="4100" dirty="0" smtClean="0"/>
          </a:p>
        </p:txBody>
      </p:sp>
      <p:sp>
        <p:nvSpPr>
          <p:cNvPr id="8" name="TextBox 7"/>
          <p:cNvSpPr txBox="1"/>
          <p:nvPr/>
        </p:nvSpPr>
        <p:spPr>
          <a:xfrm>
            <a:off x="1371600" y="1554480"/>
            <a:ext cx="7467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chemeClr val="bg1"/>
                </a:solidFill>
                <a:latin typeface="+mj-lt"/>
              </a:rPr>
              <a:t>Traditional Wool Fabrics</a:t>
            </a:r>
            <a:endParaRPr lang="en-US" sz="3600" b="1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00564853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2286000"/>
            <a:ext cx="7543800" cy="4607659"/>
          </a:xfrm>
        </p:spPr>
        <p:txBody>
          <a:bodyPr/>
          <a:lstStyle/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3000" dirty="0" smtClean="0"/>
              <a:t>Limited success</a:t>
            </a:r>
          </a:p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3000" dirty="0" smtClean="0"/>
              <a:t>Partially removes </a:t>
            </a:r>
            <a:r>
              <a:rPr lang="en-US" sz="3000" dirty="0"/>
              <a:t>the scale </a:t>
            </a:r>
            <a:r>
              <a:rPr lang="en-US" sz="3000" dirty="0" smtClean="0"/>
              <a:t>structure and/or coats </a:t>
            </a:r>
            <a:r>
              <a:rPr lang="en-US" sz="3000" dirty="0"/>
              <a:t>the scales with a finish</a:t>
            </a:r>
          </a:p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3000" dirty="0" smtClean="0"/>
              <a:t>Potential </a:t>
            </a:r>
            <a:r>
              <a:rPr lang="en-US" sz="3000" dirty="0"/>
              <a:t>Issues</a:t>
            </a:r>
          </a:p>
          <a:p>
            <a:pPr lvl="1" fontAlgn="auto">
              <a:spcAft>
                <a:spcPts val="0"/>
              </a:spcAft>
              <a:buFont typeface="Arial" panose="020B0604020202020204" pitchFamily="34" charset="0"/>
              <a:buChar char="–"/>
              <a:defRPr/>
            </a:pPr>
            <a:r>
              <a:rPr lang="en-US" sz="2400" dirty="0"/>
              <a:t>Changes the </a:t>
            </a:r>
            <a:r>
              <a:rPr lang="en-US" sz="2400" dirty="0" smtClean="0"/>
              <a:t>feel (or hand) </a:t>
            </a:r>
            <a:r>
              <a:rPr lang="en-US" sz="2400" dirty="0"/>
              <a:t>of the fabric</a:t>
            </a:r>
          </a:p>
          <a:p>
            <a:pPr lvl="1" fontAlgn="auto">
              <a:spcAft>
                <a:spcPts val="0"/>
              </a:spcAft>
              <a:buFont typeface="Arial" panose="020B0604020202020204" pitchFamily="34" charset="0"/>
              <a:buChar char="–"/>
              <a:defRPr/>
            </a:pPr>
            <a:r>
              <a:rPr lang="en-US" sz="2400" dirty="0" smtClean="0"/>
              <a:t>Degrades the durability </a:t>
            </a:r>
            <a:r>
              <a:rPr lang="en-US" sz="2400" dirty="0"/>
              <a:t>of the finish</a:t>
            </a:r>
          </a:p>
          <a:p>
            <a:pPr lvl="1" fontAlgn="auto">
              <a:spcAft>
                <a:spcPts val="0"/>
              </a:spcAft>
              <a:buFont typeface="Arial" panose="020B0604020202020204" pitchFamily="34" charset="0"/>
              <a:buChar char="–"/>
              <a:defRPr/>
            </a:pPr>
            <a:r>
              <a:rPr lang="en-US" sz="2400" dirty="0"/>
              <a:t>Alkali found in standard laundry detergents </a:t>
            </a:r>
            <a:r>
              <a:rPr lang="en-US" sz="2400" dirty="0" smtClean="0"/>
              <a:t>attacks </a:t>
            </a:r>
            <a:r>
              <a:rPr lang="en-US" sz="2400" dirty="0"/>
              <a:t>the wool </a:t>
            </a:r>
            <a:r>
              <a:rPr lang="en-US" sz="2400" dirty="0" smtClean="0"/>
              <a:t>protein</a:t>
            </a:r>
            <a:endParaRPr lang="en-US" sz="2400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1371600" y="76200"/>
            <a:ext cx="7543800" cy="1219200"/>
          </a:xfrm>
        </p:spPr>
        <p:txBody>
          <a:bodyPr/>
          <a:lstStyle/>
          <a:p>
            <a:r>
              <a:rPr lang="en-US" altLang="en-US" sz="4100" b="1" dirty="0" smtClean="0"/>
              <a:t>The Textile Cleaning Process</a:t>
            </a:r>
            <a:endParaRPr lang="en-US" altLang="en-US" sz="4100" dirty="0" smtClean="0"/>
          </a:p>
        </p:txBody>
      </p:sp>
      <p:sp>
        <p:nvSpPr>
          <p:cNvPr id="5" name="TextBox 4"/>
          <p:cNvSpPr txBox="1"/>
          <p:nvPr/>
        </p:nvSpPr>
        <p:spPr>
          <a:xfrm>
            <a:off x="1371600" y="1554480"/>
            <a:ext cx="7467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chemeClr val="bg1"/>
                </a:solidFill>
                <a:latin typeface="+mj-lt"/>
              </a:rPr>
              <a:t>Washable Wool Fabrics</a:t>
            </a:r>
            <a:endParaRPr lang="en-US" sz="3600" b="1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769997848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1905000"/>
            <a:ext cx="3657600" cy="731520"/>
          </a:xfrm>
        </p:spPr>
        <p:txBody>
          <a:bodyPr anchor="ctr" anchorCtr="0"/>
          <a:lstStyle/>
          <a:p>
            <a:pPr algn="ctr"/>
            <a:r>
              <a:rPr lang="en-US" sz="3000" dirty="0" err="1" smtClean="0"/>
              <a:t>Dryclean</a:t>
            </a:r>
            <a:endParaRPr lang="en-US" sz="3000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71600" y="2514600"/>
            <a:ext cx="3657600" cy="4191000"/>
          </a:xfrm>
        </p:spPr>
        <p:txBody>
          <a:bodyPr/>
          <a:lstStyle/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dirty="0"/>
              <a:t>No connection to water or sewer</a:t>
            </a:r>
          </a:p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dirty="0"/>
              <a:t>All solvent, soils, and additives captured, filtered, distilled</a:t>
            </a:r>
          </a:p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dirty="0"/>
              <a:t>Solvent reused in same machine</a:t>
            </a:r>
          </a:p>
          <a:p>
            <a:r>
              <a:rPr lang="en-US" dirty="0" smtClean="0"/>
              <a:t>Approx. 1 gallon of solvent lost for every 1000 lbs. cleaned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257800" y="1905000"/>
            <a:ext cx="3657600" cy="731520"/>
          </a:xfrm>
        </p:spPr>
        <p:txBody>
          <a:bodyPr anchor="ctr" anchorCtr="0"/>
          <a:lstStyle/>
          <a:p>
            <a:pPr algn="ctr"/>
            <a:r>
              <a:rPr lang="en-US" sz="3000" dirty="0" err="1" smtClean="0"/>
              <a:t>Wetclean</a:t>
            </a:r>
            <a:endParaRPr lang="en-US" sz="3000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257800" y="2514600"/>
            <a:ext cx="3657600" cy="3566160"/>
          </a:xfrm>
        </p:spPr>
        <p:txBody>
          <a:bodyPr/>
          <a:lstStyle/>
          <a:p>
            <a:r>
              <a:rPr lang="en-US" altLang="en-US" dirty="0"/>
              <a:t>Water, removed soils, detergents discharged to sewer</a:t>
            </a:r>
          </a:p>
          <a:p>
            <a:r>
              <a:rPr lang="en-US" altLang="en-US" dirty="0" smtClean="0"/>
              <a:t>Fresh </a:t>
            </a:r>
            <a:r>
              <a:rPr lang="en-US" altLang="en-US" dirty="0"/>
              <a:t>water at </a:t>
            </a:r>
            <a:r>
              <a:rPr lang="en-US" altLang="en-US" dirty="0" smtClean="0"/>
              <a:t>85</a:t>
            </a:r>
            <a:r>
              <a:rPr lang="en-US" altLang="en-US" dirty="0" smtClean="0">
                <a:latin typeface="Verdana"/>
                <a:ea typeface="Verdana"/>
                <a:cs typeface="Verdana"/>
              </a:rPr>
              <a:t>˚</a:t>
            </a:r>
            <a:r>
              <a:rPr lang="en-US" altLang="en-US" dirty="0" smtClean="0"/>
              <a:t> </a:t>
            </a:r>
            <a:r>
              <a:rPr lang="en-US" altLang="en-US" dirty="0"/>
              <a:t>F to </a:t>
            </a:r>
            <a:r>
              <a:rPr lang="en-US" altLang="en-US" dirty="0" smtClean="0"/>
              <a:t>104</a:t>
            </a:r>
            <a:r>
              <a:rPr lang="en-US" altLang="en-US" dirty="0" smtClean="0">
                <a:latin typeface="Verdana"/>
                <a:ea typeface="Verdana"/>
                <a:cs typeface="Verdana"/>
              </a:rPr>
              <a:t>˚</a:t>
            </a:r>
            <a:r>
              <a:rPr lang="en-US" altLang="en-US" dirty="0" smtClean="0"/>
              <a:t> F with consumption usually 2.4 gallons of water/lb. </a:t>
            </a:r>
          </a:p>
          <a:p>
            <a:r>
              <a:rPr lang="en-US" altLang="en-US" dirty="0" smtClean="0"/>
              <a:t>Detergents </a:t>
            </a:r>
            <a:r>
              <a:rPr lang="en-US" altLang="en-US" dirty="0"/>
              <a:t>based on soil </a:t>
            </a:r>
            <a:r>
              <a:rPr lang="en-US" altLang="en-US" dirty="0" smtClean="0"/>
              <a:t>and </a:t>
            </a:r>
            <a:r>
              <a:rPr lang="en-US" altLang="en-US" dirty="0"/>
              <a:t>fabric type</a:t>
            </a:r>
          </a:p>
          <a:p>
            <a:endParaRPr lang="en-US" dirty="0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1371600" y="76200"/>
            <a:ext cx="7543800" cy="1219200"/>
          </a:xfrm>
        </p:spPr>
        <p:txBody>
          <a:bodyPr/>
          <a:lstStyle/>
          <a:p>
            <a:r>
              <a:rPr lang="en-US" altLang="en-US" sz="4100" b="1" dirty="0" smtClean="0"/>
              <a:t>The Textile Cleaning Process</a:t>
            </a:r>
            <a:endParaRPr lang="en-US" altLang="en-US" sz="4100" dirty="0" smtClean="0"/>
          </a:p>
        </p:txBody>
      </p:sp>
      <p:sp>
        <p:nvSpPr>
          <p:cNvPr id="8" name="TextBox 7"/>
          <p:cNvSpPr txBox="1"/>
          <p:nvPr/>
        </p:nvSpPr>
        <p:spPr>
          <a:xfrm>
            <a:off x="1371600" y="1447800"/>
            <a:ext cx="7467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chemeClr val="bg1"/>
                </a:solidFill>
                <a:latin typeface="+mj-lt"/>
              </a:rPr>
              <a:t>Current Technology</a:t>
            </a:r>
            <a:endParaRPr lang="en-US" sz="3600" b="1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826737036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2286000"/>
            <a:ext cx="7543800" cy="4191000"/>
          </a:xfrm>
        </p:spPr>
        <p:txBody>
          <a:bodyPr/>
          <a:lstStyle/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3000" dirty="0"/>
              <a:t>Washing and </a:t>
            </a:r>
            <a:r>
              <a:rPr lang="en-US" sz="3000" dirty="0" err="1" smtClean="0"/>
              <a:t>wetcleaning</a:t>
            </a:r>
            <a:r>
              <a:rPr lang="en-US" sz="3000" dirty="0" smtClean="0"/>
              <a:t> </a:t>
            </a:r>
            <a:r>
              <a:rPr lang="en-US" sz="3000" dirty="0"/>
              <a:t>use water treated for drinking and discharge soils, detergents</a:t>
            </a:r>
            <a:r>
              <a:rPr lang="en-US" sz="3000" dirty="0" smtClean="0"/>
              <a:t>, solvents, </a:t>
            </a:r>
            <a:r>
              <a:rPr lang="en-US" sz="3000" dirty="0"/>
              <a:t>and used </a:t>
            </a:r>
            <a:r>
              <a:rPr lang="en-US" sz="3000" dirty="0" smtClean="0"/>
              <a:t>water to </a:t>
            </a:r>
            <a:r>
              <a:rPr lang="en-US" sz="3000" dirty="0"/>
              <a:t>the sewer</a:t>
            </a:r>
          </a:p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3000" dirty="0" smtClean="0"/>
              <a:t>Dry-to-dry </a:t>
            </a:r>
            <a:r>
              <a:rPr lang="en-US" sz="3000" dirty="0" err="1"/>
              <a:t>drycleaning</a:t>
            </a:r>
            <a:r>
              <a:rPr lang="en-US" sz="3000" dirty="0"/>
              <a:t> uses solvents that are recycled by filtration and distillation</a:t>
            </a:r>
          </a:p>
          <a:p>
            <a:pPr lvl="1"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2600" dirty="0"/>
              <a:t>Soils and detergents concentrated and disposed by licensed hazardous waste company</a:t>
            </a:r>
          </a:p>
          <a:p>
            <a:endParaRPr lang="en-US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1371600" y="76200"/>
            <a:ext cx="7543800" cy="1219200"/>
          </a:xfrm>
        </p:spPr>
        <p:txBody>
          <a:bodyPr/>
          <a:lstStyle/>
          <a:p>
            <a:r>
              <a:rPr lang="en-US" altLang="en-US" sz="4100" b="1" dirty="0" smtClean="0"/>
              <a:t>The Textile Cleaning Process</a:t>
            </a:r>
            <a:endParaRPr lang="en-US" altLang="en-US" sz="4100" dirty="0" smtClean="0"/>
          </a:p>
        </p:txBody>
      </p:sp>
      <p:sp>
        <p:nvSpPr>
          <p:cNvPr id="5" name="TextBox 4"/>
          <p:cNvSpPr txBox="1"/>
          <p:nvPr/>
        </p:nvSpPr>
        <p:spPr>
          <a:xfrm>
            <a:off x="1371600" y="1554480"/>
            <a:ext cx="7467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chemeClr val="bg1"/>
                </a:solidFill>
                <a:latin typeface="+mj-lt"/>
              </a:rPr>
              <a:t>Environmentally Friendly?</a:t>
            </a:r>
            <a:endParaRPr lang="en-US" sz="3600" b="1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9786361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1371600" y="76200"/>
            <a:ext cx="7543800" cy="1219200"/>
          </a:xfrm>
        </p:spPr>
        <p:txBody>
          <a:bodyPr/>
          <a:lstStyle/>
          <a:p>
            <a:r>
              <a:rPr lang="en-US" altLang="en-US" sz="4100" b="1" dirty="0" smtClean="0"/>
              <a:t>The Textile Cleaning Process</a:t>
            </a:r>
            <a:endParaRPr lang="en-US" altLang="en-US" sz="4100" dirty="0" smtClean="0"/>
          </a:p>
        </p:txBody>
      </p:sp>
      <p:pic>
        <p:nvPicPr>
          <p:cNvPr id="6" name="Content Placeholder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743200" y="1383407"/>
            <a:ext cx="4876800" cy="5390775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99524292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1371600" y="76200"/>
            <a:ext cx="7543800" cy="1219200"/>
          </a:xfrm>
        </p:spPr>
        <p:txBody>
          <a:bodyPr/>
          <a:lstStyle/>
          <a:p>
            <a:r>
              <a:rPr lang="en-US" altLang="en-US" sz="4100" b="1" dirty="0" smtClean="0"/>
              <a:t>The Textile Cleaning Process</a:t>
            </a:r>
            <a:endParaRPr lang="en-US" altLang="en-US" sz="4100" dirty="0" smtClean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1770166"/>
            <a:ext cx="3575586" cy="4767448"/>
          </a:xfrm>
          <a:prstGeom prst="rect">
            <a:avLst/>
          </a:prstGeom>
        </p:spPr>
      </p:pic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3800" y="1447800"/>
            <a:ext cx="2645568" cy="3270884"/>
          </a:xfr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2600" y="4210050"/>
            <a:ext cx="3306618" cy="24799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7799225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2438400"/>
            <a:ext cx="7543800" cy="4038600"/>
          </a:xfrm>
        </p:spPr>
        <p:txBody>
          <a:bodyPr/>
          <a:lstStyle/>
          <a:p>
            <a:pPr marL="0" indent="0" algn="ctr">
              <a:buNone/>
            </a:pPr>
            <a:r>
              <a:rPr lang="en-US" altLang="en-US" sz="3000" i="1" dirty="0" err="1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Workwear</a:t>
            </a:r>
            <a:r>
              <a:rPr lang="en-US" altLang="en-US" sz="3000" i="1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 </a:t>
            </a:r>
            <a:r>
              <a:rPr lang="en-US" altLang="en-US" sz="3000" i="1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that is heavily soiled with oil, grease, perspiration, </a:t>
            </a:r>
            <a:r>
              <a:rPr lang="en-US" altLang="en-US" sz="3000" i="1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and particulate soils</a:t>
            </a:r>
          </a:p>
          <a:p>
            <a:pPr marL="0" indent="0" algn="ctr">
              <a:buNone/>
            </a:pPr>
            <a:endParaRPr lang="en-US" altLang="en-US" sz="1000" dirty="0"/>
          </a:p>
          <a:p>
            <a:pPr marL="0" indent="0" algn="ctr">
              <a:buNone/>
            </a:pPr>
            <a:r>
              <a:rPr lang="en-US" altLang="en-US" sz="3000" i="1" dirty="0">
                <a:solidFill>
                  <a:srgbClr val="FF0000"/>
                </a:solidFill>
              </a:rPr>
              <a:t>Problem for all </a:t>
            </a:r>
            <a:r>
              <a:rPr lang="en-US" altLang="en-US" sz="3000" i="1" dirty="0" smtClean="0">
                <a:solidFill>
                  <a:srgbClr val="FF0000"/>
                </a:solidFill>
              </a:rPr>
              <a:t>technologies to clean</a:t>
            </a:r>
          </a:p>
          <a:p>
            <a:pPr marL="0" indent="0" algn="ctr">
              <a:buNone/>
            </a:pPr>
            <a:endParaRPr lang="en-US" altLang="en-US" sz="1000" i="1" dirty="0" smtClean="0"/>
          </a:p>
          <a:p>
            <a:r>
              <a:rPr lang="en-US" altLang="en-US" sz="3000" dirty="0" smtClean="0"/>
              <a:t>Commonly </a:t>
            </a:r>
            <a:r>
              <a:rPr lang="en-US" altLang="en-US" sz="3000" dirty="0"/>
              <a:t>processed in industrial laundries that use </a:t>
            </a:r>
            <a:r>
              <a:rPr lang="en-US" altLang="en-US" sz="3000" dirty="0" smtClean="0"/>
              <a:t>water </a:t>
            </a:r>
            <a:r>
              <a:rPr lang="en-US" altLang="en-US" sz="3000" dirty="0"/>
              <a:t>and special </a:t>
            </a:r>
            <a:r>
              <a:rPr lang="en-US" altLang="en-US" sz="3000" dirty="0" smtClean="0"/>
              <a:t>additives</a:t>
            </a:r>
          </a:p>
          <a:p>
            <a:pPr lvl="1"/>
            <a:r>
              <a:rPr lang="en-US" altLang="en-US" sz="2600" dirty="0" smtClean="0"/>
              <a:t>Discharge waste </a:t>
            </a:r>
            <a:r>
              <a:rPr lang="en-US" altLang="en-US" sz="2600" dirty="0"/>
              <a:t>water to an onsite pretreatment plant before discharge to sewer</a:t>
            </a:r>
          </a:p>
          <a:p>
            <a:endParaRPr lang="en-US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1371600" y="76200"/>
            <a:ext cx="7543800" cy="1219200"/>
          </a:xfrm>
        </p:spPr>
        <p:txBody>
          <a:bodyPr/>
          <a:lstStyle/>
          <a:p>
            <a:r>
              <a:rPr lang="en-US" altLang="en-US" sz="4100" b="1" dirty="0" smtClean="0"/>
              <a:t>The Textile Cleaning Process</a:t>
            </a:r>
            <a:endParaRPr lang="en-US" altLang="en-US" sz="4100" dirty="0" smtClean="0"/>
          </a:p>
        </p:txBody>
      </p:sp>
      <p:sp>
        <p:nvSpPr>
          <p:cNvPr id="5" name="TextBox 4"/>
          <p:cNvSpPr txBox="1"/>
          <p:nvPr/>
        </p:nvSpPr>
        <p:spPr>
          <a:xfrm>
            <a:off x="1371600" y="1554480"/>
            <a:ext cx="7467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rgbClr val="92D050"/>
                </a:solidFill>
                <a:latin typeface="+mj-lt"/>
              </a:rPr>
              <a:t>Scenario to Consider</a:t>
            </a:r>
            <a:endParaRPr lang="en-US" sz="3600" b="1" dirty="0">
              <a:solidFill>
                <a:srgbClr val="92D05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883461915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Textile Cleaning Process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600" y="1579348"/>
            <a:ext cx="7543800" cy="4766103"/>
          </a:xfrm>
        </p:spPr>
      </p:pic>
    </p:spTree>
    <p:extLst>
      <p:ext uri="{BB962C8B-B14F-4D97-AF65-F5344CB8AC3E}">
        <p14:creationId xmlns:p14="http://schemas.microsoft.com/office/powerpoint/2010/main" val="3917486879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1371600" y="76200"/>
            <a:ext cx="7543800" cy="1219200"/>
          </a:xfrm>
        </p:spPr>
        <p:txBody>
          <a:bodyPr/>
          <a:lstStyle/>
          <a:p>
            <a:r>
              <a:rPr lang="en-US" altLang="en-US" sz="4100" b="1" dirty="0" smtClean="0"/>
              <a:t>The Textile Cleaning Process</a:t>
            </a:r>
            <a:endParaRPr lang="en-US" altLang="en-US" sz="4100" dirty="0" smtClean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5224" y="2428736"/>
            <a:ext cx="5685776" cy="412446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371600" y="1554480"/>
            <a:ext cx="7467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chemeClr val="bg1"/>
                </a:solidFill>
                <a:latin typeface="+mj-lt"/>
              </a:rPr>
              <a:t>Tunnel Washer</a:t>
            </a:r>
            <a:endParaRPr lang="en-US" sz="3600" b="1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79937687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1554480"/>
            <a:ext cx="7543800" cy="4953000"/>
          </a:xfrm>
        </p:spPr>
        <p:txBody>
          <a:bodyPr/>
          <a:lstStyle/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3000" dirty="0" smtClean="0"/>
              <a:t>Could </a:t>
            </a:r>
            <a:r>
              <a:rPr lang="en-US" sz="3000" dirty="0" err="1" smtClean="0"/>
              <a:t>dryclean</a:t>
            </a:r>
            <a:r>
              <a:rPr lang="en-US" sz="3000" dirty="0" smtClean="0"/>
              <a:t> </a:t>
            </a:r>
            <a:r>
              <a:rPr lang="en-US" sz="3000" dirty="0"/>
              <a:t>with no additives to remove oil, grease and most of the particulates.  </a:t>
            </a:r>
            <a:endParaRPr lang="en-US" sz="3000" dirty="0" smtClean="0"/>
          </a:p>
          <a:p>
            <a:pPr lvl="1"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2600" dirty="0" smtClean="0"/>
              <a:t>Solvent </a:t>
            </a:r>
            <a:r>
              <a:rPr lang="en-US" sz="2600" dirty="0"/>
              <a:t>and soils go </a:t>
            </a:r>
            <a:r>
              <a:rPr lang="en-US" sz="2600" dirty="0" smtClean="0"/>
              <a:t>directly </a:t>
            </a:r>
            <a:r>
              <a:rPr lang="en-US" sz="2600" dirty="0"/>
              <a:t>to distillation</a:t>
            </a:r>
          </a:p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3000" dirty="0"/>
              <a:t>After complete solvent recovery, items are washed using water and small amount of detergent to aide in wetting</a:t>
            </a:r>
          </a:p>
          <a:p>
            <a:pPr lvl="1"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2600" dirty="0"/>
              <a:t>Waste is concentrated and goes to appropriate recycle/waste disposal</a:t>
            </a:r>
          </a:p>
          <a:p>
            <a:pPr lvl="1"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2600" dirty="0"/>
              <a:t>Very little is discharged with the waste water to the sewer</a:t>
            </a:r>
          </a:p>
          <a:p>
            <a:endParaRPr lang="en-US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1371600" y="76200"/>
            <a:ext cx="7543800" cy="1219200"/>
          </a:xfrm>
        </p:spPr>
        <p:txBody>
          <a:bodyPr/>
          <a:lstStyle/>
          <a:p>
            <a:r>
              <a:rPr lang="en-US" altLang="en-US" sz="4100" b="1" dirty="0" smtClean="0"/>
              <a:t>The Textile Cleaning Process</a:t>
            </a:r>
            <a:endParaRPr lang="en-US" altLang="en-US" sz="4100" dirty="0" smtClean="0"/>
          </a:p>
        </p:txBody>
      </p:sp>
    </p:spTree>
    <p:extLst>
      <p:ext uri="{BB962C8B-B14F-4D97-AF65-F5344CB8AC3E}">
        <p14:creationId xmlns:p14="http://schemas.microsoft.com/office/powerpoint/2010/main" val="2606376406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1371600" y="76200"/>
            <a:ext cx="7543800" cy="1219200"/>
          </a:xfrm>
        </p:spPr>
        <p:txBody>
          <a:bodyPr/>
          <a:lstStyle/>
          <a:p>
            <a:r>
              <a:rPr lang="en-US" altLang="en-US" sz="4100" b="1" dirty="0" smtClean="0"/>
              <a:t>The Textile Cleaning Process</a:t>
            </a:r>
            <a:endParaRPr lang="en-US" altLang="en-US" sz="4100" dirty="0" smtClean="0"/>
          </a:p>
        </p:txBody>
      </p:sp>
      <p:pic>
        <p:nvPicPr>
          <p:cNvPr id="6" name="Content Placeholder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743200" y="1383407"/>
            <a:ext cx="4876800" cy="5390775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46755362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1371600" y="76200"/>
            <a:ext cx="7543800" cy="1219200"/>
          </a:xfrm>
        </p:spPr>
        <p:txBody>
          <a:bodyPr/>
          <a:lstStyle/>
          <a:p>
            <a:r>
              <a:rPr lang="en-US" altLang="en-US" sz="4100" b="1" dirty="0" smtClean="0"/>
              <a:t>The Textile Cleaning Process</a:t>
            </a:r>
            <a:endParaRPr lang="en-US" altLang="en-US" sz="4100" dirty="0" smtClean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0" y="1905000"/>
            <a:ext cx="5685692" cy="1143000"/>
          </a:xfr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0" y="3962400"/>
            <a:ext cx="5667587" cy="1295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5808346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ontent Placeholder 1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9400" y="1400974"/>
            <a:ext cx="4572000" cy="5358611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1371600" y="76200"/>
            <a:ext cx="7543800" cy="1219200"/>
          </a:xfrm>
        </p:spPr>
        <p:txBody>
          <a:bodyPr/>
          <a:lstStyle/>
          <a:p>
            <a:r>
              <a:rPr lang="en-US" altLang="en-US" sz="4100" b="1" dirty="0" smtClean="0"/>
              <a:t>The Textile Cleaning Process</a:t>
            </a:r>
            <a:endParaRPr lang="en-US" altLang="en-US" sz="4100" dirty="0" smtClean="0"/>
          </a:p>
        </p:txBody>
      </p:sp>
    </p:spTree>
    <p:extLst>
      <p:ext uri="{BB962C8B-B14F-4D97-AF65-F5344CB8AC3E}">
        <p14:creationId xmlns:p14="http://schemas.microsoft.com/office/powerpoint/2010/main" val="1622070931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1371600" y="76200"/>
            <a:ext cx="7543800" cy="1219200"/>
          </a:xfrm>
        </p:spPr>
        <p:txBody>
          <a:bodyPr/>
          <a:lstStyle/>
          <a:p>
            <a:r>
              <a:rPr lang="en-US" altLang="en-US" sz="4100" b="1" dirty="0" smtClean="0"/>
              <a:t>The Textile Cleaning Process</a:t>
            </a:r>
            <a:endParaRPr lang="en-US" altLang="en-US" sz="4100" dirty="0" smtClean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2267" y="2667000"/>
            <a:ext cx="7396933" cy="36576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3" name="TextBox 12"/>
          <p:cNvSpPr txBox="1"/>
          <p:nvPr/>
        </p:nvSpPr>
        <p:spPr>
          <a:xfrm>
            <a:off x="1371600" y="1639669"/>
            <a:ext cx="7467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 smtClean="0">
                <a:solidFill>
                  <a:schemeClr val="bg1"/>
                </a:solidFill>
                <a:latin typeface="+mj-lt"/>
              </a:rPr>
              <a:t>Drycleaning</a:t>
            </a:r>
            <a:r>
              <a:rPr lang="en-US" sz="3600" b="1" dirty="0" smtClean="0">
                <a:solidFill>
                  <a:schemeClr val="bg1"/>
                </a:solidFill>
                <a:latin typeface="+mj-lt"/>
              </a:rPr>
              <a:t> Machine</a:t>
            </a:r>
            <a:endParaRPr lang="en-US" sz="3600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4" name="Oval 13"/>
          <p:cNvSpPr/>
          <p:nvPr/>
        </p:nvSpPr>
        <p:spPr>
          <a:xfrm>
            <a:off x="2438400" y="3048000"/>
            <a:ext cx="685800" cy="3810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7848876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1371600" y="76200"/>
            <a:ext cx="7543800" cy="1219200"/>
          </a:xfrm>
        </p:spPr>
        <p:txBody>
          <a:bodyPr/>
          <a:lstStyle/>
          <a:p>
            <a:r>
              <a:rPr lang="en-US" altLang="en-US" sz="4100" b="1" dirty="0" smtClean="0"/>
              <a:t>The Textile Cleaning Process</a:t>
            </a:r>
            <a:endParaRPr lang="en-US" altLang="en-US" sz="4100" dirty="0" smtClean="0"/>
          </a:p>
        </p:txBody>
      </p:sp>
      <p:sp>
        <p:nvSpPr>
          <p:cNvPr id="13" name="TextBox 12"/>
          <p:cNvSpPr txBox="1"/>
          <p:nvPr/>
        </p:nvSpPr>
        <p:spPr>
          <a:xfrm>
            <a:off x="1371600" y="1447800"/>
            <a:ext cx="7467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 smtClean="0">
                <a:solidFill>
                  <a:schemeClr val="bg1"/>
                </a:solidFill>
                <a:latin typeface="+mj-lt"/>
              </a:rPr>
              <a:t>Wetcleaning</a:t>
            </a:r>
            <a:r>
              <a:rPr lang="en-US" sz="3600" b="1" dirty="0" smtClean="0">
                <a:solidFill>
                  <a:schemeClr val="bg1"/>
                </a:solidFill>
                <a:latin typeface="+mj-lt"/>
              </a:rPr>
              <a:t> Machine and Dryer</a:t>
            </a:r>
            <a:endParaRPr lang="en-US" sz="3600" b="1" dirty="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0800" y="2134564"/>
            <a:ext cx="5202685" cy="44948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8580159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4100" b="1" dirty="0" smtClean="0"/>
              <a:t>The Textile Cleaning Process</a:t>
            </a:r>
          </a:p>
        </p:txBody>
      </p:sp>
      <p:sp>
        <p:nvSpPr>
          <p:cNvPr id="3" name="Subtitle 2"/>
          <p:cNvSpPr>
            <a:spLocks noGrp="1"/>
          </p:cNvSpPr>
          <p:nvPr>
            <p:ph idx="1"/>
          </p:nvPr>
        </p:nvSpPr>
        <p:spPr>
          <a:xfrm>
            <a:off x="1371600" y="1554480"/>
            <a:ext cx="7543800" cy="2743200"/>
          </a:xfrm>
        </p:spPr>
        <p:txBody>
          <a:bodyPr rtlCol="0">
            <a:normAutofit/>
          </a:bodyPr>
          <a:lstStyle/>
          <a:p>
            <a:pPr algn="ctr" fontAlgn="auto">
              <a:spcAft>
                <a:spcPts val="0"/>
              </a:spcAft>
              <a:buNone/>
              <a:defRPr/>
            </a:pPr>
            <a:r>
              <a:rPr lang="en-US" altLang="en-US" sz="3600" b="1" dirty="0" smtClean="0"/>
              <a:t>Expectations</a:t>
            </a:r>
            <a:endParaRPr lang="en-US" b="1" dirty="0" smtClean="0"/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en-US" sz="1800" dirty="0"/>
          </a:p>
          <a:p>
            <a:pPr fontAlgn="auto">
              <a:spcAft>
                <a:spcPts val="0"/>
              </a:spcAft>
              <a:defRPr/>
            </a:pPr>
            <a:r>
              <a:rPr lang="en-US" sz="3000" dirty="0" smtClean="0"/>
              <a:t>Remove soils and stains</a:t>
            </a:r>
          </a:p>
          <a:p>
            <a:pPr marL="0" indent="0" fontAlgn="auto">
              <a:spcAft>
                <a:spcPts val="0"/>
              </a:spcAft>
              <a:buNone/>
              <a:defRPr/>
            </a:pPr>
            <a:endParaRPr lang="en-US" sz="1000" dirty="0" smtClean="0"/>
          </a:p>
          <a:p>
            <a:pPr fontAlgn="auto">
              <a:spcAft>
                <a:spcPts val="0"/>
              </a:spcAft>
              <a:defRPr/>
            </a:pPr>
            <a:r>
              <a:rPr lang="en-US" sz="3000" dirty="0" smtClean="0"/>
              <a:t>Avoid damage to the item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4100" b="1" dirty="0" smtClean="0"/>
              <a:t>The Textile Cleaning Process</a:t>
            </a:r>
            <a:endParaRPr lang="en-US" altLang="en-US" sz="4100" dirty="0" smtClean="0"/>
          </a:p>
        </p:txBody>
      </p:sp>
      <p:sp>
        <p:nvSpPr>
          <p:cNvPr id="3" name="Subtitle 2"/>
          <p:cNvSpPr>
            <a:spLocks noGrp="1"/>
          </p:cNvSpPr>
          <p:nvPr>
            <p:ph idx="1"/>
          </p:nvPr>
        </p:nvSpPr>
        <p:spPr>
          <a:xfrm>
            <a:off x="1371600" y="1554480"/>
            <a:ext cx="7543800" cy="4953000"/>
          </a:xfrm>
        </p:spPr>
        <p:txBody>
          <a:bodyPr rtlCol="0">
            <a:noAutofit/>
          </a:bodyPr>
          <a:lstStyle/>
          <a:p>
            <a:pPr algn="ctr" fontAlgn="auto">
              <a:spcAft>
                <a:spcPts val="0"/>
              </a:spcAft>
              <a:buNone/>
              <a:defRPr/>
            </a:pPr>
            <a:r>
              <a:rPr lang="en-US" b="1" dirty="0" smtClean="0"/>
              <a:t>Cleaning Fluid Options</a:t>
            </a:r>
          </a:p>
          <a:p>
            <a:pPr fontAlgn="auto">
              <a:spcAft>
                <a:spcPts val="0"/>
              </a:spcAft>
              <a:buNone/>
              <a:defRPr/>
            </a:pPr>
            <a:endParaRPr lang="en-US" sz="1800" dirty="0"/>
          </a:p>
          <a:p>
            <a:r>
              <a:rPr lang="en-US" altLang="en-US" sz="3000" dirty="0" smtClean="0"/>
              <a:t>An aqueous solvent that, chemically, is a polar solvent </a:t>
            </a:r>
          </a:p>
          <a:p>
            <a:pPr lvl="1"/>
            <a:r>
              <a:rPr lang="en-US" altLang="en-US" sz="2400" dirty="0" smtClean="0"/>
              <a:t>Water</a:t>
            </a:r>
          </a:p>
          <a:p>
            <a:pPr lvl="1"/>
            <a:endParaRPr lang="en-US" altLang="en-US" sz="1000" dirty="0" smtClean="0"/>
          </a:p>
          <a:p>
            <a:r>
              <a:rPr lang="en-US" altLang="en-US" sz="3000" dirty="0" smtClean="0"/>
              <a:t>A </a:t>
            </a:r>
            <a:r>
              <a:rPr lang="en-US" altLang="en-US" sz="3000" dirty="0" err="1" smtClean="0"/>
              <a:t>nonaqueous</a:t>
            </a:r>
            <a:r>
              <a:rPr lang="en-US" altLang="en-US" sz="3000" dirty="0" smtClean="0"/>
              <a:t> solvent that, chemically, is a nonpolar solvent</a:t>
            </a:r>
          </a:p>
          <a:p>
            <a:pPr lvl="1"/>
            <a:r>
              <a:rPr lang="en-US" altLang="en-US" sz="2400" dirty="0" smtClean="0"/>
              <a:t>Currently includes petroleum and </a:t>
            </a:r>
            <a:r>
              <a:rPr lang="en-US" altLang="en-US" sz="2400" dirty="0" err="1" smtClean="0"/>
              <a:t>tetrachloroethylene</a:t>
            </a:r>
            <a:endParaRPr lang="en-US" altLang="en-US" sz="2400" dirty="0" smtClean="0"/>
          </a:p>
          <a:p>
            <a:pPr fontAlgn="auto">
              <a:spcAft>
                <a:spcPts val="0"/>
              </a:spcAft>
              <a:buNone/>
              <a:defRPr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967716418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286000"/>
            <a:ext cx="3657600" cy="609600"/>
          </a:xfrm>
        </p:spPr>
        <p:txBody>
          <a:bodyPr anchor="ctr" anchorCtr="0"/>
          <a:lstStyle/>
          <a:p>
            <a:pPr algn="ctr"/>
            <a:r>
              <a:rPr lang="en-US" sz="3000" dirty="0" smtClean="0"/>
              <a:t>Solvent</a:t>
            </a:r>
            <a:endParaRPr lang="en-US" sz="3000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71600" y="3017520"/>
            <a:ext cx="3657600" cy="3185160"/>
          </a:xfrm>
        </p:spPr>
        <p:txBody>
          <a:bodyPr/>
          <a:lstStyle/>
          <a:p>
            <a:r>
              <a:rPr lang="en-US" altLang="en-US" dirty="0"/>
              <a:t>Odor retention </a:t>
            </a:r>
          </a:p>
          <a:p>
            <a:r>
              <a:rPr lang="en-US" altLang="en-US" dirty="0"/>
              <a:t>Embellishment damage, especially some types of beads and sequins</a:t>
            </a:r>
          </a:p>
          <a:p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257800" y="2286000"/>
            <a:ext cx="3657600" cy="609600"/>
          </a:xfrm>
        </p:spPr>
        <p:txBody>
          <a:bodyPr anchor="ctr" anchorCtr="0"/>
          <a:lstStyle/>
          <a:p>
            <a:pPr algn="ctr"/>
            <a:r>
              <a:rPr lang="en-US" sz="3000" dirty="0" smtClean="0"/>
              <a:t>Water</a:t>
            </a:r>
            <a:endParaRPr lang="en-US" sz="3000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257800" y="3017520"/>
            <a:ext cx="3657600" cy="3185160"/>
          </a:xfrm>
        </p:spPr>
        <p:txBody>
          <a:bodyPr/>
          <a:lstStyle/>
          <a:p>
            <a:r>
              <a:rPr lang="en-US" altLang="en-US" dirty="0" smtClean="0"/>
              <a:t>Shrinkage</a:t>
            </a:r>
            <a:endParaRPr lang="en-US" altLang="en-US" dirty="0"/>
          </a:p>
          <a:p>
            <a:r>
              <a:rPr lang="en-US" altLang="en-US" dirty="0"/>
              <a:t>Color loss</a:t>
            </a:r>
          </a:p>
          <a:p>
            <a:r>
              <a:rPr lang="en-US" altLang="en-US" dirty="0"/>
              <a:t>Bleeding</a:t>
            </a:r>
          </a:p>
          <a:p>
            <a:r>
              <a:rPr lang="en-US" altLang="en-US" dirty="0"/>
              <a:t>Change in surface character</a:t>
            </a:r>
          </a:p>
          <a:p>
            <a:endParaRPr lang="en-US" dirty="0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1371600" y="76200"/>
            <a:ext cx="7543800" cy="1219200"/>
          </a:xfrm>
        </p:spPr>
        <p:txBody>
          <a:bodyPr/>
          <a:lstStyle/>
          <a:p>
            <a:r>
              <a:rPr lang="en-US" altLang="en-US" sz="4100" b="1" dirty="0" smtClean="0"/>
              <a:t>The Textile Cleaning Process</a:t>
            </a:r>
            <a:endParaRPr lang="en-US" altLang="en-US" sz="4100" dirty="0" smtClean="0"/>
          </a:p>
        </p:txBody>
      </p:sp>
      <p:sp>
        <p:nvSpPr>
          <p:cNvPr id="8" name="TextBox 7"/>
          <p:cNvSpPr txBox="1"/>
          <p:nvPr/>
        </p:nvSpPr>
        <p:spPr>
          <a:xfrm>
            <a:off x="1371600" y="1554480"/>
            <a:ext cx="7467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chemeClr val="bg1"/>
                </a:solidFill>
                <a:latin typeface="+mj-lt"/>
              </a:rPr>
              <a:t>Observed Damage</a:t>
            </a:r>
            <a:endParaRPr lang="en-US" sz="3600" b="1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628161496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PP_FTECH_TXT_Technology_02_Squared">
  <a:themeElements>
    <a:clrScheme name="Office Theme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Office Theme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PPP_FTECH_TXT_Technology_02_Squared">
  <a:themeElements>
    <a:clrScheme name="Office Theme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Office Theme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911</TotalTime>
  <Words>851</Words>
  <Application>Microsoft Office PowerPoint</Application>
  <PresentationFormat>On-screen Show (4:3)</PresentationFormat>
  <Paragraphs>165</Paragraphs>
  <Slides>25</Slides>
  <Notes>24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25</vt:i4>
      </vt:variant>
    </vt:vector>
  </HeadingPairs>
  <TitlesOfParts>
    <vt:vector size="27" baseType="lpstr">
      <vt:lpstr>PPP_FTECH_TXT_Technology_02_Squared</vt:lpstr>
      <vt:lpstr>1_PPP_FTECH_TXT_Technology_02_Squared</vt:lpstr>
      <vt:lpstr>THE TEXTILE CLEANING PROCESS</vt:lpstr>
      <vt:lpstr>The Textile Cleaning Process</vt:lpstr>
      <vt:lpstr>The Textile Cleaning Process</vt:lpstr>
      <vt:lpstr>The Textile Cleaning Process</vt:lpstr>
      <vt:lpstr>The Textile Cleaning Process</vt:lpstr>
      <vt:lpstr>The Textile Cleaning Process</vt:lpstr>
      <vt:lpstr>The Textile Cleaning Process</vt:lpstr>
      <vt:lpstr>The Textile Cleaning Process</vt:lpstr>
      <vt:lpstr>The Textile Cleaning Process</vt:lpstr>
      <vt:lpstr>The Textile Cleaning Process</vt:lpstr>
      <vt:lpstr>The Textile Cleaning Process</vt:lpstr>
      <vt:lpstr>The Textile Cleaning Process</vt:lpstr>
      <vt:lpstr>The Textile Cleaning Process</vt:lpstr>
      <vt:lpstr>The Textile Cleaning Process</vt:lpstr>
      <vt:lpstr>The Textile Cleaning Process</vt:lpstr>
      <vt:lpstr>The Textile Cleaning Process</vt:lpstr>
      <vt:lpstr>The Textile Cleaning Process</vt:lpstr>
      <vt:lpstr>The Textile Cleaning Process</vt:lpstr>
      <vt:lpstr>The Textile Cleaning Process</vt:lpstr>
      <vt:lpstr>The Textile Cleaning Process</vt:lpstr>
      <vt:lpstr>The Textile Cleaning Process</vt:lpstr>
      <vt:lpstr>The Textile Cleaning Process</vt:lpstr>
      <vt:lpstr>The Textile Cleaning Process</vt:lpstr>
      <vt:lpstr>The Textile Cleaning Process</vt:lpstr>
      <vt:lpstr>The Textile Cleaning Process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Charles</dc:creator>
  <cp:lastModifiedBy>Windows User</cp:lastModifiedBy>
  <cp:revision>89</cp:revision>
  <cp:lastPrinted>2013-09-25T16:57:58Z</cp:lastPrinted>
  <dcterms:created xsi:type="dcterms:W3CDTF">2013-09-15T21:07:58Z</dcterms:created>
  <dcterms:modified xsi:type="dcterms:W3CDTF">2013-09-25T17:00:44Z</dcterms:modified>
</cp:coreProperties>
</file>