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62" r:id="rId7"/>
    <p:sldId id="264" r:id="rId8"/>
    <p:sldId id="263" r:id="rId9"/>
    <p:sldId id="266" r:id="rId10"/>
    <p:sldId id="265" r:id="rId11"/>
    <p:sldId id="267" r:id="rId12"/>
  </p:sldIdLst>
  <p:sldSz cx="12192000" cy="6858000"/>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AB5D276-45C8-4945-8CC1-74F6E2BBC295}">
          <p14:sldIdLst>
            <p14:sldId id="256"/>
            <p14:sldId id="257"/>
            <p14:sldId id="259"/>
            <p14:sldId id="260"/>
            <p14:sldId id="261"/>
            <p14:sldId id="262"/>
            <p14:sldId id="264"/>
            <p14:sldId id="263"/>
            <p14:sldId id="266"/>
            <p14:sldId id="265"/>
            <p14:sldId id="267"/>
          </p14:sldIdLst>
        </p14:section>
        <p14:section name="Untitled Section" id="{4E001E04-C7E5-43CF-836D-81107503A97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B61955D-980B-4204-B789-EE2404AD55A7}" type="datetimeFigureOut">
              <a:rPr lang="en-US" smtClean="0"/>
              <a:t>8/11/2014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0CCD46-CEAC-44A3-A742-1F144F44C6C8}" type="slidenum">
              <a:rPr lang="en-US" smtClean="0"/>
              <a:t>‹#›</a:t>
            </a:fld>
            <a:endParaRPr lang="en-US"/>
          </a:p>
        </p:txBody>
      </p:sp>
    </p:spTree>
    <p:extLst>
      <p:ext uri="{BB962C8B-B14F-4D97-AF65-F5344CB8AC3E}">
        <p14:creationId xmlns:p14="http://schemas.microsoft.com/office/powerpoint/2010/main" val="454206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61955D-980B-4204-B789-EE2404AD55A7}" type="datetimeFigureOut">
              <a:rPr lang="en-US" smtClean="0"/>
              <a:t>8/11/2014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0CCD46-CEAC-44A3-A742-1F144F44C6C8}" type="slidenum">
              <a:rPr lang="en-US" smtClean="0"/>
              <a:t>‹#›</a:t>
            </a:fld>
            <a:endParaRPr lang="en-US"/>
          </a:p>
        </p:txBody>
      </p:sp>
    </p:spTree>
    <p:extLst>
      <p:ext uri="{BB962C8B-B14F-4D97-AF65-F5344CB8AC3E}">
        <p14:creationId xmlns:p14="http://schemas.microsoft.com/office/powerpoint/2010/main" val="4292951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61955D-980B-4204-B789-EE2404AD55A7}" type="datetimeFigureOut">
              <a:rPr lang="en-US" smtClean="0"/>
              <a:t>8/11/2014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0CCD46-CEAC-44A3-A742-1F144F44C6C8}"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749086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61955D-980B-4204-B789-EE2404AD55A7}" type="datetimeFigureOut">
              <a:rPr lang="en-US" smtClean="0"/>
              <a:t>8/11/2014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0CCD46-CEAC-44A3-A742-1F144F44C6C8}" type="slidenum">
              <a:rPr lang="en-US" smtClean="0"/>
              <a:t>‹#›</a:t>
            </a:fld>
            <a:endParaRPr lang="en-US"/>
          </a:p>
        </p:txBody>
      </p:sp>
    </p:spTree>
    <p:extLst>
      <p:ext uri="{BB962C8B-B14F-4D97-AF65-F5344CB8AC3E}">
        <p14:creationId xmlns:p14="http://schemas.microsoft.com/office/powerpoint/2010/main" val="4625312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61955D-980B-4204-B789-EE2404AD55A7}" type="datetimeFigureOut">
              <a:rPr lang="en-US" smtClean="0"/>
              <a:t>8/11/2014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0CCD46-CEAC-44A3-A742-1F144F44C6C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801535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61955D-980B-4204-B789-EE2404AD55A7}" type="datetimeFigureOut">
              <a:rPr lang="en-US" smtClean="0"/>
              <a:t>8/11/2014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0CCD46-CEAC-44A3-A742-1F144F44C6C8}" type="slidenum">
              <a:rPr lang="en-US" smtClean="0"/>
              <a:t>‹#›</a:t>
            </a:fld>
            <a:endParaRPr lang="en-US"/>
          </a:p>
        </p:txBody>
      </p:sp>
    </p:spTree>
    <p:extLst>
      <p:ext uri="{BB962C8B-B14F-4D97-AF65-F5344CB8AC3E}">
        <p14:creationId xmlns:p14="http://schemas.microsoft.com/office/powerpoint/2010/main" val="7565015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61955D-980B-4204-B789-EE2404AD55A7}" type="datetimeFigureOut">
              <a:rPr lang="en-US" smtClean="0"/>
              <a:t>8/11/2014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0CCD46-CEAC-44A3-A742-1F144F44C6C8}" type="slidenum">
              <a:rPr lang="en-US" smtClean="0"/>
              <a:t>‹#›</a:t>
            </a:fld>
            <a:endParaRPr lang="en-US"/>
          </a:p>
        </p:txBody>
      </p:sp>
    </p:spTree>
    <p:extLst>
      <p:ext uri="{BB962C8B-B14F-4D97-AF65-F5344CB8AC3E}">
        <p14:creationId xmlns:p14="http://schemas.microsoft.com/office/powerpoint/2010/main" val="17027237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61955D-980B-4204-B789-EE2404AD55A7}" type="datetimeFigureOut">
              <a:rPr lang="en-US" smtClean="0"/>
              <a:t>8/11/2014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0CCD46-CEAC-44A3-A742-1F144F44C6C8}" type="slidenum">
              <a:rPr lang="en-US" smtClean="0"/>
              <a:t>‹#›</a:t>
            </a:fld>
            <a:endParaRPr lang="en-US"/>
          </a:p>
        </p:txBody>
      </p:sp>
    </p:spTree>
    <p:extLst>
      <p:ext uri="{BB962C8B-B14F-4D97-AF65-F5344CB8AC3E}">
        <p14:creationId xmlns:p14="http://schemas.microsoft.com/office/powerpoint/2010/main" val="840521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61955D-980B-4204-B789-EE2404AD55A7}" type="datetimeFigureOut">
              <a:rPr lang="en-US" smtClean="0"/>
              <a:t>8/11/2014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0CCD46-CEAC-44A3-A742-1F144F44C6C8}" type="slidenum">
              <a:rPr lang="en-US" smtClean="0"/>
              <a:t>‹#›</a:t>
            </a:fld>
            <a:endParaRPr lang="en-US"/>
          </a:p>
        </p:txBody>
      </p:sp>
    </p:spTree>
    <p:extLst>
      <p:ext uri="{BB962C8B-B14F-4D97-AF65-F5344CB8AC3E}">
        <p14:creationId xmlns:p14="http://schemas.microsoft.com/office/powerpoint/2010/main" val="1080085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61955D-980B-4204-B789-EE2404AD55A7}" type="datetimeFigureOut">
              <a:rPr lang="en-US" smtClean="0"/>
              <a:t>8/11/2014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0CCD46-CEAC-44A3-A742-1F144F44C6C8}" type="slidenum">
              <a:rPr lang="en-US" smtClean="0"/>
              <a:t>‹#›</a:t>
            </a:fld>
            <a:endParaRPr lang="en-US"/>
          </a:p>
        </p:txBody>
      </p:sp>
    </p:spTree>
    <p:extLst>
      <p:ext uri="{BB962C8B-B14F-4D97-AF65-F5344CB8AC3E}">
        <p14:creationId xmlns:p14="http://schemas.microsoft.com/office/powerpoint/2010/main" val="4195253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B61955D-980B-4204-B789-EE2404AD55A7}" type="datetimeFigureOut">
              <a:rPr lang="en-US" smtClean="0"/>
              <a:t>8/11/2014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0CCD46-CEAC-44A3-A742-1F144F44C6C8}" type="slidenum">
              <a:rPr lang="en-US" smtClean="0"/>
              <a:t>‹#›</a:t>
            </a:fld>
            <a:endParaRPr lang="en-US"/>
          </a:p>
        </p:txBody>
      </p:sp>
    </p:spTree>
    <p:extLst>
      <p:ext uri="{BB962C8B-B14F-4D97-AF65-F5344CB8AC3E}">
        <p14:creationId xmlns:p14="http://schemas.microsoft.com/office/powerpoint/2010/main" val="1057131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61955D-980B-4204-B789-EE2404AD55A7}" type="datetimeFigureOut">
              <a:rPr lang="en-US" smtClean="0"/>
              <a:t>8/11/2014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0CCD46-CEAC-44A3-A742-1F144F44C6C8}" type="slidenum">
              <a:rPr lang="en-US" smtClean="0"/>
              <a:t>‹#›</a:t>
            </a:fld>
            <a:endParaRPr lang="en-US"/>
          </a:p>
        </p:txBody>
      </p:sp>
    </p:spTree>
    <p:extLst>
      <p:ext uri="{BB962C8B-B14F-4D97-AF65-F5344CB8AC3E}">
        <p14:creationId xmlns:p14="http://schemas.microsoft.com/office/powerpoint/2010/main" val="575577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B61955D-980B-4204-B789-EE2404AD55A7}" type="datetimeFigureOut">
              <a:rPr lang="en-US" smtClean="0"/>
              <a:t>8/11/2014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0CCD46-CEAC-44A3-A742-1F144F44C6C8}" type="slidenum">
              <a:rPr lang="en-US" smtClean="0"/>
              <a:t>‹#›</a:t>
            </a:fld>
            <a:endParaRPr lang="en-US"/>
          </a:p>
        </p:txBody>
      </p:sp>
    </p:spTree>
    <p:extLst>
      <p:ext uri="{BB962C8B-B14F-4D97-AF65-F5344CB8AC3E}">
        <p14:creationId xmlns:p14="http://schemas.microsoft.com/office/powerpoint/2010/main" val="1860198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61955D-980B-4204-B789-EE2404AD55A7}" type="datetimeFigureOut">
              <a:rPr lang="en-US" smtClean="0"/>
              <a:t>8/11/2014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0CCD46-CEAC-44A3-A742-1F144F44C6C8}" type="slidenum">
              <a:rPr lang="en-US" smtClean="0"/>
              <a:t>‹#›</a:t>
            </a:fld>
            <a:endParaRPr lang="en-US"/>
          </a:p>
        </p:txBody>
      </p:sp>
    </p:spTree>
    <p:extLst>
      <p:ext uri="{BB962C8B-B14F-4D97-AF65-F5344CB8AC3E}">
        <p14:creationId xmlns:p14="http://schemas.microsoft.com/office/powerpoint/2010/main" val="730928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61955D-980B-4204-B789-EE2404AD55A7}" type="datetimeFigureOut">
              <a:rPr lang="en-US" smtClean="0"/>
              <a:t>8/11/2014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0CCD46-CEAC-44A3-A742-1F144F44C6C8}" type="slidenum">
              <a:rPr lang="en-US" smtClean="0"/>
              <a:t>‹#›</a:t>
            </a:fld>
            <a:endParaRPr lang="en-US"/>
          </a:p>
        </p:txBody>
      </p:sp>
    </p:spTree>
    <p:extLst>
      <p:ext uri="{BB962C8B-B14F-4D97-AF65-F5344CB8AC3E}">
        <p14:creationId xmlns:p14="http://schemas.microsoft.com/office/powerpoint/2010/main" val="3396237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61955D-980B-4204-B789-EE2404AD55A7}" type="datetimeFigureOut">
              <a:rPr lang="en-US" smtClean="0"/>
              <a:t>8/11/2014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0CCD46-CEAC-44A3-A742-1F144F44C6C8}" type="slidenum">
              <a:rPr lang="en-US" smtClean="0"/>
              <a:t>‹#›</a:t>
            </a:fld>
            <a:endParaRPr lang="en-US"/>
          </a:p>
        </p:txBody>
      </p:sp>
    </p:spTree>
    <p:extLst>
      <p:ext uri="{BB962C8B-B14F-4D97-AF65-F5344CB8AC3E}">
        <p14:creationId xmlns:p14="http://schemas.microsoft.com/office/powerpoint/2010/main" val="3685538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B61955D-980B-4204-B789-EE2404AD55A7}" type="datetimeFigureOut">
              <a:rPr lang="en-US" smtClean="0"/>
              <a:t>8/11/2014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40CCD46-CEAC-44A3-A742-1F144F44C6C8}" type="slidenum">
              <a:rPr lang="en-US" smtClean="0"/>
              <a:t>‹#›</a:t>
            </a:fld>
            <a:endParaRPr lang="en-US"/>
          </a:p>
        </p:txBody>
      </p:sp>
    </p:spTree>
    <p:extLst>
      <p:ext uri="{BB962C8B-B14F-4D97-AF65-F5344CB8AC3E}">
        <p14:creationId xmlns:p14="http://schemas.microsoft.com/office/powerpoint/2010/main" val="484261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112" y="0"/>
            <a:ext cx="9144000" cy="2387600"/>
          </a:xfrm>
        </p:spPr>
        <p:txBody>
          <a:bodyPr>
            <a:normAutofit/>
          </a:bodyPr>
          <a:lstStyle/>
          <a:p>
            <a:r>
              <a:rPr lang="en-US" dirty="0" smtClean="0"/>
              <a:t>ENERGY RELATED ISSUES</a:t>
            </a:r>
            <a:endParaRPr lang="en-US" dirty="0"/>
          </a:p>
        </p:txBody>
      </p:sp>
      <p:sp>
        <p:nvSpPr>
          <p:cNvPr id="3" name="Subtitle 2"/>
          <p:cNvSpPr>
            <a:spLocks noGrp="1"/>
          </p:cNvSpPr>
          <p:nvPr>
            <p:ph type="subTitle" idx="1"/>
          </p:nvPr>
        </p:nvSpPr>
        <p:spPr>
          <a:xfrm>
            <a:off x="811369" y="2387600"/>
            <a:ext cx="9315718" cy="3915178"/>
          </a:xfrm>
        </p:spPr>
        <p:txBody>
          <a:bodyPr>
            <a:normAutofit/>
          </a:bodyPr>
          <a:lstStyle/>
          <a:p>
            <a:pPr algn="l"/>
            <a:r>
              <a:rPr lang="en-US" sz="3200" dirty="0" smtClean="0"/>
              <a:t>This presentation will focus on an example of the Ministry of Trade and Industry </a:t>
            </a:r>
            <a:r>
              <a:rPr lang="en-US" sz="3200" dirty="0" smtClean="0"/>
              <a:t>collaboration </a:t>
            </a:r>
            <a:r>
              <a:rPr lang="en-US" sz="3200" dirty="0" smtClean="0"/>
              <a:t>with other authorities in tackling complaints from consumers regarding issues related to Liquefied Petroleum Gas (LPG).</a:t>
            </a:r>
            <a:endParaRPr lang="en-US" sz="3200" dirty="0"/>
          </a:p>
        </p:txBody>
      </p:sp>
    </p:spTree>
    <p:extLst>
      <p:ext uri="{BB962C8B-B14F-4D97-AF65-F5344CB8AC3E}">
        <p14:creationId xmlns:p14="http://schemas.microsoft.com/office/powerpoint/2010/main" val="13901389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RESOLUTIONS MADE</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smtClean="0"/>
              <a:t>The stakeholders involved agreed on the following:</a:t>
            </a:r>
          </a:p>
          <a:p>
            <a:r>
              <a:rPr lang="en-US" sz="2800" dirty="0" smtClean="0"/>
              <a:t>LPG must be made a mandatory Standard with Botswana Oil Limited  (BOL) and the Department of Energy leading the negotiations of demanding for a mandatory standard</a:t>
            </a:r>
          </a:p>
          <a:p>
            <a:r>
              <a:rPr lang="en-US" sz="2800" dirty="0" smtClean="0"/>
              <a:t>Collaboration in conducting intensive consumer education in proper handling of LPG</a:t>
            </a:r>
            <a:endParaRPr lang="en-US" sz="2800" dirty="0"/>
          </a:p>
        </p:txBody>
      </p:sp>
    </p:spTree>
    <p:extLst>
      <p:ext uri="{BB962C8B-B14F-4D97-AF65-F5344CB8AC3E}">
        <p14:creationId xmlns:p14="http://schemas.microsoft.com/office/powerpoint/2010/main" val="1764158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When it comes to consumer related issues, Consumer Protection Division is in a position to collaborate with any </a:t>
            </a:r>
            <a:r>
              <a:rPr lang="en-US" sz="2400" dirty="0" err="1" smtClean="0"/>
              <a:t>parastatal</a:t>
            </a:r>
            <a:r>
              <a:rPr lang="en-US" sz="2400" dirty="0" smtClean="0"/>
              <a:t>, Non-Governmental Organization or any Government Department in trying to resolve issues that may arise.</a:t>
            </a:r>
          </a:p>
          <a:p>
            <a:pPr marL="0" indent="0">
              <a:buNone/>
            </a:pPr>
            <a:r>
              <a:rPr lang="en-US" sz="2400" dirty="0" smtClean="0"/>
              <a:t>All we need to do is form stakeholder partnerships and collaborate with concerned parties.</a:t>
            </a:r>
            <a:endParaRPr lang="en-US" sz="2400" dirty="0"/>
          </a:p>
        </p:txBody>
      </p:sp>
    </p:spTree>
    <p:extLst>
      <p:ext uri="{BB962C8B-B14F-4D97-AF65-F5344CB8AC3E}">
        <p14:creationId xmlns:p14="http://schemas.microsoft.com/office/powerpoint/2010/main" val="1626611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1608" y="743159"/>
            <a:ext cx="7766936" cy="1646302"/>
          </a:xfrm>
        </p:spPr>
        <p:txBody>
          <a:bodyPr/>
          <a:lstStyle/>
          <a:p>
            <a:r>
              <a:rPr lang="en-US" dirty="0" smtClean="0"/>
              <a:t>INTRODUCTION</a:t>
            </a:r>
            <a:br>
              <a:rPr lang="en-US" dirty="0" smtClean="0"/>
            </a:br>
            <a:endParaRPr lang="en-US" dirty="0"/>
          </a:p>
        </p:txBody>
      </p:sp>
      <p:sp>
        <p:nvSpPr>
          <p:cNvPr id="3" name="Subtitle 2"/>
          <p:cNvSpPr>
            <a:spLocks noGrp="1"/>
          </p:cNvSpPr>
          <p:nvPr>
            <p:ph type="subTitle" idx="1"/>
          </p:nvPr>
        </p:nvSpPr>
        <p:spPr>
          <a:xfrm>
            <a:off x="1317938" y="1953540"/>
            <a:ext cx="9144000" cy="2991945"/>
          </a:xfrm>
        </p:spPr>
        <p:txBody>
          <a:bodyPr>
            <a:normAutofit fontScale="62500" lnSpcReduction="20000"/>
          </a:bodyPr>
          <a:lstStyle/>
          <a:p>
            <a:pPr algn="l"/>
            <a:r>
              <a:rPr lang="en-US" sz="4800" dirty="0" smtClean="0"/>
              <a:t>Energy is an essential component of all development programmes.Without energy modern life would not exist as we use it daily on various things like cooking, </a:t>
            </a:r>
            <a:r>
              <a:rPr lang="en-US" sz="4800" dirty="0" err="1" smtClean="0"/>
              <a:t>transport,</a:t>
            </a:r>
            <a:r>
              <a:rPr lang="en-US" sz="4800" dirty="0" err="1" smtClean="0"/>
              <a:t>communication,e.tc</a:t>
            </a:r>
            <a:r>
              <a:rPr lang="en-US" sz="4800" dirty="0" smtClean="0"/>
              <a:t> Almost </a:t>
            </a:r>
            <a:r>
              <a:rPr lang="en-US" sz="4800" dirty="0"/>
              <a:t>90% of energy used comes from fossil fuels(</a:t>
            </a:r>
            <a:r>
              <a:rPr lang="en-US" sz="4800" dirty="0" err="1"/>
              <a:t>coal,oil</a:t>
            </a:r>
            <a:r>
              <a:rPr lang="en-US" sz="4800" dirty="0"/>
              <a:t> and gas) that are exhaustible.</a:t>
            </a:r>
          </a:p>
          <a:p>
            <a:pPr algn="l"/>
            <a:endParaRPr lang="en-US" sz="4800" dirty="0" smtClean="0"/>
          </a:p>
          <a:p>
            <a:endParaRPr lang="en-US" dirty="0"/>
          </a:p>
        </p:txBody>
      </p:sp>
    </p:spTree>
    <p:extLst>
      <p:ext uri="{BB962C8B-B14F-4D97-AF65-F5344CB8AC3E}">
        <p14:creationId xmlns:p14="http://schemas.microsoft.com/office/powerpoint/2010/main" val="3115577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8795" y="1481070"/>
            <a:ext cx="8217935" cy="3902299"/>
          </a:xfrm>
        </p:spPr>
        <p:txBody>
          <a:bodyPr/>
          <a:lstStyle/>
          <a:p>
            <a:pPr algn="l"/>
            <a:r>
              <a:rPr lang="en-US" sz="3200" dirty="0">
                <a:solidFill>
                  <a:schemeClr val="tx1"/>
                </a:solidFill>
              </a:rPr>
              <a:t>After it emerged that there are some discrepancies regarding the sale of the LPG by </a:t>
            </a:r>
            <a:r>
              <a:rPr lang="en-US" sz="3200" dirty="0" smtClean="0">
                <a:solidFill>
                  <a:schemeClr val="tx1"/>
                </a:solidFill>
              </a:rPr>
              <a:t>retailers, </a:t>
            </a:r>
            <a:r>
              <a:rPr lang="en-US" sz="3200" dirty="0">
                <a:solidFill>
                  <a:schemeClr val="tx1"/>
                </a:solidFill>
              </a:rPr>
              <a:t>the Consumer Protection Division (CPD) approached Energy Affairs, the Policy makers, and Botswana Bureau of Standards</a:t>
            </a:r>
            <a:r>
              <a:rPr lang="en-US" sz="3200" dirty="0" smtClean="0">
                <a:solidFill>
                  <a:schemeClr val="tx1"/>
                </a:solidFill>
              </a:rPr>
              <a:t>, to map a way </a:t>
            </a:r>
            <a:r>
              <a:rPr lang="en-US" sz="3200" dirty="0" smtClean="0">
                <a:solidFill>
                  <a:schemeClr val="tx1"/>
                </a:solidFill>
              </a:rPr>
              <a:t>forward </a:t>
            </a:r>
            <a:r>
              <a:rPr lang="en-US" sz="3200" dirty="0" smtClean="0">
                <a:solidFill>
                  <a:schemeClr val="tx1"/>
                </a:solidFill>
              </a:rPr>
              <a:t>with regard to how different stakeholders can address the loopholes identified.</a:t>
            </a:r>
            <a:br>
              <a:rPr lang="en-US" sz="3200" dirty="0" smtClean="0">
                <a:solidFill>
                  <a:schemeClr val="tx1"/>
                </a:solidFill>
              </a:rPr>
            </a:br>
            <a:r>
              <a:rPr lang="en-US" sz="3200" dirty="0" smtClean="0"/>
              <a:t> </a:t>
            </a:r>
            <a:endParaRPr lang="en-US" sz="3200" dirty="0"/>
          </a:p>
        </p:txBody>
      </p:sp>
      <p:sp>
        <p:nvSpPr>
          <p:cNvPr id="3" name="Subtitle 2"/>
          <p:cNvSpPr>
            <a:spLocks noGrp="1"/>
          </p:cNvSpPr>
          <p:nvPr>
            <p:ph type="subTitle" idx="1"/>
          </p:nvPr>
        </p:nvSpPr>
        <p:spPr>
          <a:xfrm flipH="1" flipV="1">
            <a:off x="1056068" y="5147731"/>
            <a:ext cx="450999" cy="55333"/>
          </a:xfrm>
        </p:spPr>
        <p:txBody>
          <a:bodyPr>
            <a:normAutofit fontScale="25000" lnSpcReduction="20000"/>
          </a:bodyPr>
          <a:lstStyle/>
          <a:p>
            <a:endParaRPr lang="en-US" dirty="0"/>
          </a:p>
        </p:txBody>
      </p:sp>
    </p:spTree>
    <p:extLst>
      <p:ext uri="{BB962C8B-B14F-4D97-AF65-F5344CB8AC3E}">
        <p14:creationId xmlns:p14="http://schemas.microsoft.com/office/powerpoint/2010/main" val="1295074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57837" y="852032"/>
            <a:ext cx="6096000" cy="338554"/>
          </a:xfrm>
          <a:prstGeom prst="rect">
            <a:avLst/>
          </a:prstGeom>
        </p:spPr>
        <p:txBody>
          <a:bodyPr>
            <a:spAutoFit/>
          </a:bodyPr>
          <a:lstStyle/>
          <a:p>
            <a:pPr algn="just"/>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5"/>
          <p:cNvSpPr/>
          <p:nvPr/>
        </p:nvSpPr>
        <p:spPr>
          <a:xfrm>
            <a:off x="965915" y="746975"/>
            <a:ext cx="8525815" cy="6001643"/>
          </a:xfrm>
          <a:prstGeom prst="rect">
            <a:avLst/>
          </a:prstGeom>
        </p:spPr>
        <p:txBody>
          <a:bodyPr wrap="square">
            <a:spAutoFit/>
          </a:bodyPr>
          <a:lstStyle/>
          <a:p>
            <a:pPr algn="just"/>
            <a:r>
              <a:rPr lang="en-US" sz="3200" dirty="0">
                <a:latin typeface="Tahoma" panose="020B0604030504040204" pitchFamily="34" charset="0"/>
                <a:ea typeface="Calibri" panose="020F0502020204030204" pitchFamily="34" charset="0"/>
                <a:cs typeface="Times New Roman" panose="02020603050405020304" pitchFamily="18" charset="0"/>
              </a:rPr>
              <a:t>BOBS was established by Standards Act of 1995</a:t>
            </a:r>
            <a:r>
              <a:rPr lang="en-US" sz="3200" dirty="0" smtClean="0">
                <a:latin typeface="Tahoma" panose="020B0604030504040204" pitchFamily="34" charset="0"/>
                <a:ea typeface="Calibri" panose="020F0502020204030204" pitchFamily="34" charset="0"/>
                <a:cs typeface="Times New Roman" panose="02020603050405020304" pitchFamily="18" charset="0"/>
              </a:rPr>
              <a:t>. It is a </a:t>
            </a:r>
            <a:r>
              <a:rPr lang="en-US" sz="3200" dirty="0" err="1" smtClean="0">
                <a:latin typeface="Tahoma" panose="020B0604030504040204" pitchFamily="34" charset="0"/>
                <a:ea typeface="Calibri" panose="020F0502020204030204" pitchFamily="34" charset="0"/>
                <a:cs typeface="Times New Roman" panose="02020603050405020304" pitchFamily="18" charset="0"/>
              </a:rPr>
              <a:t>Parastatal</a:t>
            </a:r>
            <a:r>
              <a:rPr lang="en-US" sz="3200" dirty="0" smtClean="0">
                <a:latin typeface="Tahoma" panose="020B0604030504040204" pitchFamily="34" charset="0"/>
                <a:ea typeface="Calibri" panose="020F0502020204030204" pitchFamily="34" charset="0"/>
                <a:cs typeface="Times New Roman" panose="02020603050405020304" pitchFamily="18" charset="0"/>
              </a:rPr>
              <a:t> under the Ministry of Trade and Industry </a:t>
            </a:r>
            <a:r>
              <a:rPr lang="en-US" sz="3200" dirty="0">
                <a:latin typeface="Tahoma" panose="020B0604030504040204" pitchFamily="34" charset="0"/>
                <a:ea typeface="Calibri" panose="020F0502020204030204" pitchFamily="34" charset="0"/>
                <a:cs typeface="Times New Roman" panose="02020603050405020304" pitchFamily="18" charset="0"/>
              </a:rPr>
              <a:t>Its mandate is to formulate standards, enforce compulsory standards and the Weights and Measures Act and respective Regulations. Regarding Botswana Standards on LPG, it was reported that the Standards are only concerned with </a:t>
            </a:r>
            <a:r>
              <a:rPr lang="en-US" sz="3200" dirty="0" smtClean="0">
                <a:latin typeface="Tahoma" panose="020B0604030504040204" pitchFamily="34" charset="0"/>
                <a:ea typeface="Calibri" panose="020F0502020204030204" pitchFamily="34" charset="0"/>
                <a:cs typeface="Times New Roman" panose="02020603050405020304" pitchFamily="18" charset="0"/>
              </a:rPr>
              <a:t>the handling</a:t>
            </a:r>
            <a:r>
              <a:rPr lang="en-US" sz="3200" dirty="0">
                <a:latin typeface="Tahoma" panose="020B0604030504040204" pitchFamily="34" charset="0"/>
                <a:ea typeface="Calibri" panose="020F0502020204030204" pitchFamily="34" charset="0"/>
                <a:cs typeface="Times New Roman" panose="02020603050405020304" pitchFamily="18" charset="0"/>
              </a:rPr>
              <a:t>, storage and distribution. The Standards are not concerned with LPG quality, material or condition of cylinder.</a:t>
            </a:r>
            <a:endParaRPr lang="en-US" sz="3200" dirty="0">
              <a:latin typeface="Calibri" panose="020F0502020204030204" pitchFamily="34" charset="0"/>
              <a:ea typeface="Calibri" panose="020F0502020204030204" pitchFamily="34" charset="0"/>
              <a:cs typeface="Times New Roman" panose="02020603050405020304" pitchFamily="18" charset="0"/>
            </a:endParaRPr>
          </a:p>
          <a:p>
            <a:r>
              <a:rPr lang="en-US" sz="3200" dirty="0">
                <a:latin typeface="Tahoma" panose="020B0604030504040204" pitchFamily="34" charset="0"/>
                <a:ea typeface="Calibri" panose="020F0502020204030204" pitchFamily="34" charset="0"/>
                <a:cs typeface="Times New Roman" panose="02020603050405020304" pitchFamily="18" charset="0"/>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678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17431" y="682579"/>
            <a:ext cx="8203842" cy="5262979"/>
          </a:xfrm>
          <a:prstGeom prst="rect">
            <a:avLst/>
          </a:prstGeom>
        </p:spPr>
        <p:txBody>
          <a:bodyPr wrap="square">
            <a:spAutoFit/>
          </a:bodyPr>
          <a:lstStyle/>
          <a:p>
            <a:r>
              <a:rPr lang="en-US" sz="2400" b="1" dirty="0">
                <a:latin typeface="Tahoma" panose="020B0604030504040204" pitchFamily="34" charset="0"/>
                <a:ea typeface="Calibri" panose="020F0502020204030204" pitchFamily="34" charset="0"/>
                <a:cs typeface="Times New Roman" panose="02020603050405020304" pitchFamily="18" charset="0"/>
              </a:rPr>
              <a:t>The Department of Energy (DoE)</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r>
              <a:rPr lang="en-US" sz="2400" b="1" dirty="0">
                <a:latin typeface="Tahoma" panose="020B0604030504040204" pitchFamily="34" charset="0"/>
                <a:ea typeface="Calibri" panose="020F0502020204030204" pitchFamily="34" charset="0"/>
                <a:cs typeface="Times New Roman" panose="02020603050405020304" pitchFamily="18" charset="0"/>
              </a:rPr>
              <a:t>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r>
              <a:rPr lang="en-US" sz="2400" dirty="0">
                <a:latin typeface="Tahoma" panose="020B0604030504040204" pitchFamily="34" charset="0"/>
                <a:ea typeface="Calibri" panose="020F0502020204030204" pitchFamily="34" charset="0"/>
                <a:cs typeface="Times New Roman" panose="02020603050405020304" pitchFamily="18" charset="0"/>
              </a:rPr>
              <a:t>The institutional framework for the LPG comprises both the Government represented by the Department of Energy</a:t>
            </a:r>
            <a:r>
              <a:rPr lang="en-US" sz="2400" dirty="0" smtClean="0">
                <a:latin typeface="Tahoma" panose="020B0604030504040204" pitchFamily="34" charset="0"/>
                <a:ea typeface="Calibri" panose="020F0502020204030204" pitchFamily="34" charset="0"/>
                <a:cs typeface="Times New Roman" panose="02020603050405020304" pitchFamily="18" charset="0"/>
              </a:rPr>
              <a:t>, under the Ministry of Minerals, Energy and Water Resources, </a:t>
            </a:r>
            <a:r>
              <a:rPr lang="en-US" sz="2400" dirty="0">
                <a:latin typeface="Tahoma" panose="020B0604030504040204" pitchFamily="34" charset="0"/>
                <a:ea typeface="Calibri" panose="020F0502020204030204" pitchFamily="34" charset="0"/>
                <a:cs typeface="Times New Roman" panose="02020603050405020304" pitchFamily="18" charset="0"/>
              </a:rPr>
              <a:t>commercial traders, Multinational Companies and Botswana Oil Limited (BOL) which was established in order to achieve Government’s broader economic objectives of ensuring security of fuel supply and facilitating active citizen involvement in the petroleum industry. As the National Oil Company of Botswana </a:t>
            </a:r>
            <a:r>
              <a:rPr lang="en-US" sz="2400" dirty="0" smtClean="0">
                <a:latin typeface="Tahoma" panose="020B0604030504040204" pitchFamily="34" charset="0"/>
                <a:ea typeface="Calibri" panose="020F0502020204030204" pitchFamily="34" charset="0"/>
                <a:cs typeface="Times New Roman" panose="02020603050405020304" pitchFamily="18" charset="0"/>
              </a:rPr>
              <a:t>(</a:t>
            </a:r>
            <a:r>
              <a:rPr lang="en-US" sz="2400" dirty="0" err="1" smtClean="0">
                <a:latin typeface="Tahoma" panose="020B0604030504040204" pitchFamily="34" charset="0"/>
                <a:ea typeface="Calibri" panose="020F0502020204030204" pitchFamily="34" charset="0"/>
                <a:cs typeface="Times New Roman" panose="02020603050405020304" pitchFamily="18" charset="0"/>
              </a:rPr>
              <a:t>NOCoB</a:t>
            </a:r>
            <a:r>
              <a:rPr lang="en-US" sz="2400" dirty="0" smtClean="0">
                <a:latin typeface="Tahoma" panose="020B0604030504040204" pitchFamily="34" charset="0"/>
                <a:ea typeface="Calibri" panose="020F0502020204030204" pitchFamily="34" charset="0"/>
                <a:cs typeface="Times New Roman" panose="02020603050405020304" pitchFamily="18" charset="0"/>
              </a:rPr>
              <a:t>), </a:t>
            </a:r>
            <a:r>
              <a:rPr lang="en-US" sz="2400" dirty="0">
                <a:latin typeface="Tahoma" panose="020B0604030504040204" pitchFamily="34" charset="0"/>
                <a:ea typeface="Calibri" panose="020F0502020204030204" pitchFamily="34" charset="0"/>
                <a:cs typeface="Times New Roman" panose="02020603050405020304" pitchFamily="18" charset="0"/>
              </a:rPr>
              <a:t>BOL will serve as the Botswana Government’s agent charged with this important responsibility. </a:t>
            </a:r>
            <a:br>
              <a:rPr lang="en-US" sz="2400" dirty="0">
                <a:latin typeface="Tahoma" panose="020B0604030504040204" pitchFamily="34" charset="0"/>
                <a:ea typeface="Calibri" panose="020F0502020204030204" pitchFamily="34" charset="0"/>
                <a:cs typeface="Times New Roman" panose="02020603050405020304" pitchFamily="18" charset="0"/>
              </a:rPr>
            </a:b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59463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46975" y="1120461"/>
            <a:ext cx="8397025" cy="4401205"/>
          </a:xfrm>
          <a:prstGeom prst="rect">
            <a:avLst/>
          </a:prstGeom>
        </p:spPr>
        <p:txBody>
          <a:bodyPr wrap="square">
            <a:spAutoFit/>
          </a:bodyPr>
          <a:lstStyle/>
          <a:p>
            <a:r>
              <a:rPr lang="en-US" sz="2800" b="1" dirty="0">
                <a:latin typeface="Tahoma" panose="020B0604030504040204" pitchFamily="34" charset="0"/>
                <a:ea typeface="Calibri" panose="020F0502020204030204" pitchFamily="34" charset="0"/>
                <a:cs typeface="Times New Roman" panose="02020603050405020304" pitchFamily="18" charset="0"/>
              </a:rPr>
              <a:t>Commercial </a:t>
            </a:r>
            <a:r>
              <a:rPr lang="en-US" sz="2800" b="1" dirty="0" smtClean="0">
                <a:latin typeface="Tahoma" panose="020B0604030504040204" pitchFamily="34" charset="0"/>
                <a:ea typeface="Calibri" panose="020F0502020204030204" pitchFamily="34" charset="0"/>
                <a:cs typeface="Times New Roman" panose="02020603050405020304" pitchFamily="18" charset="0"/>
              </a:rPr>
              <a:t>Affairs</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r>
              <a:rPr lang="en-US" sz="2800" b="1" dirty="0">
                <a:latin typeface="Tahoma" panose="020B0604030504040204" pitchFamily="34" charset="0"/>
                <a:ea typeface="Calibri" panose="020F0502020204030204" pitchFamily="34" charset="0"/>
                <a:cs typeface="Times New Roman" panose="02020603050405020304" pitchFamily="18" charset="0"/>
              </a:rPr>
              <a:t> </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r>
              <a:rPr lang="en-US" sz="2800" dirty="0">
                <a:latin typeface="Tahoma" panose="020B0604030504040204" pitchFamily="34" charset="0"/>
                <a:ea typeface="Calibri" panose="020F0502020204030204" pitchFamily="34" charset="0"/>
                <a:cs typeface="Times New Roman" panose="02020603050405020304" pitchFamily="18" charset="0"/>
              </a:rPr>
              <a:t>LPG is licensed under the following licenses:</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r>
              <a:rPr lang="en-US" sz="2800" dirty="0">
                <a:latin typeface="Tahoma" panose="020B0604030504040204" pitchFamily="34" charset="0"/>
                <a:ea typeface="Calibri" panose="020F0502020204030204" pitchFamily="34" charset="0"/>
                <a:cs typeface="Times New Roman" panose="02020603050405020304" pitchFamily="18" charset="0"/>
              </a:rPr>
              <a:t> </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800" dirty="0">
                <a:latin typeface="Tahoma" panose="020B0604030504040204" pitchFamily="34" charset="0"/>
                <a:ea typeface="Calibri" panose="020F0502020204030204" pitchFamily="34" charset="0"/>
                <a:cs typeface="Times New Roman" panose="02020603050405020304" pitchFamily="18" charset="0"/>
              </a:rPr>
              <a:t>Commercial Hardware License- Limited to a commercial area;</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800" dirty="0">
                <a:latin typeface="Tahoma" panose="020B0604030504040204" pitchFamily="34" charset="0"/>
                <a:ea typeface="Calibri" panose="020F0502020204030204" pitchFamily="34" charset="0"/>
                <a:cs typeface="Times New Roman" panose="02020603050405020304" pitchFamily="18" charset="0"/>
              </a:rPr>
              <a:t>Industrial Hardware License- Limited to an industrial area;</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800" dirty="0">
                <a:latin typeface="Tahoma" panose="020B0604030504040204" pitchFamily="34" charset="0"/>
                <a:ea typeface="Calibri" panose="020F0502020204030204" pitchFamily="34" charset="0"/>
                <a:cs typeface="Times New Roman" panose="02020603050405020304" pitchFamily="18" charset="0"/>
              </a:rPr>
              <a:t>General Dealer (reserved for citizens);</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800" dirty="0">
                <a:latin typeface="Tahoma" panose="020B0604030504040204" pitchFamily="34" charset="0"/>
                <a:ea typeface="Calibri" panose="020F0502020204030204" pitchFamily="34" charset="0"/>
                <a:cs typeface="Times New Roman" panose="02020603050405020304" pitchFamily="18" charset="0"/>
              </a:rPr>
              <a:t>Petrol Filling Station (reserved for citizens).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95806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8039" y="1545466"/>
            <a:ext cx="7895964" cy="1249250"/>
          </a:xfrm>
        </p:spPr>
        <p:txBody>
          <a:bodyPr/>
          <a:lstStyle/>
          <a:p>
            <a:r>
              <a:rPr lang="en-US" dirty="0" smtClean="0"/>
              <a:t>Consumer protection</a:t>
            </a:r>
            <a:endParaRPr lang="en-US" dirty="0"/>
          </a:p>
        </p:txBody>
      </p:sp>
      <p:sp>
        <p:nvSpPr>
          <p:cNvPr id="3" name="Subtitle 2"/>
          <p:cNvSpPr>
            <a:spLocks noGrp="1"/>
          </p:cNvSpPr>
          <p:nvPr>
            <p:ph type="subTitle" idx="1"/>
          </p:nvPr>
        </p:nvSpPr>
        <p:spPr>
          <a:xfrm>
            <a:off x="1275008" y="3065173"/>
            <a:ext cx="8319753" cy="3606084"/>
          </a:xfrm>
        </p:spPr>
        <p:txBody>
          <a:bodyPr>
            <a:normAutofit fontScale="92500" lnSpcReduction="20000"/>
          </a:bodyPr>
          <a:lstStyle/>
          <a:p>
            <a:pPr algn="l"/>
            <a:r>
              <a:rPr lang="en-US" sz="2400" dirty="0" smtClean="0"/>
              <a:t>The Consumer protection </a:t>
            </a:r>
            <a:r>
              <a:rPr lang="en-US" sz="2400" dirty="0" smtClean="0"/>
              <a:t>Division under the Ministry of Trade and Industry </a:t>
            </a:r>
            <a:r>
              <a:rPr lang="en-US" sz="2400" dirty="0" smtClean="0"/>
              <a:t>is receiving consumer complaints regarding LPG and some few regarding electricity.</a:t>
            </a:r>
          </a:p>
          <a:p>
            <a:pPr marL="285750" indent="-285750" algn="l">
              <a:buFont typeface="Wingdings" panose="05000000000000000000" pitchFamily="2" charset="2"/>
              <a:buChar char="§"/>
            </a:pPr>
            <a:r>
              <a:rPr lang="en-US" sz="2400" dirty="0" smtClean="0"/>
              <a:t>LPG issues mainly are of the cylinders </a:t>
            </a:r>
            <a:r>
              <a:rPr lang="en-US" sz="2400" dirty="0" smtClean="0"/>
              <a:t>which do not last.</a:t>
            </a:r>
          </a:p>
          <a:p>
            <a:pPr marL="285750" indent="-285750" algn="l">
              <a:buFont typeface="Wingdings" panose="05000000000000000000" pitchFamily="2" charset="2"/>
              <a:buChar char="§"/>
            </a:pPr>
            <a:r>
              <a:rPr lang="en-US" sz="2400" dirty="0" smtClean="0"/>
              <a:t>And a few cases of cylinders blowing up and destroying houses.</a:t>
            </a:r>
            <a:endParaRPr lang="en-US" sz="2400" dirty="0" smtClean="0"/>
          </a:p>
          <a:p>
            <a:pPr marL="285750" indent="-285750" algn="l">
              <a:buFont typeface="Wingdings" panose="05000000000000000000" pitchFamily="2" charset="2"/>
              <a:buChar char="§"/>
            </a:pPr>
            <a:r>
              <a:rPr lang="en-US" sz="2400" dirty="0" smtClean="0"/>
              <a:t>Electricity</a:t>
            </a:r>
          </a:p>
          <a:p>
            <a:pPr algn="l"/>
            <a:r>
              <a:rPr lang="en-US" sz="2400" dirty="0" smtClean="0"/>
              <a:t>Issues registered mainly </a:t>
            </a:r>
            <a:r>
              <a:rPr lang="en-US" sz="2400" dirty="0" smtClean="0"/>
              <a:t>concern </a:t>
            </a:r>
            <a:r>
              <a:rPr lang="en-US" sz="2400" dirty="0" smtClean="0"/>
              <a:t>load </a:t>
            </a:r>
            <a:r>
              <a:rPr lang="en-US" sz="2400" dirty="0" smtClean="0"/>
              <a:t>shedding </a:t>
            </a:r>
            <a:r>
              <a:rPr lang="en-US" sz="2400" dirty="0" smtClean="0"/>
              <a:t>as it affected our country badly, electrical appliances will be affected as it happens when </a:t>
            </a:r>
            <a:r>
              <a:rPr lang="en-US" sz="2400" dirty="0" smtClean="0"/>
              <a:t>consumers </a:t>
            </a:r>
            <a:r>
              <a:rPr lang="en-US" sz="2400" dirty="0" smtClean="0"/>
              <a:t>are unaware.</a:t>
            </a:r>
          </a:p>
          <a:p>
            <a:pPr algn="l"/>
            <a:endParaRPr lang="en-US" dirty="0"/>
          </a:p>
        </p:txBody>
      </p:sp>
    </p:spTree>
    <p:extLst>
      <p:ext uri="{BB962C8B-B14F-4D97-AF65-F5344CB8AC3E}">
        <p14:creationId xmlns:p14="http://schemas.microsoft.com/office/powerpoint/2010/main" val="3113891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07583" y="643944"/>
            <a:ext cx="8448541" cy="6001643"/>
          </a:xfrm>
          <a:prstGeom prst="rect">
            <a:avLst/>
          </a:prstGeom>
        </p:spPr>
        <p:txBody>
          <a:bodyPr wrap="square">
            <a:spAutoFit/>
          </a:bodyPr>
          <a:lstStyle/>
          <a:p>
            <a:r>
              <a:rPr lang="en-US" sz="2400" b="1" dirty="0">
                <a:latin typeface="Tahoma" panose="020B0604030504040204" pitchFamily="34" charset="0"/>
                <a:ea typeface="Calibri" panose="020F0502020204030204" pitchFamily="34" charset="0"/>
                <a:cs typeface="Times New Roman" panose="02020603050405020304" pitchFamily="18" charset="0"/>
              </a:rPr>
              <a:t>Issues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r>
              <a:rPr lang="en-US" sz="2400" b="1" dirty="0">
                <a:latin typeface="Tahoma" panose="020B0604030504040204" pitchFamily="34" charset="0"/>
                <a:ea typeface="Calibri" panose="020F0502020204030204" pitchFamily="34" charset="0"/>
                <a:cs typeface="Times New Roman" panose="02020603050405020304" pitchFamily="18" charset="0"/>
              </a:rPr>
              <a:t>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400" dirty="0">
                <a:latin typeface="Tahoma" panose="020B0604030504040204" pitchFamily="34" charset="0"/>
                <a:ea typeface="Calibri" panose="020F0502020204030204" pitchFamily="34" charset="0"/>
                <a:cs typeface="Times New Roman" panose="02020603050405020304" pitchFamily="18" charset="0"/>
              </a:rPr>
              <a:t>Demand for </a:t>
            </a:r>
            <a:r>
              <a:rPr lang="en-US" sz="2400" dirty="0" smtClean="0">
                <a:latin typeface="Tahoma" panose="020B0604030504040204" pitchFamily="34" charset="0"/>
                <a:ea typeface="Calibri" panose="020F0502020204030204" pitchFamily="34" charset="0"/>
                <a:cs typeface="Times New Roman" panose="02020603050405020304" pitchFamily="18" charset="0"/>
              </a:rPr>
              <a:t>Energy </a:t>
            </a:r>
            <a:r>
              <a:rPr lang="en-US" sz="2400" dirty="0">
                <a:latin typeface="Tahoma" panose="020B0604030504040204" pitchFamily="34" charset="0"/>
                <a:ea typeface="Calibri" panose="020F0502020204030204" pitchFamily="34" charset="0"/>
                <a:cs typeface="Times New Roman" panose="02020603050405020304" pitchFamily="18" charset="0"/>
              </a:rPr>
              <a:t>has increased</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400" dirty="0">
                <a:latin typeface="Tahoma" panose="020B0604030504040204" pitchFamily="34" charset="0"/>
                <a:ea typeface="Calibri" panose="020F0502020204030204" pitchFamily="34" charset="0"/>
                <a:cs typeface="Times New Roman" panose="02020603050405020304" pitchFamily="18" charset="0"/>
              </a:rPr>
              <a:t>Commercial Affairs issue licenses without engaging BOBS, therefore, instruments used for </a:t>
            </a:r>
            <a:r>
              <a:rPr lang="en-US" sz="2400" dirty="0" smtClean="0">
                <a:latin typeface="Tahoma" panose="020B0604030504040204" pitchFamily="34" charset="0"/>
                <a:ea typeface="Calibri" panose="020F0502020204030204" pitchFamily="34" charset="0"/>
                <a:cs typeface="Times New Roman" panose="02020603050405020304" pitchFamily="18" charset="0"/>
              </a:rPr>
              <a:t>refilling of LPG </a:t>
            </a:r>
            <a:r>
              <a:rPr lang="en-US" sz="2400" dirty="0">
                <a:latin typeface="Tahoma" panose="020B0604030504040204" pitchFamily="34" charset="0"/>
                <a:ea typeface="Calibri" panose="020F0502020204030204" pitchFamily="34" charset="0"/>
                <a:cs typeface="Times New Roman" panose="02020603050405020304" pitchFamily="18" charset="0"/>
              </a:rPr>
              <a:t>are not inspected nor verified;</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400" dirty="0">
                <a:latin typeface="Tahoma" panose="020B0604030504040204" pitchFamily="34" charset="0"/>
                <a:ea typeface="Calibri" panose="020F0502020204030204" pitchFamily="34" charset="0"/>
                <a:cs typeface="Times New Roman" panose="02020603050405020304" pitchFamily="18" charset="0"/>
              </a:rPr>
              <a:t> All acknowledged outcry regarding under filling of gas;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400" dirty="0">
                <a:latin typeface="Tahoma" panose="020B0604030504040204" pitchFamily="34" charset="0"/>
                <a:ea typeface="Calibri" panose="020F0502020204030204" pitchFamily="34" charset="0"/>
                <a:cs typeface="Times New Roman" panose="02020603050405020304" pitchFamily="18" charset="0"/>
              </a:rPr>
              <a:t>There are no denominations that specify how LPG should be supplied i.e. the kilograms;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400" dirty="0">
                <a:latin typeface="Tahoma" panose="020B0604030504040204" pitchFamily="34" charset="0"/>
                <a:ea typeface="Calibri" panose="020F0502020204030204" pitchFamily="34" charset="0"/>
                <a:cs typeface="Times New Roman" panose="02020603050405020304" pitchFamily="18" charset="0"/>
              </a:rPr>
              <a:t>There is non-compliance in the market as some suppliers are not licensed;</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400" dirty="0">
                <a:latin typeface="Tahoma" panose="020B0604030504040204" pitchFamily="34" charset="0"/>
                <a:ea typeface="Calibri" panose="020F0502020204030204" pitchFamily="34" charset="0"/>
                <a:cs typeface="Times New Roman" panose="02020603050405020304" pitchFamily="18" charset="0"/>
              </a:rPr>
              <a:t>Safety standards are not observed as unlicensed suppliers do not take safety into consideration</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400" dirty="0">
                <a:latin typeface="Tahoma" panose="020B0604030504040204" pitchFamily="34" charset="0"/>
                <a:ea typeface="Calibri" panose="020F0502020204030204" pitchFamily="34" charset="0"/>
                <a:cs typeface="Times New Roman" panose="02020603050405020304" pitchFamily="18" charset="0"/>
              </a:rPr>
              <a:t>Unlicensed suppliers are killing the industry as they are cheap.</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r>
              <a:rPr lang="en-US" sz="2400" dirty="0">
                <a:latin typeface="Tahoma" panose="020B0604030504040204" pitchFamily="34" charset="0"/>
                <a:ea typeface="Calibri" panose="020F0502020204030204" pitchFamily="34" charset="0"/>
                <a:cs typeface="Times New Roman" panose="02020603050405020304" pitchFamily="18" charset="0"/>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821193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a:t>
            </a:r>
            <a:endParaRPr lang="en-US" dirty="0"/>
          </a:p>
        </p:txBody>
      </p:sp>
      <p:sp>
        <p:nvSpPr>
          <p:cNvPr id="3" name="Content Placeholder 2"/>
          <p:cNvSpPr>
            <a:spLocks noGrp="1"/>
          </p:cNvSpPr>
          <p:nvPr>
            <p:ph idx="1"/>
          </p:nvPr>
        </p:nvSpPr>
        <p:spPr/>
        <p:txBody>
          <a:bodyPr>
            <a:normAutofit/>
          </a:bodyPr>
          <a:lstStyle/>
          <a:p>
            <a:r>
              <a:rPr lang="en-US" sz="2800" dirty="0" smtClean="0"/>
              <a:t>Total dependence on imports (for materials)</a:t>
            </a:r>
          </a:p>
          <a:p>
            <a:r>
              <a:rPr lang="en-US" sz="2800" dirty="0" smtClean="0"/>
              <a:t>No specific regulation in place for sale of LPG in BOBS jurisdiction</a:t>
            </a:r>
          </a:p>
          <a:p>
            <a:r>
              <a:rPr lang="en-US" sz="2800" dirty="0" smtClean="0"/>
              <a:t>Drafting of regulation require a wide spectrum of representative but there is a serious stakeholder apathy</a:t>
            </a:r>
            <a:endParaRPr lang="en-US" sz="2800" dirty="0"/>
          </a:p>
        </p:txBody>
      </p:sp>
    </p:spTree>
    <p:extLst>
      <p:ext uri="{BB962C8B-B14F-4D97-AF65-F5344CB8AC3E}">
        <p14:creationId xmlns:p14="http://schemas.microsoft.com/office/powerpoint/2010/main" val="208847702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153</TotalTime>
  <Words>438</Words>
  <Application>Microsoft Office PowerPoint</Application>
  <PresentationFormat>Widescreen</PresentationFormat>
  <Paragraphs>45</Paragraphs>
  <Slides>11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Calibri</vt:lpstr>
      <vt:lpstr>Symbol</vt:lpstr>
      <vt:lpstr>Tahoma</vt:lpstr>
      <vt:lpstr>Times New Roman</vt:lpstr>
      <vt:lpstr>Trebuchet MS</vt:lpstr>
      <vt:lpstr>Wingdings</vt:lpstr>
      <vt:lpstr>Wingdings 3</vt:lpstr>
      <vt:lpstr>Facet</vt:lpstr>
      <vt:lpstr>ENERGY RELATED ISSUES</vt:lpstr>
      <vt:lpstr>INTRODUCTION </vt:lpstr>
      <vt:lpstr>After it emerged that there are some discrepancies regarding the sale of the LPG by retailers, the Consumer Protection Division (CPD) approached Energy Affairs, the Policy makers, and Botswana Bureau of Standards, to map a way forward with regard to how different stakeholders can address the loopholes identified.  </vt:lpstr>
      <vt:lpstr>PowerPoint Presentation</vt:lpstr>
      <vt:lpstr>PowerPoint Presentation</vt:lpstr>
      <vt:lpstr>PowerPoint Presentation</vt:lpstr>
      <vt:lpstr>Consumer protection</vt:lpstr>
      <vt:lpstr>PowerPoint Presentation</vt:lpstr>
      <vt:lpstr>CHALLENGES</vt:lpstr>
      <vt:lpstr>RESOLUTIONS MADE</vt:lpstr>
      <vt:lpstr>CONCLUSION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AFRICAN DIALOGUE</dc:title>
  <dc:creator>Mositi Tatlhelelo</dc:creator>
  <cp:lastModifiedBy>Gorata Moloise</cp:lastModifiedBy>
  <cp:revision>22</cp:revision>
  <cp:lastPrinted>2014-08-11T06:39:28Z</cp:lastPrinted>
  <dcterms:created xsi:type="dcterms:W3CDTF">2014-08-05T13:59:15Z</dcterms:created>
  <dcterms:modified xsi:type="dcterms:W3CDTF">2014-08-11T06:39:38Z</dcterms:modified>
</cp:coreProperties>
</file>