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20"/>
  </p:notesMasterIdLst>
  <p:sldIdLst>
    <p:sldId id="256" r:id="rId2"/>
    <p:sldId id="257" r:id="rId3"/>
    <p:sldId id="258" r:id="rId4"/>
    <p:sldId id="259" r:id="rId5"/>
    <p:sldId id="261" r:id="rId6"/>
    <p:sldId id="262" r:id="rId7"/>
    <p:sldId id="263" r:id="rId8"/>
    <p:sldId id="264" r:id="rId9"/>
    <p:sldId id="265" r:id="rId10"/>
    <p:sldId id="266" r:id="rId11"/>
    <p:sldId id="267" r:id="rId12"/>
    <p:sldId id="272" r:id="rId13"/>
    <p:sldId id="273" r:id="rId14"/>
    <p:sldId id="274" r:id="rId15"/>
    <p:sldId id="275" r:id="rId16"/>
    <p:sldId id="268" r:id="rId17"/>
    <p:sldId id="269" r:id="rId18"/>
    <p:sldId id="270" r:id="rId1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99"/>
    <a:srgbClr val="FF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5E155110-9CAA-410E-A487-B2FB3ADB1673}" type="datetimeFigureOut">
              <a:rPr lang="en-US"/>
              <a:pPr>
                <a:defRPr/>
              </a:pPr>
              <a:t>8/13/2014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23005FE3-3FD0-436E-AE14-904E427C1E1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7E2031A-9440-4FC8-B1E1-CA51DD4801FC}"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9E95D2-0641-437A-A549-2FEF7B4C8508}"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FF8F7B-F495-4363-A298-5E700FB30FCF}"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13EF3C-C196-4CBC-9E59-4A07B8CB6511}" type="slidenum">
              <a:rPr lang="en-US"/>
              <a:pPr/>
              <a:t>16</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2EFDBA-BADE-4201-8651-F457A65C3FC2}" type="slidenum">
              <a:rPr lang="en-US"/>
              <a:pPr/>
              <a:t>17</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DAE9DF-2FED-465D-8998-0B8D28F181BB}" type="slidenum">
              <a:rPr lang="en-US"/>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F334B5A-66E5-4B88-80FB-6CA30D306FD7}"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365A98-766C-45CE-9AEE-423CC8BB8CE4}"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67AFD8B-18E2-41EC-8E24-ACE01ADD6FDE}"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190F33-B193-4002-96C3-37541ED295A5}"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604CAF-8326-4949-B741-C91FE1CCCFA8}"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08AE69-A757-46B5-995B-EC16A0EB8ADF}"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F5E15D2-1926-43EB-B915-AF9A36E4B3C3}"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8895E31-6BF4-4257-8E69-5A97F5040B03}"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712913"/>
            <a:ext cx="2058988" cy="4418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712913"/>
            <a:ext cx="6029325" cy="4418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565400"/>
            <a:ext cx="4038600" cy="356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2565400"/>
            <a:ext cx="4038600" cy="3565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smtClean="0"/>
            </a:lvl1p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1712913"/>
            <a:ext cx="8229600" cy="6365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68313" y="2565400"/>
            <a:ext cx="8229600" cy="3565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0965" name="Rectangle 5"/>
          <p:cNvSpPr>
            <a:spLocks noGrp="1" noChangeArrowheads="1"/>
          </p:cNvSpPr>
          <p:nvPr>
            <p:ph type="ftr" sz="quarter" idx="3"/>
          </p:nvPr>
        </p:nvSpPr>
        <p:spPr bwMode="auto">
          <a:xfrm>
            <a:off x="468313" y="6237288"/>
            <a:ext cx="828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b="1" smtClean="0">
                <a:solidFill>
                  <a:srgbClr val="00CC99"/>
                </a:solidFill>
                <a:latin typeface="+mj-lt"/>
              </a:defRPr>
            </a:lvl1pPr>
          </a:lstStyle>
          <a:p>
            <a:pPr>
              <a:defRPr/>
            </a:pPr>
            <a:r>
              <a:rPr lang="en-US"/>
              <a:t>GAMBIA COMPETITION COMMISSION              </a:t>
            </a:r>
            <a:r>
              <a:rPr lang="en-US" i="1"/>
              <a:t>Levelling the Field for Development</a:t>
            </a:r>
            <a:endParaRPr lang="en-GB" i="1"/>
          </a:p>
        </p:txBody>
      </p:sp>
      <p:sp>
        <p:nvSpPr>
          <p:cNvPr id="40968"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pic>
        <p:nvPicPr>
          <p:cNvPr id="1030" name="Picture 2" descr="THE GAMBIA Final COMPETION LOGO 2"/>
          <p:cNvPicPr>
            <a:picLocks noChangeAspect="1" noChangeArrowheads="1"/>
          </p:cNvPicPr>
          <p:nvPr userDrawn="1"/>
        </p:nvPicPr>
        <p:blipFill>
          <a:blip r:embed="rId13" cstate="print"/>
          <a:srcRect l="-4469" b="11273"/>
          <a:stretch>
            <a:fillRect/>
          </a:stretch>
        </p:blipFill>
        <p:spPr bwMode="auto">
          <a:xfrm>
            <a:off x="323850" y="404813"/>
            <a:ext cx="1150938" cy="1046162"/>
          </a:xfrm>
          <a:prstGeom prst="rect">
            <a:avLst/>
          </a:prstGeom>
          <a:noFill/>
          <a:ln w="9525">
            <a:noFill/>
            <a:miter lim="800000"/>
            <a:headEnd/>
            <a:tailEnd/>
          </a:ln>
        </p:spPr>
      </p:pic>
      <p:sp>
        <p:nvSpPr>
          <p:cNvPr id="40970" name="Text Box 10"/>
          <p:cNvSpPr txBox="1">
            <a:spLocks noChangeArrowheads="1"/>
          </p:cNvSpPr>
          <p:nvPr userDrawn="1"/>
        </p:nvSpPr>
        <p:spPr bwMode="auto">
          <a:xfrm>
            <a:off x="2247900" y="568325"/>
            <a:ext cx="5203825" cy="366713"/>
          </a:xfrm>
          <a:prstGeom prst="rect">
            <a:avLst/>
          </a:prstGeom>
          <a:noFill/>
          <a:ln w="9525">
            <a:noFill/>
            <a:miter lim="800000"/>
            <a:headEnd/>
            <a:tailEnd/>
          </a:ln>
          <a:effectLst/>
        </p:spPr>
        <p:txBody>
          <a:bodyPr>
            <a:spAutoFit/>
          </a:bodyPr>
          <a:lstStyle/>
          <a:p>
            <a:pPr>
              <a:defRPr/>
            </a:pPr>
            <a:endParaRPr lang="en-US"/>
          </a:p>
        </p:txBody>
      </p:sp>
      <p:sp>
        <p:nvSpPr>
          <p:cNvPr id="40971" name="Text Box 11"/>
          <p:cNvSpPr txBox="1">
            <a:spLocks noChangeArrowheads="1"/>
          </p:cNvSpPr>
          <p:nvPr userDrawn="1"/>
        </p:nvSpPr>
        <p:spPr bwMode="auto">
          <a:xfrm>
            <a:off x="1476375" y="534988"/>
            <a:ext cx="7380288" cy="1525587"/>
          </a:xfrm>
          <a:prstGeom prst="rect">
            <a:avLst/>
          </a:prstGeom>
          <a:noFill/>
          <a:ln w="9525">
            <a:noFill/>
            <a:miter lim="800000"/>
            <a:headEnd/>
            <a:tailEnd/>
          </a:ln>
          <a:effectLst/>
        </p:spPr>
        <p:txBody>
          <a:bodyPr>
            <a:spAutoFit/>
          </a:bodyPr>
          <a:lstStyle/>
          <a:p>
            <a:pPr>
              <a:spcBef>
                <a:spcPct val="50000"/>
              </a:spcBef>
              <a:defRPr/>
            </a:pPr>
            <a:r>
              <a:rPr lang="en-US" sz="5800">
                <a:solidFill>
                  <a:srgbClr val="00CC99"/>
                </a:solidFill>
                <a:latin typeface="Bodoni MT Condensed" pitchFamily="18" charset="0"/>
              </a:rPr>
              <a:t>GAMBIA COMPETITION COMMISSION</a:t>
            </a:r>
            <a:r>
              <a:rPr lang="en-US" sz="3600">
                <a:solidFill>
                  <a:srgbClr val="FF0000"/>
                </a:solidFill>
                <a:latin typeface="Arial Narrow" pitchFamily="34" charset="0"/>
              </a:rPr>
              <a:t/>
            </a:r>
            <a:br>
              <a:rPr lang="en-US" sz="3600">
                <a:solidFill>
                  <a:srgbClr val="FF0000"/>
                </a:solidFill>
                <a:latin typeface="Arial Narrow" pitchFamily="34" charset="0"/>
              </a:rPr>
            </a:br>
            <a:endParaRPr lang="en-GB" sz="3600">
              <a:solidFill>
                <a:srgbClr val="FF0000"/>
              </a:solidFill>
              <a:latin typeface="Arial Narrow" pitchFamily="34" charset="0"/>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cs typeface="Arial" charset="0"/>
        </a:defRPr>
      </a:lvl2pPr>
      <a:lvl3pPr algn="l" rtl="0" eaLnBrk="0" fontAlgn="base" hangingPunct="0">
        <a:spcBef>
          <a:spcPct val="0"/>
        </a:spcBef>
        <a:spcAft>
          <a:spcPct val="0"/>
        </a:spcAft>
        <a:defRPr sz="4200">
          <a:solidFill>
            <a:schemeClr val="tx2"/>
          </a:solidFill>
          <a:latin typeface="Garamond" pitchFamily="18" charset="0"/>
          <a:cs typeface="Arial" charset="0"/>
        </a:defRPr>
      </a:lvl3pPr>
      <a:lvl4pPr algn="l" rtl="0" eaLnBrk="0" fontAlgn="base" hangingPunct="0">
        <a:spcBef>
          <a:spcPct val="0"/>
        </a:spcBef>
        <a:spcAft>
          <a:spcPct val="0"/>
        </a:spcAft>
        <a:defRPr sz="4200">
          <a:solidFill>
            <a:schemeClr val="tx2"/>
          </a:solidFill>
          <a:latin typeface="Garamond" pitchFamily="18" charset="0"/>
          <a:cs typeface="Arial" charset="0"/>
        </a:defRPr>
      </a:lvl4pPr>
      <a:lvl5pPr algn="l" rtl="0" eaLnBrk="0" fontAlgn="base" hangingPunct="0">
        <a:spcBef>
          <a:spcPct val="0"/>
        </a:spcBef>
        <a:spcAft>
          <a:spcPct val="0"/>
        </a:spcAft>
        <a:defRPr sz="4200">
          <a:solidFill>
            <a:schemeClr val="tx2"/>
          </a:solidFill>
          <a:latin typeface="Garamond" pitchFamily="18" charset="0"/>
          <a:cs typeface="Arial" charset="0"/>
        </a:defRPr>
      </a:lvl5pPr>
      <a:lvl6pPr marL="457200" algn="l" rtl="0" fontAlgn="base">
        <a:spcBef>
          <a:spcPct val="0"/>
        </a:spcBef>
        <a:spcAft>
          <a:spcPct val="0"/>
        </a:spcAft>
        <a:defRPr sz="4200">
          <a:solidFill>
            <a:schemeClr val="tx2"/>
          </a:solidFill>
          <a:latin typeface="Garamond" pitchFamily="18" charset="0"/>
          <a:cs typeface="Arial" charset="0"/>
        </a:defRPr>
      </a:lvl6pPr>
      <a:lvl7pPr marL="914400" algn="l" rtl="0" fontAlgn="base">
        <a:spcBef>
          <a:spcPct val="0"/>
        </a:spcBef>
        <a:spcAft>
          <a:spcPct val="0"/>
        </a:spcAft>
        <a:defRPr sz="4200">
          <a:solidFill>
            <a:schemeClr val="tx2"/>
          </a:solidFill>
          <a:latin typeface="Garamond" pitchFamily="18" charset="0"/>
          <a:cs typeface="Arial" charset="0"/>
        </a:defRPr>
      </a:lvl7pPr>
      <a:lvl8pPr marL="1371600" algn="l" rtl="0" fontAlgn="base">
        <a:spcBef>
          <a:spcPct val="0"/>
        </a:spcBef>
        <a:spcAft>
          <a:spcPct val="0"/>
        </a:spcAft>
        <a:defRPr sz="4200">
          <a:solidFill>
            <a:schemeClr val="tx2"/>
          </a:solidFill>
          <a:latin typeface="Garamond" pitchFamily="18" charset="0"/>
          <a:cs typeface="Arial" charset="0"/>
        </a:defRPr>
      </a:lvl8pPr>
      <a:lvl9pPr marL="1828800" algn="l" rtl="0" fontAlgn="base">
        <a:spcBef>
          <a:spcPct val="0"/>
        </a:spcBef>
        <a:spcAft>
          <a:spcPct val="0"/>
        </a:spcAft>
        <a:defRPr sz="42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gcc.g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13315" name="Rectangle 2"/>
          <p:cNvSpPr>
            <a:spLocks noGrp="1" noChangeArrowheads="1"/>
          </p:cNvSpPr>
          <p:nvPr>
            <p:ph type="ctrTitle"/>
          </p:nvPr>
        </p:nvSpPr>
        <p:spPr>
          <a:xfrm>
            <a:off x="684213" y="1500174"/>
            <a:ext cx="7772400" cy="1285884"/>
          </a:xfrm>
        </p:spPr>
        <p:txBody>
          <a:bodyPr/>
          <a:lstStyle/>
          <a:p>
            <a:pPr algn="ctr" eaLnBrk="1" hangingPunct="1"/>
            <a:r>
              <a:rPr lang="en-US" sz="2800" b="1" dirty="0" smtClean="0"/>
              <a:t>SIXTH ANNUAL AFRICAN CONSUMER PROTECTION DIALOQUE CONFERENCE</a:t>
            </a:r>
            <a:br>
              <a:rPr lang="en-US" sz="2800" b="1" dirty="0" smtClean="0"/>
            </a:br>
            <a:r>
              <a:rPr lang="en-US" sz="2800" b="1" dirty="0" smtClean="0"/>
              <a:t>MALAWI SEPTEMBER 8-10 2014</a:t>
            </a:r>
            <a:r>
              <a:rPr lang="en-US" sz="2800" b="1" dirty="0" smtClean="0"/>
              <a:t/>
            </a:r>
            <a:br>
              <a:rPr lang="en-US" sz="2800" b="1" dirty="0" smtClean="0"/>
            </a:br>
            <a:r>
              <a:rPr lang="en-US" sz="2800" b="1" dirty="0" smtClean="0"/>
              <a:t/>
            </a:r>
            <a:br>
              <a:rPr lang="en-US" sz="2800" b="1" dirty="0" smtClean="0"/>
            </a:br>
            <a:r>
              <a:rPr lang="en-US" sz="2800" b="1" dirty="0" smtClean="0"/>
              <a:t>By </a:t>
            </a:r>
            <a:br>
              <a:rPr lang="en-US" sz="2800" b="1" dirty="0" smtClean="0"/>
            </a:br>
            <a:r>
              <a:rPr lang="en-US" sz="2800" b="1" dirty="0" smtClean="0"/>
              <a:t>Amadou Ceesay</a:t>
            </a:r>
            <a:br>
              <a:rPr lang="en-US" sz="2800" b="1" dirty="0" smtClean="0"/>
            </a:br>
            <a:r>
              <a:rPr lang="en-US" sz="2800" b="1" dirty="0" smtClean="0"/>
              <a:t>Executive Secretary</a:t>
            </a:r>
            <a:endParaRPr lang="en-GB" sz="2800"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3555" name="Rectangle 2"/>
          <p:cNvSpPr>
            <a:spLocks noGrp="1" noChangeArrowheads="1"/>
          </p:cNvSpPr>
          <p:nvPr>
            <p:ph type="title"/>
          </p:nvPr>
        </p:nvSpPr>
        <p:spPr/>
        <p:txBody>
          <a:bodyPr/>
          <a:lstStyle/>
          <a:p>
            <a:pPr eaLnBrk="1" hangingPunct="1"/>
            <a:r>
              <a:rPr lang="en-US" sz="3800" b="1" dirty="0" smtClean="0"/>
              <a:t>THE JOURNEY THUS FAR:</a:t>
            </a:r>
            <a:endParaRPr lang="en-GB" sz="3800" b="1" i="1" dirty="0" smtClean="0"/>
          </a:p>
        </p:txBody>
      </p:sp>
      <p:sp>
        <p:nvSpPr>
          <p:cNvPr id="23556" name="Rectangle 3"/>
          <p:cNvSpPr>
            <a:spLocks noGrp="1" noChangeArrowheads="1"/>
          </p:cNvSpPr>
          <p:nvPr>
            <p:ph type="body" idx="1"/>
          </p:nvPr>
        </p:nvSpPr>
        <p:spPr/>
        <p:txBody>
          <a:bodyPr/>
          <a:lstStyle/>
          <a:p>
            <a:pPr eaLnBrk="1" hangingPunct="1">
              <a:buFont typeface="Wingdings" pitchFamily="2" charset="2"/>
              <a:buNone/>
            </a:pPr>
            <a:r>
              <a:rPr lang="en-US" sz="2800" b="1" i="1" u="sng" smtClean="0"/>
              <a:t>What has been done: Enforcement of the Act.</a:t>
            </a:r>
          </a:p>
          <a:p>
            <a:pPr eaLnBrk="1" hangingPunct="1">
              <a:buFont typeface="Wingdings" pitchFamily="2" charset="2"/>
              <a:buNone/>
            </a:pPr>
            <a:endParaRPr lang="en-US" b="1" i="1" smtClean="0"/>
          </a:p>
          <a:p>
            <a:pPr eaLnBrk="1" hangingPunct="1"/>
            <a:r>
              <a:rPr lang="en-US" b="1" i="1" smtClean="0"/>
              <a:t> Money Transfer Agreement (decision)</a:t>
            </a:r>
          </a:p>
          <a:p>
            <a:pPr eaLnBrk="1" hangingPunct="1"/>
            <a:r>
              <a:rPr lang="en-US" b="1" i="1" smtClean="0"/>
              <a:t>Commodities market study (Rice and Sugar)</a:t>
            </a:r>
          </a:p>
          <a:p>
            <a:pPr eaLnBrk="1" hangingPunct="1"/>
            <a:r>
              <a:rPr lang="en-US" b="1" i="1" smtClean="0"/>
              <a:t>Medical Insurance investigation</a:t>
            </a:r>
            <a:endParaRPr lang="en-GB" b="1" i="1"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4579" name="Rectangle 2"/>
          <p:cNvSpPr>
            <a:spLocks noGrp="1" noChangeArrowheads="1"/>
          </p:cNvSpPr>
          <p:nvPr>
            <p:ph type="title"/>
          </p:nvPr>
        </p:nvSpPr>
        <p:spPr/>
        <p:txBody>
          <a:bodyPr/>
          <a:lstStyle/>
          <a:p>
            <a:pPr eaLnBrk="1" hangingPunct="1"/>
            <a:r>
              <a:rPr lang="en-US" sz="3800" b="1" dirty="0" smtClean="0"/>
              <a:t>THE JOURNEY THUS FAR:</a:t>
            </a:r>
            <a:endParaRPr lang="en-GB" sz="3800" b="1" dirty="0" smtClean="0"/>
          </a:p>
        </p:txBody>
      </p:sp>
      <p:sp>
        <p:nvSpPr>
          <p:cNvPr id="24580" name="Rectangle 3"/>
          <p:cNvSpPr>
            <a:spLocks noGrp="1" noChangeArrowheads="1"/>
          </p:cNvSpPr>
          <p:nvPr>
            <p:ph type="body" idx="1"/>
          </p:nvPr>
        </p:nvSpPr>
        <p:spPr>
          <a:xfrm>
            <a:off x="468313" y="3141663"/>
            <a:ext cx="8229600" cy="2989262"/>
          </a:xfrm>
        </p:spPr>
        <p:txBody>
          <a:bodyPr/>
          <a:lstStyle/>
          <a:p>
            <a:pPr eaLnBrk="1" hangingPunct="1"/>
            <a:r>
              <a:rPr lang="en-US" sz="2800" b="1" i="1" u="sng" smtClean="0"/>
              <a:t>What has been done : In Support of the Act</a:t>
            </a:r>
            <a:r>
              <a:rPr lang="en-US" sz="2800" b="1" i="1" smtClean="0"/>
              <a:t>.</a:t>
            </a:r>
          </a:p>
          <a:p>
            <a:pPr eaLnBrk="1" hangingPunct="1"/>
            <a:endParaRPr lang="en-US" sz="2800" b="1" i="1" smtClean="0"/>
          </a:p>
          <a:p>
            <a:pPr eaLnBrk="1" hangingPunct="1"/>
            <a:r>
              <a:rPr lang="en-US" b="1" i="1" smtClean="0"/>
              <a:t>Consumer protection.</a:t>
            </a:r>
            <a:endParaRPr lang="en-GB" b="1" i="1"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9"/>
            <a:ext cx="8291264" cy="576063"/>
          </a:xfrm>
        </p:spPr>
        <p:txBody>
          <a:bodyPr/>
          <a:lstStyle/>
          <a:p>
            <a:r>
              <a:rPr lang="en-US" sz="2400" b="1" dirty="0" smtClean="0"/>
              <a:t>COMPETITION AND CONSUMER PROTECTION</a:t>
            </a:r>
            <a:endParaRPr lang="en-US" sz="2400" dirty="0"/>
          </a:p>
        </p:txBody>
      </p:sp>
      <p:sp>
        <p:nvSpPr>
          <p:cNvPr id="3" name="Content Placeholder 2"/>
          <p:cNvSpPr>
            <a:spLocks noGrp="1"/>
          </p:cNvSpPr>
          <p:nvPr>
            <p:ph idx="1"/>
          </p:nvPr>
        </p:nvSpPr>
        <p:spPr>
          <a:xfrm>
            <a:off x="468313" y="1844824"/>
            <a:ext cx="8229600" cy="4464496"/>
          </a:xfrm>
        </p:spPr>
        <p:txBody>
          <a:bodyPr/>
          <a:lstStyle/>
          <a:p>
            <a:pPr eaLnBrk="1" fontAlgn="auto" hangingPunct="1">
              <a:spcAft>
                <a:spcPts val="0"/>
              </a:spcAft>
              <a:buFont typeface="Wingdings" pitchFamily="2" charset="2"/>
              <a:buChar char="§"/>
              <a:defRPr/>
            </a:pPr>
            <a:r>
              <a:rPr lang="en-US" sz="2400" dirty="0" smtClean="0"/>
              <a:t>One of the goals of a viable competition regime is consumer welfare! </a:t>
            </a:r>
          </a:p>
          <a:p>
            <a:pPr eaLnBrk="1" fontAlgn="auto" hangingPunct="1">
              <a:spcAft>
                <a:spcPts val="0"/>
              </a:spcAft>
              <a:buFont typeface="Wingdings" pitchFamily="2" charset="2"/>
              <a:buChar char="§"/>
              <a:defRPr/>
            </a:pPr>
            <a:r>
              <a:rPr lang="en-US" sz="2400" dirty="0" smtClean="0"/>
              <a:t>Crucially, competition law is to ensure that competition exists in the market and is protected.</a:t>
            </a:r>
          </a:p>
          <a:p>
            <a:pPr eaLnBrk="1" fontAlgn="auto" hangingPunct="1">
              <a:spcAft>
                <a:spcPts val="0"/>
              </a:spcAft>
              <a:buFont typeface="Wingdings" pitchFamily="2" charset="2"/>
              <a:buChar char="§"/>
              <a:defRPr/>
            </a:pPr>
            <a:r>
              <a:rPr lang="en-US" sz="2400" dirty="0" smtClean="0"/>
              <a:t>Competition law aims to protect the process of competition and not competitors</a:t>
            </a:r>
          </a:p>
          <a:p>
            <a:pPr eaLnBrk="1" fontAlgn="auto" hangingPunct="1">
              <a:spcAft>
                <a:spcPts val="0"/>
              </a:spcAft>
              <a:buFont typeface="Wingdings" pitchFamily="2" charset="2"/>
              <a:buChar char="§"/>
              <a:defRPr/>
            </a:pPr>
            <a:r>
              <a:rPr lang="en-US" sz="2400" dirty="0" smtClean="0"/>
              <a:t>Competition Law provides a protection to domestic firms from foreign firms that use anti-competitive business practices to capture national markets</a:t>
            </a:r>
          </a:p>
          <a:p>
            <a:pPr eaLnBrk="1" fontAlgn="auto" hangingPunct="1">
              <a:spcAft>
                <a:spcPts val="0"/>
              </a:spcAft>
              <a:buFont typeface="Wingdings" pitchFamily="2" charset="2"/>
              <a:buChar char="§"/>
              <a:defRPr/>
            </a:pPr>
            <a:r>
              <a:rPr lang="en-US" sz="2400" dirty="0" smtClean="0"/>
              <a:t>Competition enforcement therefore leads to consumer welfare</a:t>
            </a:r>
          </a:p>
          <a:p>
            <a:pPr eaLnBrk="1" fontAlgn="auto" hangingPunct="1">
              <a:spcAft>
                <a:spcPts val="0"/>
              </a:spcAft>
              <a:buFont typeface="Wingdings" pitchFamily="2" charset="2"/>
              <a:buChar char="§"/>
              <a:defRPr/>
            </a:pPr>
            <a:endParaRPr lang="en-US" sz="2400" dirty="0" smtClean="0"/>
          </a:p>
        </p:txBody>
      </p:sp>
      <p:sp>
        <p:nvSpPr>
          <p:cNvPr id="4" name="Footer Placeholder 3"/>
          <p:cNvSpPr>
            <a:spLocks noGrp="1"/>
          </p:cNvSpPr>
          <p:nvPr>
            <p:ph type="ftr" sz="quarter" idx="10"/>
          </p:nvPr>
        </p:nvSpPr>
        <p:spPr/>
        <p:txBody>
          <a:bodyPr/>
          <a:lstStyle/>
          <a:p>
            <a:pPr>
              <a:defRPr/>
            </a:pPr>
            <a:r>
              <a:rPr lang="en-US" smtClean="0"/>
              <a:t>GAMBIA COMPETITION COMMISSION</a:t>
            </a:r>
            <a:r>
              <a:rPr lang="en-US" b="0" smtClean="0">
                <a:solidFill>
                  <a:schemeClr val="tx1"/>
                </a:solidFill>
              </a:rPr>
              <a:t>              </a:t>
            </a:r>
            <a:r>
              <a:rPr lang="en-US" b="0" i="1" smtClean="0">
                <a:solidFill>
                  <a:schemeClr val="tx1"/>
                </a:solidFill>
              </a:rPr>
              <a:t>Levelling the Field for Development</a:t>
            </a:r>
            <a:endParaRPr lang="en-GB" b="0" i="1">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0769"/>
            <a:ext cx="8229600" cy="720079"/>
          </a:xfrm>
        </p:spPr>
        <p:txBody>
          <a:bodyPr/>
          <a:lstStyle/>
          <a:p>
            <a:r>
              <a:rPr lang="en-US" sz="3200" b="1" dirty="0" smtClean="0"/>
              <a:t>THE PREMISE:</a:t>
            </a:r>
            <a:endParaRPr lang="en-US" sz="3200" dirty="0"/>
          </a:p>
        </p:txBody>
      </p:sp>
      <p:sp>
        <p:nvSpPr>
          <p:cNvPr id="3" name="Content Placeholder 2"/>
          <p:cNvSpPr>
            <a:spLocks noGrp="1"/>
          </p:cNvSpPr>
          <p:nvPr>
            <p:ph idx="1"/>
          </p:nvPr>
        </p:nvSpPr>
        <p:spPr>
          <a:xfrm>
            <a:off x="468313" y="1988840"/>
            <a:ext cx="8229600" cy="4142085"/>
          </a:xfrm>
        </p:spPr>
        <p:txBody>
          <a:bodyPr/>
          <a:lstStyle/>
          <a:p>
            <a:pPr algn="just" eaLnBrk="1" hangingPunct="1"/>
            <a:r>
              <a:rPr lang="en-US" sz="2800" dirty="0" smtClean="0"/>
              <a:t>Fair competition benefits consumers and the economy; a good effective competition policy and law promotes the interest of the consumers, the producers and the whole nation.</a:t>
            </a:r>
          </a:p>
          <a:p>
            <a:pPr algn="just" eaLnBrk="1" hangingPunct="1"/>
            <a:r>
              <a:rPr lang="en-US" sz="2800" b="1" dirty="0" smtClean="0"/>
              <a:t>Indicators of consumer welfare</a:t>
            </a:r>
            <a:r>
              <a:rPr lang="en-US" sz="2800" dirty="0" smtClean="0"/>
              <a:t>: lower prices, better quality, more choice, easy access</a:t>
            </a:r>
          </a:p>
          <a:p>
            <a:pPr algn="just" eaLnBrk="1" hangingPunct="1"/>
            <a:r>
              <a:rPr lang="en-US" sz="2800" dirty="0" smtClean="0"/>
              <a:t>The effective implementation of a competition law leads to the attainment of these four attributes</a:t>
            </a:r>
          </a:p>
          <a:p>
            <a:endParaRPr lang="en-US" dirty="0"/>
          </a:p>
        </p:txBody>
      </p:sp>
      <p:sp>
        <p:nvSpPr>
          <p:cNvPr id="4" name="Footer Placeholder 3"/>
          <p:cNvSpPr>
            <a:spLocks noGrp="1"/>
          </p:cNvSpPr>
          <p:nvPr>
            <p:ph type="ftr" sz="quarter" idx="10"/>
          </p:nvPr>
        </p:nvSpPr>
        <p:spPr/>
        <p:txBody>
          <a:bodyPr/>
          <a:lstStyle/>
          <a:p>
            <a:pPr>
              <a:defRPr/>
            </a:pPr>
            <a:r>
              <a:rPr lang="en-US" smtClean="0"/>
              <a:t>GAMBIA COMPETITION COMMISSION</a:t>
            </a:r>
            <a:r>
              <a:rPr lang="en-US" b="0" smtClean="0">
                <a:solidFill>
                  <a:schemeClr val="tx1"/>
                </a:solidFill>
              </a:rPr>
              <a:t>              </a:t>
            </a:r>
            <a:r>
              <a:rPr lang="en-US" b="0" i="1" smtClean="0">
                <a:solidFill>
                  <a:schemeClr val="tx1"/>
                </a:solidFill>
              </a:rPr>
              <a:t>Levelling the Field for Development</a:t>
            </a:r>
            <a:endParaRPr lang="en-GB" b="0" i="1">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2777"/>
            <a:ext cx="8229600" cy="648071"/>
          </a:xfrm>
        </p:spPr>
        <p:txBody>
          <a:bodyPr/>
          <a:lstStyle/>
          <a:p>
            <a:r>
              <a:rPr lang="en-US" sz="2400" b="1" dirty="0" smtClean="0"/>
              <a:t>COMPETITION ENFORCEMENT:</a:t>
            </a:r>
            <a:endParaRPr lang="en-US" sz="2400" dirty="0"/>
          </a:p>
        </p:txBody>
      </p:sp>
      <p:sp>
        <p:nvSpPr>
          <p:cNvPr id="3" name="Content Placeholder 2"/>
          <p:cNvSpPr>
            <a:spLocks noGrp="1"/>
          </p:cNvSpPr>
          <p:nvPr>
            <p:ph idx="1"/>
          </p:nvPr>
        </p:nvSpPr>
        <p:spPr>
          <a:xfrm>
            <a:off x="0" y="1916832"/>
            <a:ext cx="8892480" cy="4214093"/>
          </a:xfrm>
        </p:spPr>
        <p:txBody>
          <a:bodyPr/>
          <a:lstStyle/>
          <a:p>
            <a:pPr algn="just" eaLnBrk="1" fontAlgn="auto" hangingPunct="1">
              <a:spcAft>
                <a:spcPts val="0"/>
              </a:spcAft>
              <a:buFont typeface="Wingdings" pitchFamily="2" charset="2"/>
              <a:buChar char="§"/>
              <a:defRPr/>
            </a:pPr>
            <a:r>
              <a:rPr lang="en-US" sz="2400" dirty="0" smtClean="0"/>
              <a:t>We know that a robust competition law will prevent practices that distort competition, either directly or indirectly and will ensure that businesses enjoy the maximum benefits. </a:t>
            </a:r>
          </a:p>
          <a:p>
            <a:pPr algn="just" eaLnBrk="1" fontAlgn="auto" hangingPunct="1">
              <a:spcAft>
                <a:spcPts val="0"/>
              </a:spcAft>
              <a:buFont typeface="Wingdings" pitchFamily="2" charset="2"/>
              <a:buChar char="§"/>
              <a:defRPr/>
            </a:pPr>
            <a:endParaRPr lang="en-US" sz="2400" dirty="0" smtClean="0"/>
          </a:p>
          <a:p>
            <a:pPr algn="just" eaLnBrk="1" fontAlgn="auto" hangingPunct="1">
              <a:spcAft>
                <a:spcPts val="0"/>
              </a:spcAft>
              <a:buFont typeface="Wingdings" pitchFamily="2" charset="2"/>
              <a:buChar char="§"/>
              <a:defRPr/>
            </a:pPr>
            <a:r>
              <a:rPr lang="en-US" sz="2400" dirty="0" smtClean="0"/>
              <a:t>And it is not the existence of the law and the agency that matters but the </a:t>
            </a:r>
            <a:r>
              <a:rPr lang="en-US" sz="2400" b="1" dirty="0" smtClean="0"/>
              <a:t>effective enforcement of the law</a:t>
            </a:r>
            <a:r>
              <a:rPr lang="en-US" sz="2400" dirty="0" smtClean="0"/>
              <a:t> by the agency </a:t>
            </a:r>
          </a:p>
          <a:p>
            <a:pPr algn="just" eaLnBrk="1" fontAlgn="auto" hangingPunct="1">
              <a:spcAft>
                <a:spcPts val="0"/>
              </a:spcAft>
              <a:buFont typeface="Wingdings" pitchFamily="2" charset="2"/>
              <a:buChar char="§"/>
              <a:defRPr/>
            </a:pPr>
            <a:endParaRPr lang="en-US" sz="2400" dirty="0" smtClean="0"/>
          </a:p>
          <a:p>
            <a:pPr algn="just" eaLnBrk="1" fontAlgn="auto" hangingPunct="1">
              <a:spcAft>
                <a:spcPts val="0"/>
              </a:spcAft>
              <a:buFont typeface="Wingdings" pitchFamily="2" charset="2"/>
              <a:buChar char="§"/>
              <a:defRPr/>
            </a:pPr>
            <a:r>
              <a:rPr lang="en-US" sz="2400" dirty="0" smtClean="0"/>
              <a:t>Competition laws can be used to attain consumer welfare and some basic consumer rights</a:t>
            </a:r>
          </a:p>
          <a:p>
            <a:pPr>
              <a:buFont typeface="Wingdings" pitchFamily="2" charset="2"/>
              <a:buChar char="§"/>
            </a:pPr>
            <a:endParaRPr lang="en-US" sz="2400" dirty="0"/>
          </a:p>
        </p:txBody>
      </p:sp>
      <p:sp>
        <p:nvSpPr>
          <p:cNvPr id="4" name="Footer Placeholder 3"/>
          <p:cNvSpPr>
            <a:spLocks noGrp="1"/>
          </p:cNvSpPr>
          <p:nvPr>
            <p:ph type="ftr" sz="quarter" idx="10"/>
          </p:nvPr>
        </p:nvSpPr>
        <p:spPr/>
        <p:txBody>
          <a:bodyPr/>
          <a:lstStyle/>
          <a:p>
            <a:pPr>
              <a:defRPr/>
            </a:pPr>
            <a:r>
              <a:rPr lang="en-US" smtClean="0"/>
              <a:t>GAMBIA COMPETITION COMMISSION</a:t>
            </a:r>
            <a:r>
              <a:rPr lang="en-US" b="0" smtClean="0">
                <a:solidFill>
                  <a:schemeClr val="tx1"/>
                </a:solidFill>
              </a:rPr>
              <a:t>              </a:t>
            </a:r>
            <a:r>
              <a:rPr lang="en-US" b="0" i="1" smtClean="0">
                <a:solidFill>
                  <a:schemeClr val="tx1"/>
                </a:solidFill>
              </a:rPr>
              <a:t>Levelling the Field for Development</a:t>
            </a:r>
            <a:endParaRPr lang="en-GB" b="0" i="1">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84785"/>
            <a:ext cx="8229600" cy="720079"/>
          </a:xfrm>
        </p:spPr>
        <p:txBody>
          <a:bodyPr/>
          <a:lstStyle/>
          <a:p>
            <a:r>
              <a:rPr lang="en-US" sz="3200" b="1" dirty="0" smtClean="0"/>
              <a:t>THE IDEAL FRAMEWORK:</a:t>
            </a:r>
            <a:endParaRPr lang="en-US" sz="3200" dirty="0"/>
          </a:p>
        </p:txBody>
      </p:sp>
      <p:sp>
        <p:nvSpPr>
          <p:cNvPr id="3" name="Content Placeholder 2"/>
          <p:cNvSpPr>
            <a:spLocks noGrp="1"/>
          </p:cNvSpPr>
          <p:nvPr>
            <p:ph idx="1"/>
          </p:nvPr>
        </p:nvSpPr>
        <p:spPr>
          <a:xfrm>
            <a:off x="468313" y="2060848"/>
            <a:ext cx="8229600" cy="4070077"/>
          </a:xfrm>
        </p:spPr>
        <p:txBody>
          <a:bodyPr/>
          <a:lstStyle/>
          <a:p>
            <a:pPr algn="just" eaLnBrk="1" hangingPunct="1"/>
            <a:r>
              <a:rPr lang="en-GB" dirty="0" smtClean="0"/>
              <a:t>We could ask what framework would be ideal: hybrid laws </a:t>
            </a:r>
            <a:r>
              <a:rPr lang="en-US" dirty="0" smtClean="0"/>
              <a:t>and a </a:t>
            </a:r>
            <a:r>
              <a:rPr lang="en-GB" dirty="0" smtClean="0"/>
              <a:t>hybrid agency or two different laws implemented by two different agencies.</a:t>
            </a:r>
          </a:p>
          <a:p>
            <a:pPr algn="just" eaLnBrk="1" hangingPunct="1"/>
            <a:endParaRPr lang="en-GB" dirty="0" smtClean="0"/>
          </a:p>
          <a:p>
            <a:pPr algn="just" eaLnBrk="1" hangingPunct="1"/>
            <a:r>
              <a:rPr lang="en-GB" dirty="0" smtClean="0"/>
              <a:t>The Gambia </a:t>
            </a:r>
            <a:r>
              <a:rPr lang="en-GB" dirty="0" smtClean="0"/>
              <a:t>OPTED TO HAVE BOTH ACTS IMPLEMENTED BY ONE AGENCY HENCE THE NAME CHANGE  TO GCCPC</a:t>
            </a:r>
            <a:endParaRPr lang="en-US" dirty="0" smtClean="0"/>
          </a:p>
          <a:p>
            <a:endParaRPr lang="en-US" dirty="0"/>
          </a:p>
        </p:txBody>
      </p:sp>
      <p:sp>
        <p:nvSpPr>
          <p:cNvPr id="4" name="Footer Placeholder 3"/>
          <p:cNvSpPr>
            <a:spLocks noGrp="1"/>
          </p:cNvSpPr>
          <p:nvPr>
            <p:ph type="ftr" sz="quarter" idx="10"/>
          </p:nvPr>
        </p:nvSpPr>
        <p:spPr/>
        <p:txBody>
          <a:bodyPr/>
          <a:lstStyle/>
          <a:p>
            <a:pPr>
              <a:defRPr/>
            </a:pPr>
            <a:r>
              <a:rPr lang="en-US" smtClean="0"/>
              <a:t>GAMBIA COMPETITION COMMISSION</a:t>
            </a:r>
            <a:r>
              <a:rPr lang="en-US" b="0" smtClean="0">
                <a:solidFill>
                  <a:schemeClr val="tx1"/>
                </a:solidFill>
              </a:rPr>
              <a:t>              </a:t>
            </a:r>
            <a:r>
              <a:rPr lang="en-US" b="0" i="1" smtClean="0">
                <a:solidFill>
                  <a:schemeClr val="tx1"/>
                </a:solidFill>
              </a:rPr>
              <a:t>Levelling the Field for Development</a:t>
            </a:r>
            <a:endParaRPr lang="en-GB" b="0" i="1">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5603" name="Rectangle 2"/>
          <p:cNvSpPr>
            <a:spLocks noGrp="1" noChangeArrowheads="1"/>
          </p:cNvSpPr>
          <p:nvPr>
            <p:ph type="title"/>
          </p:nvPr>
        </p:nvSpPr>
        <p:spPr/>
        <p:txBody>
          <a:bodyPr/>
          <a:lstStyle/>
          <a:p>
            <a:pPr eaLnBrk="1" hangingPunct="1"/>
            <a:r>
              <a:rPr lang="en-US" sz="3800" b="1" i="1" smtClean="0"/>
              <a:t>Strategic Direction:</a:t>
            </a:r>
            <a:br>
              <a:rPr lang="en-US" sz="3800" b="1" i="1" smtClean="0"/>
            </a:br>
            <a:endParaRPr lang="en-GB" sz="3800" b="1" i="1" smtClean="0"/>
          </a:p>
        </p:txBody>
      </p:sp>
      <p:sp>
        <p:nvSpPr>
          <p:cNvPr id="25604" name="Rectangle 3"/>
          <p:cNvSpPr>
            <a:spLocks noGrp="1" noChangeArrowheads="1"/>
          </p:cNvSpPr>
          <p:nvPr>
            <p:ph type="body" idx="1"/>
          </p:nvPr>
        </p:nvSpPr>
        <p:spPr/>
        <p:txBody>
          <a:bodyPr/>
          <a:lstStyle/>
          <a:p>
            <a:pPr eaLnBrk="1" hangingPunct="1">
              <a:lnSpc>
                <a:spcPct val="90000"/>
              </a:lnSpc>
            </a:pPr>
            <a:r>
              <a:rPr lang="en-US" sz="2600" b="1" i="1" dirty="0" smtClean="0"/>
              <a:t>STRATEGIC PLAN:</a:t>
            </a:r>
          </a:p>
          <a:p>
            <a:pPr eaLnBrk="1" hangingPunct="1">
              <a:lnSpc>
                <a:spcPct val="90000"/>
              </a:lnSpc>
              <a:buFont typeface="Wingdings" pitchFamily="2" charset="2"/>
              <a:buNone/>
            </a:pPr>
            <a:r>
              <a:rPr lang="en-US" sz="2600" b="1" i="1" dirty="0" smtClean="0"/>
              <a:t>The overall objectives of the plan are to:</a:t>
            </a:r>
          </a:p>
          <a:p>
            <a:pPr eaLnBrk="1" hangingPunct="1">
              <a:lnSpc>
                <a:spcPct val="90000"/>
              </a:lnSpc>
            </a:pPr>
            <a:r>
              <a:rPr lang="en-US" sz="2600" b="1" i="1" dirty="0" smtClean="0"/>
              <a:t>Make the public more aware of </a:t>
            </a:r>
            <a:r>
              <a:rPr lang="en-US" sz="2600" b="1" i="1" dirty="0" smtClean="0"/>
              <a:t>GCCPC </a:t>
            </a:r>
            <a:r>
              <a:rPr lang="en-US" sz="2600" b="1" i="1" dirty="0" smtClean="0"/>
              <a:t>and its functions.</a:t>
            </a:r>
          </a:p>
          <a:p>
            <a:pPr eaLnBrk="1" hangingPunct="1">
              <a:lnSpc>
                <a:spcPct val="90000"/>
              </a:lnSpc>
            </a:pPr>
            <a:r>
              <a:rPr lang="en-US" sz="2600" b="1" i="1" dirty="0" smtClean="0"/>
              <a:t>Build the capacity of staff for increased efficiency.</a:t>
            </a:r>
          </a:p>
          <a:p>
            <a:pPr eaLnBrk="1" hangingPunct="1">
              <a:lnSpc>
                <a:spcPct val="90000"/>
              </a:lnSpc>
            </a:pPr>
            <a:r>
              <a:rPr lang="en-US" sz="2600" b="1" i="1" dirty="0" smtClean="0"/>
              <a:t>Engage more donors to increase the institution’s financial resource base.</a:t>
            </a:r>
            <a:r>
              <a:rPr lang="en-US" sz="2600" dirty="0" smtClean="0"/>
              <a:t> </a:t>
            </a:r>
            <a:endParaRPr lang="en-GB" sz="2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6627" name="Rectangle 2"/>
          <p:cNvSpPr>
            <a:spLocks noGrp="1" noChangeArrowheads="1"/>
          </p:cNvSpPr>
          <p:nvPr>
            <p:ph type="title"/>
          </p:nvPr>
        </p:nvSpPr>
        <p:spPr/>
        <p:txBody>
          <a:bodyPr/>
          <a:lstStyle/>
          <a:p>
            <a:pPr eaLnBrk="1" hangingPunct="1"/>
            <a:r>
              <a:rPr lang="en-GB" sz="3800" smtClean="0"/>
              <a:t>Going forward: </a:t>
            </a:r>
            <a:r>
              <a:rPr lang="en-US" sz="3800" b="1" i="1" smtClean="0"/>
              <a:t>CHALLENGES:</a:t>
            </a:r>
            <a:endParaRPr lang="en-GB" sz="3800" b="1" i="1" smtClean="0"/>
          </a:p>
        </p:txBody>
      </p:sp>
      <p:sp>
        <p:nvSpPr>
          <p:cNvPr id="26628" name="Rectangle 3"/>
          <p:cNvSpPr>
            <a:spLocks noGrp="1" noChangeArrowheads="1"/>
          </p:cNvSpPr>
          <p:nvPr>
            <p:ph type="body" idx="1"/>
          </p:nvPr>
        </p:nvSpPr>
        <p:spPr/>
        <p:txBody>
          <a:bodyPr/>
          <a:lstStyle/>
          <a:p>
            <a:pPr eaLnBrk="1" hangingPunct="1"/>
            <a:r>
              <a:rPr lang="en-US" b="1" i="1" smtClean="0"/>
              <a:t>CAPACITY /RESOURCE CONSTRAINTS.</a:t>
            </a:r>
          </a:p>
          <a:p>
            <a:pPr eaLnBrk="1" hangingPunct="1"/>
            <a:r>
              <a:rPr lang="en-US" b="1" i="1" smtClean="0"/>
              <a:t>RELATIONSHIPS WITH SECTOR REGULATORS</a:t>
            </a:r>
          </a:p>
          <a:p>
            <a:pPr eaLnBrk="1" hangingPunct="1"/>
            <a:r>
              <a:rPr lang="en-US" b="1" i="1" smtClean="0"/>
              <a:t>MANAGING EXPECTATIONS.</a:t>
            </a:r>
            <a:endParaRPr lang="en-GB" b="1" i="1"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7651" name="Rectangle 2"/>
          <p:cNvSpPr>
            <a:spLocks noGrp="1" noChangeArrowheads="1"/>
          </p:cNvSpPr>
          <p:nvPr>
            <p:ph type="title"/>
          </p:nvPr>
        </p:nvSpPr>
        <p:spPr/>
        <p:txBody>
          <a:bodyPr/>
          <a:lstStyle/>
          <a:p>
            <a:pPr eaLnBrk="1" hangingPunct="1"/>
            <a:r>
              <a:rPr lang="en-GB" sz="3800" smtClean="0"/>
              <a:t>Thankyou </a:t>
            </a:r>
          </a:p>
        </p:txBody>
      </p:sp>
      <p:sp>
        <p:nvSpPr>
          <p:cNvPr id="27652" name="Rectangle 3"/>
          <p:cNvSpPr>
            <a:spLocks noGrp="1" noChangeArrowheads="1"/>
          </p:cNvSpPr>
          <p:nvPr>
            <p:ph type="body" idx="1"/>
          </p:nvPr>
        </p:nvSpPr>
        <p:spPr/>
        <p:txBody>
          <a:bodyPr/>
          <a:lstStyle/>
          <a:p>
            <a:pPr eaLnBrk="1" hangingPunct="1"/>
            <a:endParaRPr lang="en-GB" smtClean="0"/>
          </a:p>
          <a:p>
            <a:pPr eaLnBrk="1" hangingPunct="1"/>
            <a:r>
              <a:rPr lang="en-GB" smtClean="0"/>
              <a:t>Any Questions</a:t>
            </a:r>
          </a:p>
          <a:p>
            <a:pPr eaLnBrk="1" hangingPunct="1"/>
            <a:endParaRPr lang="en-GB" smtClean="0"/>
          </a:p>
          <a:p>
            <a:pPr eaLnBrk="1" hangingPunct="1"/>
            <a:r>
              <a:rPr lang="en-GB" smtClean="0"/>
              <a:t>See our website at </a:t>
            </a:r>
            <a:r>
              <a:rPr lang="en-GB" smtClean="0">
                <a:hlinkClick r:id="rId3"/>
              </a:rPr>
              <a:t>www.gcc.gm</a:t>
            </a:r>
            <a:r>
              <a:rPr lang="en-GB" smtClean="0"/>
              <a:t> for further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14339" name="Rectangle 2"/>
          <p:cNvSpPr>
            <a:spLocks noGrp="1" noChangeArrowheads="1"/>
          </p:cNvSpPr>
          <p:nvPr>
            <p:ph type="title"/>
          </p:nvPr>
        </p:nvSpPr>
        <p:spPr>
          <a:noFill/>
        </p:spPr>
        <p:txBody>
          <a:bodyPr/>
          <a:lstStyle/>
          <a:p>
            <a:pPr algn="ctr" eaLnBrk="1" hangingPunct="1"/>
            <a:r>
              <a:rPr lang="en-US" sz="4400" b="1" dirty="0" smtClean="0"/>
              <a:t>OUTLINE:</a:t>
            </a:r>
            <a:br>
              <a:rPr lang="en-US" sz="4400" b="1" dirty="0" smtClean="0"/>
            </a:br>
            <a:endParaRPr lang="en-GB" sz="4400" b="1" dirty="0" smtClean="0"/>
          </a:p>
        </p:txBody>
      </p:sp>
      <p:sp>
        <p:nvSpPr>
          <p:cNvPr id="14340" name="Rectangle 3"/>
          <p:cNvSpPr>
            <a:spLocks noGrp="1" noChangeArrowheads="1"/>
          </p:cNvSpPr>
          <p:nvPr>
            <p:ph type="body" idx="1"/>
          </p:nvPr>
        </p:nvSpPr>
        <p:spPr/>
        <p:txBody>
          <a:bodyPr/>
          <a:lstStyle/>
          <a:p>
            <a:pPr eaLnBrk="1" hangingPunct="1">
              <a:lnSpc>
                <a:spcPct val="90000"/>
              </a:lnSpc>
            </a:pPr>
            <a:r>
              <a:rPr lang="en-US" sz="2800" dirty="0" smtClean="0"/>
              <a:t>Mandate of Competition Authorities</a:t>
            </a:r>
          </a:p>
          <a:p>
            <a:pPr eaLnBrk="1" hangingPunct="1">
              <a:lnSpc>
                <a:spcPct val="90000"/>
              </a:lnSpc>
            </a:pPr>
            <a:r>
              <a:rPr lang="en-US" sz="2800" dirty="0" smtClean="0"/>
              <a:t>Objectives of The Gambia Competition ACT 2007.</a:t>
            </a:r>
          </a:p>
          <a:p>
            <a:pPr eaLnBrk="1" hangingPunct="1">
              <a:lnSpc>
                <a:spcPct val="90000"/>
              </a:lnSpc>
            </a:pPr>
            <a:r>
              <a:rPr lang="en-US" sz="2800" dirty="0" smtClean="0"/>
              <a:t>Functions of the GCC/ Prohibited practices</a:t>
            </a:r>
          </a:p>
          <a:p>
            <a:pPr eaLnBrk="1" hangingPunct="1">
              <a:lnSpc>
                <a:spcPct val="90000"/>
              </a:lnSpc>
            </a:pPr>
            <a:r>
              <a:rPr lang="en-US" sz="2800" dirty="0" smtClean="0"/>
              <a:t>The journey thus far </a:t>
            </a:r>
          </a:p>
          <a:p>
            <a:pPr eaLnBrk="1" hangingPunct="1">
              <a:lnSpc>
                <a:spcPct val="90000"/>
              </a:lnSpc>
            </a:pPr>
            <a:r>
              <a:rPr lang="en-US" sz="2800" dirty="0" smtClean="0"/>
              <a:t>Strategic Direction</a:t>
            </a:r>
          </a:p>
          <a:p>
            <a:pPr eaLnBrk="1" hangingPunct="1">
              <a:lnSpc>
                <a:spcPct val="90000"/>
              </a:lnSpc>
            </a:pPr>
            <a:r>
              <a:rPr lang="en-US" sz="2800" dirty="0" smtClean="0"/>
              <a:t>Challenges</a:t>
            </a:r>
            <a:r>
              <a:rPr lang="en-US" sz="2000" dirty="0" smtClean="0"/>
              <a:t>	</a:t>
            </a:r>
            <a:endParaRPr lang="en-GB"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15363" name="Rectangle 2"/>
          <p:cNvSpPr>
            <a:spLocks noGrp="1" noChangeArrowheads="1"/>
          </p:cNvSpPr>
          <p:nvPr>
            <p:ph type="title"/>
          </p:nvPr>
        </p:nvSpPr>
        <p:spPr/>
        <p:txBody>
          <a:bodyPr/>
          <a:lstStyle/>
          <a:p>
            <a:pPr eaLnBrk="1" hangingPunct="1"/>
            <a:r>
              <a:rPr lang="en-US" sz="2800" b="1" dirty="0" smtClean="0"/>
              <a:t>MANDATE OF COMPETITION AUTHORITIES:</a:t>
            </a:r>
            <a:br>
              <a:rPr lang="en-US" sz="2800" b="1" dirty="0" smtClean="0"/>
            </a:br>
            <a:endParaRPr lang="en-GB" sz="2800" b="1" dirty="0" smtClean="0"/>
          </a:p>
        </p:txBody>
      </p:sp>
      <p:sp>
        <p:nvSpPr>
          <p:cNvPr id="15364" name="Rectangle 3"/>
          <p:cNvSpPr>
            <a:spLocks noGrp="1" noChangeArrowheads="1"/>
          </p:cNvSpPr>
          <p:nvPr>
            <p:ph type="body" idx="1"/>
          </p:nvPr>
        </p:nvSpPr>
        <p:spPr/>
        <p:txBody>
          <a:bodyPr/>
          <a:lstStyle/>
          <a:p>
            <a:pPr eaLnBrk="1" hangingPunct="1">
              <a:lnSpc>
                <a:spcPct val="90000"/>
              </a:lnSpc>
            </a:pPr>
            <a:r>
              <a:rPr lang="en-US" sz="2600" dirty="0" smtClean="0"/>
              <a:t>To promote, maintain and enforce competition, in order to:</a:t>
            </a:r>
          </a:p>
          <a:p>
            <a:pPr eaLnBrk="1" hangingPunct="1">
              <a:lnSpc>
                <a:spcPct val="90000"/>
              </a:lnSpc>
            </a:pPr>
            <a:r>
              <a:rPr lang="en-US" sz="2600" dirty="0" smtClean="0"/>
              <a:t>Promote economic efficiency and development</a:t>
            </a:r>
          </a:p>
          <a:p>
            <a:pPr eaLnBrk="1" hangingPunct="1">
              <a:lnSpc>
                <a:spcPct val="90000"/>
              </a:lnSpc>
            </a:pPr>
            <a:r>
              <a:rPr lang="en-US" sz="2600" dirty="0" smtClean="0"/>
              <a:t>Increase consumer choice and competitive prices</a:t>
            </a:r>
          </a:p>
          <a:p>
            <a:pPr eaLnBrk="1" hangingPunct="1">
              <a:lnSpc>
                <a:spcPct val="90000"/>
              </a:lnSpc>
            </a:pPr>
            <a:r>
              <a:rPr lang="en-US" sz="2600" dirty="0" smtClean="0"/>
              <a:t>Promote employment and advance social and economic welfare.</a:t>
            </a:r>
          </a:p>
          <a:p>
            <a:pPr eaLnBrk="1" hangingPunct="1">
              <a:lnSpc>
                <a:spcPct val="90000"/>
              </a:lnSpc>
            </a:pPr>
            <a:r>
              <a:rPr lang="en-US" sz="2600" dirty="0" smtClean="0"/>
              <a:t>Participation in world markets</a:t>
            </a:r>
          </a:p>
          <a:p>
            <a:pPr eaLnBrk="1" hangingPunct="1">
              <a:lnSpc>
                <a:spcPct val="90000"/>
              </a:lnSpc>
            </a:pPr>
            <a:r>
              <a:rPr lang="en-US" sz="2600" dirty="0" smtClean="0"/>
              <a:t>Equitable participation by SMEs in the economy</a:t>
            </a:r>
            <a:endParaRPr lang="en-GB" sz="2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16387" name="Rectangle 2"/>
          <p:cNvSpPr>
            <a:spLocks noGrp="1" noChangeArrowheads="1"/>
          </p:cNvSpPr>
          <p:nvPr>
            <p:ph type="title"/>
          </p:nvPr>
        </p:nvSpPr>
        <p:spPr/>
        <p:txBody>
          <a:bodyPr/>
          <a:lstStyle/>
          <a:p>
            <a:pPr eaLnBrk="1" hangingPunct="1"/>
            <a:r>
              <a:rPr lang="en-GB" sz="3200" b="1" dirty="0" smtClean="0"/>
              <a:t>OBJECTIVES OF THE GCC ACT 2007</a:t>
            </a:r>
            <a:endParaRPr lang="en-GB" sz="3200" b="1" dirty="0" smtClean="0"/>
          </a:p>
        </p:txBody>
      </p:sp>
      <p:sp>
        <p:nvSpPr>
          <p:cNvPr id="16388" name="Rectangle 3"/>
          <p:cNvSpPr>
            <a:spLocks noGrp="1" noChangeArrowheads="1"/>
          </p:cNvSpPr>
          <p:nvPr>
            <p:ph type="body" idx="1"/>
          </p:nvPr>
        </p:nvSpPr>
        <p:spPr/>
        <p:txBody>
          <a:bodyPr/>
          <a:lstStyle/>
          <a:p>
            <a:pPr eaLnBrk="1" hangingPunct="1">
              <a:lnSpc>
                <a:spcPct val="90000"/>
              </a:lnSpc>
              <a:buFont typeface="Wingdings" pitchFamily="2" charset="2"/>
              <a:buNone/>
            </a:pPr>
            <a:r>
              <a:rPr lang="en-US" sz="2100" dirty="0" smtClean="0"/>
              <a:t>The objectives of the Competition Act are:</a:t>
            </a:r>
          </a:p>
          <a:p>
            <a:pPr eaLnBrk="1" hangingPunct="1">
              <a:lnSpc>
                <a:spcPct val="90000"/>
              </a:lnSpc>
            </a:pPr>
            <a:r>
              <a:rPr lang="en-US" sz="2100" dirty="0" smtClean="0"/>
              <a:t> ‘To foster competitive markets and competitive business conduct in The Gambia by establishing a Competition Commission and a competition regime that will control anticompetitive arrangements, monopoly situations and mergers with the aim of improving the well-being of consumers and the efficiency of businesses in The Gambia’.</a:t>
            </a:r>
          </a:p>
          <a:p>
            <a:pPr eaLnBrk="1" hangingPunct="1">
              <a:lnSpc>
                <a:spcPct val="90000"/>
              </a:lnSpc>
            </a:pPr>
            <a:r>
              <a:rPr lang="en-US" sz="2100" dirty="0" smtClean="0"/>
              <a:t>To give confidence to those wishing to invest in the Gambia</a:t>
            </a:r>
          </a:p>
          <a:p>
            <a:pPr eaLnBrk="1" hangingPunct="1">
              <a:lnSpc>
                <a:spcPct val="90000"/>
              </a:lnSpc>
            </a:pPr>
            <a:r>
              <a:rPr lang="en-US" sz="2100" dirty="0" smtClean="0"/>
              <a:t>To demonstrates the government’s commitment to a free-market economy </a:t>
            </a:r>
            <a:endParaRPr lang="en-GB" sz="21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17411" name="Rectangle 2"/>
          <p:cNvSpPr>
            <a:spLocks noGrp="1" noChangeArrowheads="1"/>
          </p:cNvSpPr>
          <p:nvPr>
            <p:ph type="title"/>
          </p:nvPr>
        </p:nvSpPr>
        <p:spPr>
          <a:xfrm>
            <a:off x="468313" y="1412875"/>
            <a:ext cx="8229600" cy="636588"/>
          </a:xfrm>
        </p:spPr>
        <p:txBody>
          <a:bodyPr/>
          <a:lstStyle/>
          <a:p>
            <a:pPr eaLnBrk="1" hangingPunct="1"/>
            <a:r>
              <a:rPr lang="en-GB" sz="3800" dirty="0" smtClean="0"/>
              <a:t> </a:t>
            </a:r>
            <a:r>
              <a:rPr lang="en-GB" sz="2800" b="1" dirty="0" smtClean="0"/>
              <a:t>FUNCTIONS OF THE GCC</a:t>
            </a:r>
          </a:p>
        </p:txBody>
      </p:sp>
      <p:sp>
        <p:nvSpPr>
          <p:cNvPr id="17412" name="Rectangle 3"/>
          <p:cNvSpPr>
            <a:spLocks noGrp="1" noChangeArrowheads="1"/>
          </p:cNvSpPr>
          <p:nvPr>
            <p:ph type="body" idx="1"/>
          </p:nvPr>
        </p:nvSpPr>
        <p:spPr>
          <a:xfrm>
            <a:off x="179512" y="2060848"/>
            <a:ext cx="8518401" cy="4070077"/>
          </a:xfrm>
        </p:spPr>
        <p:txBody>
          <a:bodyPr/>
          <a:lstStyle/>
          <a:p>
            <a:pPr lvl="0"/>
            <a:r>
              <a:rPr lang="en-GB" sz="2400" dirty="0" smtClean="0"/>
              <a:t>Curb practices that have an appreciably adverse effect on competition by creating a level playing field, within which businesses can thrive in a liberal and competitive market.</a:t>
            </a:r>
          </a:p>
          <a:p>
            <a:pPr lvl="0"/>
            <a:endParaRPr lang="en-GB" sz="2400" dirty="0" smtClean="0"/>
          </a:p>
          <a:p>
            <a:pPr lvl="0"/>
            <a:r>
              <a:rPr lang="en-GB" sz="2400" dirty="0" smtClean="0"/>
              <a:t>Maintain and enhance efficient market conduct and promote overall productivity, innovation and competitiveness of markets.</a:t>
            </a:r>
            <a:endParaRPr lang="en-US" sz="2400" dirty="0" smtClean="0"/>
          </a:p>
          <a:p>
            <a:pPr lvl="0"/>
            <a:endParaRPr lang="en-GB" sz="2400" dirty="0" smtClean="0"/>
          </a:p>
          <a:p>
            <a:pPr lvl="0"/>
            <a:r>
              <a:rPr lang="en-GB" sz="2400" dirty="0" smtClean="0"/>
              <a:t>Protect the interests of the consumers in terms of competitive prices and product choices.</a:t>
            </a:r>
          </a:p>
          <a:p>
            <a:pPr lvl="0"/>
            <a:endParaRPr lang="en-US" sz="2400" dirty="0" smtClean="0"/>
          </a:p>
          <a:p>
            <a:pPr eaLnBrk="1" hangingPunct="1">
              <a:lnSpc>
                <a:spcPct val="80000"/>
              </a:lnSpc>
            </a:pPr>
            <a:endParaRPr lang="en-US" sz="17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18435" name="Rectangle 2"/>
          <p:cNvSpPr>
            <a:spLocks noGrp="1" noChangeArrowheads="1"/>
          </p:cNvSpPr>
          <p:nvPr>
            <p:ph type="title"/>
          </p:nvPr>
        </p:nvSpPr>
        <p:spPr>
          <a:xfrm>
            <a:off x="468313" y="1412777"/>
            <a:ext cx="8229600" cy="720080"/>
          </a:xfrm>
        </p:spPr>
        <p:txBody>
          <a:bodyPr/>
          <a:lstStyle/>
          <a:p>
            <a:pPr eaLnBrk="1" hangingPunct="1"/>
            <a:r>
              <a:rPr lang="en-GB" sz="3800" dirty="0" smtClean="0"/>
              <a:t> </a:t>
            </a:r>
            <a:r>
              <a:rPr lang="en-GB" sz="2800" b="1" dirty="0" smtClean="0"/>
              <a:t>FUNCTIONS OF THE GCC</a:t>
            </a:r>
          </a:p>
        </p:txBody>
      </p:sp>
      <p:sp>
        <p:nvSpPr>
          <p:cNvPr id="18436" name="Rectangle 3"/>
          <p:cNvSpPr>
            <a:spLocks noGrp="1" noChangeArrowheads="1"/>
          </p:cNvSpPr>
          <p:nvPr>
            <p:ph type="body" idx="1"/>
          </p:nvPr>
        </p:nvSpPr>
        <p:spPr>
          <a:xfrm>
            <a:off x="251520" y="2132856"/>
            <a:ext cx="8446393" cy="3998069"/>
          </a:xfrm>
        </p:spPr>
        <p:txBody>
          <a:bodyPr/>
          <a:lstStyle/>
          <a:p>
            <a:pPr lvl="0"/>
            <a:r>
              <a:rPr lang="en-GB" sz="2400" dirty="0" smtClean="0"/>
              <a:t>Promote and sustain competition in the market to advance the social and economic welfare of the population.</a:t>
            </a:r>
            <a:endParaRPr lang="en-US" sz="2400" dirty="0" smtClean="0"/>
          </a:p>
          <a:p>
            <a:pPr lvl="0"/>
            <a:endParaRPr lang="en-GB" sz="2400" dirty="0" smtClean="0"/>
          </a:p>
          <a:p>
            <a:pPr lvl="0"/>
            <a:r>
              <a:rPr lang="en-GB" sz="2400" dirty="0" smtClean="0"/>
              <a:t>Create and expand opportunities for small and medium-sized enterprises to participate in the economy. </a:t>
            </a:r>
            <a:endParaRPr lang="en-US" sz="2400" dirty="0" smtClean="0"/>
          </a:p>
          <a:p>
            <a:pPr lvl="0"/>
            <a:endParaRPr lang="en-GB" sz="2400" dirty="0" smtClean="0"/>
          </a:p>
          <a:p>
            <a:pPr lvl="0"/>
            <a:r>
              <a:rPr lang="en-GB" sz="2400" dirty="0" smtClean="0"/>
              <a:t>Offer advice to the Government or other public authorities on national needs and policies in respect of competition matters.</a:t>
            </a:r>
            <a:endParaRPr lang="en-US" sz="2400" dirty="0" smtClean="0"/>
          </a:p>
          <a:p>
            <a:pPr>
              <a:buNone/>
            </a:pPr>
            <a:r>
              <a:rPr lang="en-GB" sz="2400" dirty="0" smtClean="0"/>
              <a:t> </a:t>
            </a:r>
            <a:endParaRPr lang="en-US" sz="2400" dirty="0" smtClean="0"/>
          </a:p>
          <a:p>
            <a:pPr eaLnBrk="1" hangingPunct="1">
              <a:lnSpc>
                <a:spcPct val="80000"/>
              </a:lnSpc>
            </a:pPr>
            <a:endParaRPr lang="en-GB" sz="19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0483" name="Rectangle 2"/>
          <p:cNvSpPr>
            <a:spLocks noGrp="1" noChangeArrowheads="1"/>
          </p:cNvSpPr>
          <p:nvPr>
            <p:ph type="title"/>
          </p:nvPr>
        </p:nvSpPr>
        <p:spPr>
          <a:xfrm>
            <a:off x="395288" y="1484313"/>
            <a:ext cx="8229600" cy="432519"/>
          </a:xfrm>
        </p:spPr>
        <p:txBody>
          <a:bodyPr/>
          <a:lstStyle/>
          <a:p>
            <a:pPr eaLnBrk="1" hangingPunct="1"/>
            <a:r>
              <a:rPr lang="en-US" sz="2800" b="1" dirty="0" smtClean="0"/>
              <a:t>PROHIBITED PRACTICES.</a:t>
            </a:r>
            <a:endParaRPr lang="en-GB" sz="2800" b="1" dirty="0" smtClean="0"/>
          </a:p>
        </p:txBody>
      </p:sp>
      <p:sp>
        <p:nvSpPr>
          <p:cNvPr id="20484" name="Rectangle 3"/>
          <p:cNvSpPr>
            <a:spLocks noGrp="1" noChangeArrowheads="1"/>
          </p:cNvSpPr>
          <p:nvPr>
            <p:ph type="body" idx="1"/>
          </p:nvPr>
        </p:nvSpPr>
        <p:spPr>
          <a:xfrm>
            <a:off x="251520" y="1988841"/>
            <a:ext cx="8640960" cy="4177010"/>
          </a:xfrm>
        </p:spPr>
        <p:txBody>
          <a:bodyPr/>
          <a:lstStyle/>
          <a:p>
            <a:pPr eaLnBrk="1" hangingPunct="1">
              <a:lnSpc>
                <a:spcPct val="80000"/>
              </a:lnSpc>
            </a:pPr>
            <a:r>
              <a:rPr lang="en-US" sz="2000" dirty="0" smtClean="0"/>
              <a:t>Anticompetitive agreements (horizontal and vertical agreements)</a:t>
            </a:r>
            <a:br>
              <a:rPr lang="en-US" sz="2000" dirty="0" smtClean="0"/>
            </a:br>
            <a:endParaRPr lang="en-US" sz="2000" dirty="0" smtClean="0"/>
          </a:p>
          <a:p>
            <a:pPr eaLnBrk="1" hangingPunct="1">
              <a:lnSpc>
                <a:spcPct val="80000"/>
              </a:lnSpc>
            </a:pPr>
            <a:r>
              <a:rPr lang="en-US" sz="2000" dirty="0" smtClean="0"/>
              <a:t>Both restrictive vertical and horizontal agreements are prohibited. Collusive horizontal agreements are subject to outright prohibition courting a monetary fine; and nullification of the agreement in total where the anticompetitive portions of the agreement cannot be severed from the whole. Vertical agreements, on the other hand, entered into by parties that occupy a “monopoly situation” and horizontal non-collusive agreements are subject to investigation.</a:t>
            </a:r>
            <a:br>
              <a:rPr lang="en-US" sz="2000" dirty="0" smtClean="0"/>
            </a:br>
            <a:endParaRPr lang="en-US" sz="2000" dirty="0" smtClean="0"/>
          </a:p>
          <a:p>
            <a:pPr eaLnBrk="1" hangingPunct="1">
              <a:lnSpc>
                <a:spcPct val="80000"/>
              </a:lnSpc>
            </a:pPr>
            <a:r>
              <a:rPr lang="en-US" sz="2000" dirty="0" smtClean="0"/>
              <a:t>Exploitation </a:t>
            </a:r>
            <a:r>
              <a:rPr lang="en-US" sz="2000" dirty="0" smtClean="0"/>
              <a:t>of Monopoly Situation</a:t>
            </a:r>
            <a:br>
              <a:rPr lang="en-US" sz="2000" dirty="0" smtClean="0"/>
            </a:br>
            <a:endParaRPr lang="en-US" sz="2000" dirty="0" smtClean="0"/>
          </a:p>
          <a:p>
            <a:pPr eaLnBrk="1" hangingPunct="1">
              <a:lnSpc>
                <a:spcPct val="80000"/>
              </a:lnSpc>
            </a:pPr>
            <a:r>
              <a:rPr lang="en-US" sz="2000" dirty="0" smtClean="0"/>
              <a:t>The Act prohibits the restriction or distortion of competition by companies that occupy a monopoly situation</a:t>
            </a:r>
            <a:br>
              <a:rPr lang="en-US" sz="2000" dirty="0" smtClean="0"/>
            </a:br>
            <a:endParaRPr lang="en-US" sz="2000" dirty="0" smtClean="0"/>
          </a:p>
          <a:p>
            <a:pPr eaLnBrk="1" hangingPunct="1">
              <a:lnSpc>
                <a:spcPct val="80000"/>
              </a:lnSpc>
            </a:pPr>
            <a:r>
              <a:rPr lang="en-US" sz="2000" dirty="0" smtClean="0"/>
              <a:t>Mergers that Substantially Lessen Competition </a:t>
            </a:r>
            <a:endParaRPr lang="en-GB"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1507" name="Rectangle 2"/>
          <p:cNvSpPr>
            <a:spLocks noGrp="1" noChangeArrowheads="1"/>
          </p:cNvSpPr>
          <p:nvPr>
            <p:ph type="title"/>
          </p:nvPr>
        </p:nvSpPr>
        <p:spPr/>
        <p:txBody>
          <a:bodyPr/>
          <a:lstStyle/>
          <a:p>
            <a:pPr eaLnBrk="1" hangingPunct="1"/>
            <a:r>
              <a:rPr lang="en-US" sz="3800" b="1" dirty="0" smtClean="0"/>
              <a:t>THE JOURNEY THUS FAR:</a:t>
            </a:r>
            <a:br>
              <a:rPr lang="en-US" sz="3800" b="1" dirty="0" smtClean="0"/>
            </a:br>
            <a:endParaRPr lang="en-GB" sz="3800" b="1" dirty="0" smtClean="0"/>
          </a:p>
        </p:txBody>
      </p:sp>
      <p:sp>
        <p:nvSpPr>
          <p:cNvPr id="21508" name="Rectangle 3"/>
          <p:cNvSpPr>
            <a:spLocks noGrp="1" noChangeArrowheads="1"/>
          </p:cNvSpPr>
          <p:nvPr>
            <p:ph type="body" idx="1"/>
          </p:nvPr>
        </p:nvSpPr>
        <p:spPr/>
        <p:txBody>
          <a:bodyPr/>
          <a:lstStyle/>
          <a:p>
            <a:pPr eaLnBrk="1" hangingPunct="1">
              <a:lnSpc>
                <a:spcPct val="90000"/>
              </a:lnSpc>
            </a:pPr>
            <a:r>
              <a:rPr lang="en-US" sz="2100" b="1" u="sng" dirty="0" smtClean="0"/>
              <a:t>WHAT HAS BEEN DONE: Capacity Building.</a:t>
            </a:r>
            <a:br>
              <a:rPr lang="en-US" sz="2100" b="1" u="sng" dirty="0" smtClean="0"/>
            </a:br>
            <a:endParaRPr lang="en-US" sz="2100" b="1" u="sng" dirty="0" smtClean="0"/>
          </a:p>
          <a:p>
            <a:pPr eaLnBrk="1" hangingPunct="1">
              <a:lnSpc>
                <a:spcPct val="90000"/>
              </a:lnSpc>
              <a:buFont typeface="Wingdings" pitchFamily="2" charset="2"/>
              <a:buNone/>
            </a:pPr>
            <a:r>
              <a:rPr lang="en-US" sz="2100" b="1" dirty="0" smtClean="0"/>
              <a:t>Training of GCC staff in substantive areas of competition law enforcement</a:t>
            </a:r>
          </a:p>
          <a:p>
            <a:pPr eaLnBrk="1" hangingPunct="1">
              <a:lnSpc>
                <a:spcPct val="90000"/>
              </a:lnSpc>
            </a:pPr>
            <a:r>
              <a:rPr lang="en-US" sz="2100" b="1" dirty="0" smtClean="0"/>
              <a:t>Investigative skills</a:t>
            </a:r>
          </a:p>
          <a:p>
            <a:pPr eaLnBrk="1" hangingPunct="1">
              <a:lnSpc>
                <a:spcPct val="90000"/>
              </a:lnSpc>
            </a:pPr>
            <a:r>
              <a:rPr lang="en-US" sz="2100" b="1" dirty="0" smtClean="0"/>
              <a:t>Litigation skills</a:t>
            </a:r>
          </a:p>
          <a:p>
            <a:pPr eaLnBrk="1" hangingPunct="1">
              <a:lnSpc>
                <a:spcPct val="90000"/>
              </a:lnSpc>
            </a:pPr>
            <a:r>
              <a:rPr lang="en-US" sz="2100" b="1" dirty="0" smtClean="0"/>
              <a:t>Research skills</a:t>
            </a:r>
          </a:p>
          <a:p>
            <a:pPr eaLnBrk="1" hangingPunct="1">
              <a:lnSpc>
                <a:spcPct val="90000"/>
              </a:lnSpc>
            </a:pPr>
            <a:r>
              <a:rPr lang="en-US" sz="2100" b="1" dirty="0" smtClean="0"/>
              <a:t>Economic analysis skills</a:t>
            </a:r>
          </a:p>
          <a:p>
            <a:pPr eaLnBrk="1" hangingPunct="1">
              <a:lnSpc>
                <a:spcPct val="90000"/>
              </a:lnSpc>
            </a:pPr>
            <a:r>
              <a:rPr lang="en-US" sz="2100" b="1" dirty="0" smtClean="0"/>
              <a:t>Managerial skills</a:t>
            </a:r>
          </a:p>
          <a:p>
            <a:pPr eaLnBrk="1" hangingPunct="1">
              <a:lnSpc>
                <a:spcPct val="90000"/>
              </a:lnSpc>
            </a:pPr>
            <a:r>
              <a:rPr lang="en-US" sz="2100" b="1" dirty="0" smtClean="0"/>
              <a:t>Training of staff (Records management, public procurement)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GAMBIA COMPETITION COMMISSION</a:t>
            </a:r>
            <a:r>
              <a:rPr lang="en-US" b="0">
                <a:solidFill>
                  <a:schemeClr val="tx1"/>
                </a:solidFill>
              </a:rPr>
              <a:t>              </a:t>
            </a:r>
            <a:r>
              <a:rPr lang="en-US" b="0" i="1">
                <a:solidFill>
                  <a:schemeClr val="tx1"/>
                </a:solidFill>
              </a:rPr>
              <a:t>Levelling the Field for Development</a:t>
            </a:r>
            <a:endParaRPr lang="en-GB" b="0" i="1">
              <a:solidFill>
                <a:schemeClr val="tx1"/>
              </a:solidFill>
            </a:endParaRPr>
          </a:p>
        </p:txBody>
      </p:sp>
      <p:sp>
        <p:nvSpPr>
          <p:cNvPr id="22531" name="Rectangle 2"/>
          <p:cNvSpPr>
            <a:spLocks noGrp="1" noChangeArrowheads="1"/>
          </p:cNvSpPr>
          <p:nvPr>
            <p:ph type="title"/>
          </p:nvPr>
        </p:nvSpPr>
        <p:spPr/>
        <p:txBody>
          <a:bodyPr/>
          <a:lstStyle/>
          <a:p>
            <a:pPr eaLnBrk="1" hangingPunct="1"/>
            <a:r>
              <a:rPr lang="en-US" sz="3800" b="1" dirty="0" smtClean="0"/>
              <a:t>THE JOURNEY THUS FAR:</a:t>
            </a:r>
            <a:endParaRPr lang="en-GB" sz="3800" b="1" dirty="0" smtClean="0"/>
          </a:p>
        </p:txBody>
      </p:sp>
      <p:sp>
        <p:nvSpPr>
          <p:cNvPr id="22532" name="Rectangle 3"/>
          <p:cNvSpPr>
            <a:spLocks noGrp="1" noChangeArrowheads="1"/>
          </p:cNvSpPr>
          <p:nvPr>
            <p:ph type="body" idx="1"/>
          </p:nvPr>
        </p:nvSpPr>
        <p:spPr/>
        <p:txBody>
          <a:bodyPr/>
          <a:lstStyle/>
          <a:p>
            <a:pPr eaLnBrk="1" hangingPunct="1">
              <a:lnSpc>
                <a:spcPct val="80000"/>
              </a:lnSpc>
            </a:pPr>
            <a:r>
              <a:rPr lang="en-US" sz="2600" b="1" u="sng" smtClean="0"/>
              <a:t>WHAT HAS BEEN DONE: </a:t>
            </a:r>
            <a:r>
              <a:rPr lang="en-US" sz="2600" b="1" i="1" u="sng" smtClean="0"/>
              <a:t>Advocacy:</a:t>
            </a:r>
            <a:br>
              <a:rPr lang="en-US" sz="2600" b="1" i="1" u="sng" smtClean="0"/>
            </a:br>
            <a:endParaRPr lang="en-US" sz="2600" b="1" i="1" u="sng" smtClean="0"/>
          </a:p>
          <a:p>
            <a:pPr eaLnBrk="1" hangingPunct="1">
              <a:lnSpc>
                <a:spcPct val="80000"/>
              </a:lnSpc>
            </a:pPr>
            <a:r>
              <a:rPr lang="en-US" sz="2600" b="1" i="1" smtClean="0"/>
              <a:t>Workshops:</a:t>
            </a:r>
            <a:r>
              <a:rPr lang="en-US" sz="2600" b="1" smtClean="0"/>
              <a:t> </a:t>
            </a:r>
          </a:p>
          <a:p>
            <a:pPr eaLnBrk="1" hangingPunct="1">
              <a:lnSpc>
                <a:spcPct val="80000"/>
              </a:lnSpc>
            </a:pPr>
            <a:r>
              <a:rPr lang="en-US" sz="2600" b="1" smtClean="0"/>
              <a:t>Sector regulators</a:t>
            </a:r>
          </a:p>
          <a:p>
            <a:pPr eaLnBrk="1" hangingPunct="1">
              <a:lnSpc>
                <a:spcPct val="80000"/>
              </a:lnSpc>
            </a:pPr>
            <a:r>
              <a:rPr lang="en-US" sz="2600" b="1" smtClean="0"/>
              <a:t>Public procurement</a:t>
            </a:r>
          </a:p>
          <a:p>
            <a:pPr eaLnBrk="1" hangingPunct="1">
              <a:lnSpc>
                <a:spcPct val="80000"/>
              </a:lnSpc>
            </a:pPr>
            <a:r>
              <a:rPr lang="en-US" sz="2600" b="1" smtClean="0"/>
              <a:t>Legal profession</a:t>
            </a:r>
            <a:r>
              <a:rPr lang="en-US" sz="2600" b="1" i="1" smtClean="0"/>
              <a:t> </a:t>
            </a:r>
          </a:p>
          <a:p>
            <a:pPr eaLnBrk="1" hangingPunct="1">
              <a:lnSpc>
                <a:spcPct val="80000"/>
              </a:lnSpc>
            </a:pPr>
            <a:r>
              <a:rPr lang="en-US" sz="2600" b="1" i="1" smtClean="0"/>
              <a:t>Radio/TV sensitization</a:t>
            </a:r>
            <a:r>
              <a:rPr lang="en-US" sz="2600" b="1" smtClean="0"/>
              <a:t>:</a:t>
            </a:r>
            <a:r>
              <a:rPr lang="en-US" sz="2600" b="1" i="1" smtClean="0"/>
              <a:t> </a:t>
            </a:r>
          </a:p>
          <a:p>
            <a:pPr eaLnBrk="1" hangingPunct="1">
              <a:lnSpc>
                <a:spcPct val="80000"/>
              </a:lnSpc>
            </a:pPr>
            <a:r>
              <a:rPr lang="en-US" sz="2600" b="1" i="1" smtClean="0"/>
              <a:t>Development of a website and strategic documents</a:t>
            </a:r>
            <a:endParaRPr lang="en-GB" sz="2600" b="1" i="1" smtClean="0"/>
          </a:p>
          <a:p>
            <a:pPr eaLnBrk="1" hangingPunct="1">
              <a:lnSpc>
                <a:spcPct val="80000"/>
              </a:lnSpc>
              <a:buFont typeface="Wingdings" pitchFamily="2" charset="2"/>
              <a:buNone/>
            </a:pPr>
            <a:endParaRPr lang="en-GB" sz="2600" smtClean="0"/>
          </a:p>
        </p:txBody>
      </p:sp>
    </p:spTree>
  </p:cSld>
  <p:clrMapOvr>
    <a:masterClrMapping/>
  </p:clrMapOvr>
</p:sld>
</file>

<file path=ppt/theme/theme1.xml><?xml version="1.0" encoding="utf-8"?>
<a:theme xmlns:a="http://schemas.openxmlformats.org/drawingml/2006/main" name="Edge">
  <a:themeElements>
    <a:clrScheme name="Edge 11">
      <a:dk1>
        <a:srgbClr val="000000"/>
      </a:dk1>
      <a:lt1>
        <a:srgbClr val="CCECFF"/>
      </a:lt1>
      <a:dk2>
        <a:srgbClr val="006633"/>
      </a:dk2>
      <a:lt2>
        <a:srgbClr val="5F5F5F"/>
      </a:lt2>
      <a:accent1>
        <a:srgbClr val="CC9900"/>
      </a:accent1>
      <a:accent2>
        <a:srgbClr val="3B812F"/>
      </a:accent2>
      <a:accent3>
        <a:srgbClr val="E2F4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10">
        <a:dk1>
          <a:srgbClr val="000000"/>
        </a:dk1>
        <a:lt1>
          <a:srgbClr val="99CCFF"/>
        </a:lt1>
        <a:dk2>
          <a:srgbClr val="006633"/>
        </a:dk2>
        <a:lt2>
          <a:srgbClr val="5F5F5F"/>
        </a:lt2>
        <a:accent1>
          <a:srgbClr val="CC9900"/>
        </a:accent1>
        <a:accent2>
          <a:srgbClr val="3B812F"/>
        </a:accent2>
        <a:accent3>
          <a:srgbClr val="CAE2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11">
        <a:dk1>
          <a:srgbClr val="000000"/>
        </a:dk1>
        <a:lt1>
          <a:srgbClr val="CCECFF"/>
        </a:lt1>
        <a:dk2>
          <a:srgbClr val="006633"/>
        </a:dk2>
        <a:lt2>
          <a:srgbClr val="5F5F5F"/>
        </a:lt2>
        <a:accent1>
          <a:srgbClr val="CC9900"/>
        </a:accent1>
        <a:accent2>
          <a:srgbClr val="3B812F"/>
        </a:accent2>
        <a:accent3>
          <a:srgbClr val="E2F4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231</TotalTime>
  <Words>862</Words>
  <Application>Microsoft Office PowerPoint</Application>
  <PresentationFormat>On-screen Show (4:3)</PresentationFormat>
  <Paragraphs>133</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Edge</vt:lpstr>
      <vt:lpstr>SIXTH ANNUAL AFRICAN CONSUMER PROTECTION DIALOQUE CONFERENCE MALAWI SEPTEMBER 8-10 2014  By  Amadou Ceesay Executive Secretary</vt:lpstr>
      <vt:lpstr>OUTLINE: </vt:lpstr>
      <vt:lpstr>MANDATE OF COMPETITION AUTHORITIES: </vt:lpstr>
      <vt:lpstr>OBJECTIVES OF THE GCC ACT 2007</vt:lpstr>
      <vt:lpstr> FUNCTIONS OF THE GCC</vt:lpstr>
      <vt:lpstr> FUNCTIONS OF THE GCC</vt:lpstr>
      <vt:lpstr>PROHIBITED PRACTICES.</vt:lpstr>
      <vt:lpstr>THE JOURNEY THUS FAR: </vt:lpstr>
      <vt:lpstr>THE JOURNEY THUS FAR:</vt:lpstr>
      <vt:lpstr>THE JOURNEY THUS FAR:</vt:lpstr>
      <vt:lpstr>THE JOURNEY THUS FAR:</vt:lpstr>
      <vt:lpstr>COMPETITION AND CONSUMER PROTECTION</vt:lpstr>
      <vt:lpstr>THE PREMISE:</vt:lpstr>
      <vt:lpstr>COMPETITION ENFORCEMENT:</vt:lpstr>
      <vt:lpstr>THE IDEAL FRAMEWORK:</vt:lpstr>
      <vt:lpstr>Strategic Direction: </vt:lpstr>
      <vt:lpstr>Going forward: CHALLENGES:</vt:lpstr>
      <vt:lpstr>Thankyou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Business World</dc:creator>
  <cp:lastModifiedBy>User</cp:lastModifiedBy>
  <cp:revision>15</cp:revision>
  <dcterms:created xsi:type="dcterms:W3CDTF">2011-01-07T14:50:33Z</dcterms:created>
  <dcterms:modified xsi:type="dcterms:W3CDTF">2014-08-13T15:22:25Z</dcterms:modified>
</cp:coreProperties>
</file>