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7" r:id="rId5"/>
    <p:sldId id="261" r:id="rId6"/>
    <p:sldId id="260" r:id="rId7"/>
    <p:sldId id="262" r:id="rId8"/>
    <p:sldId id="263" r:id="rId9"/>
    <p:sldId id="258" r:id="rId10"/>
    <p:sldId id="268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859C7-0F41-496F-849C-E6AC1CABADD6}" type="datetimeFigureOut">
              <a:rPr lang="en-US" smtClean="0"/>
              <a:t>8/12/2014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AD6B0-EC89-4AFF-87A1-BE546C0B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185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AD6B0-EC89-4AFF-87A1-BE546C0BD4A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604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84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75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31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83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64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687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06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61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06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333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54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91225-57E1-4144-9F8C-BD2DC5A2087C}" type="datetimeFigureOut">
              <a:rPr lang="en-US" smtClean="0"/>
              <a:pPr/>
              <a:t>8/12/2014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6B6EB-AF05-46CE-8CCA-D8B560205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87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8172480" cy="3643337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Mobile Technology </a:t>
            </a:r>
            <a:br>
              <a:rPr lang="en-GB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</a:br>
            <a:r>
              <a:rPr lang="en-GB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&amp; Cyber Threats</a:t>
            </a:r>
            <a:r>
              <a:rPr lang="en-GB" b="1" dirty="0" smtClean="0">
                <a:solidFill>
                  <a:srgbClr val="FF0000"/>
                </a:solidFill>
                <a:effectLst/>
                <a:latin typeface="Arial Black" pitchFamily="34" charset="0"/>
                <a:ea typeface="Calibri"/>
                <a:cs typeface="Arial" pitchFamily="34" charset="0"/>
              </a:rPr>
              <a:t/>
            </a:r>
            <a:br>
              <a:rPr lang="en-GB" b="1" dirty="0" smtClean="0">
                <a:solidFill>
                  <a:srgbClr val="FF0000"/>
                </a:solidFill>
                <a:effectLst/>
                <a:latin typeface="Arial Black" pitchFamily="34" charset="0"/>
                <a:ea typeface="Calibri"/>
                <a:cs typeface="Arial" pitchFamily="34" charset="0"/>
              </a:rPr>
            </a:br>
            <a:r>
              <a:rPr lang="en-GB" b="1" dirty="0">
                <a:solidFill>
                  <a:srgbClr val="00B050"/>
                </a:solidFill>
                <a:latin typeface="Arial Black" pitchFamily="34" charset="0"/>
                <a:ea typeface="Calibri"/>
                <a:cs typeface="Arial" pitchFamily="34" charset="0"/>
              </a:rPr>
              <a:t>P</a:t>
            </a:r>
            <a:r>
              <a:rPr lang="en-GB" b="1" dirty="0" smtClean="0">
                <a:solidFill>
                  <a:srgbClr val="00B050"/>
                </a:solidFill>
                <a:latin typeface="Arial Black" pitchFamily="34" charset="0"/>
                <a:ea typeface="Calibri"/>
                <a:cs typeface="Arial" pitchFamily="34" charset="0"/>
              </a:rPr>
              <a:t>romoting </a:t>
            </a:r>
            <a:r>
              <a:rPr lang="en-US" dirty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en-US" dirty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</a:br>
            <a:r>
              <a:rPr lang="en-GB" b="1" dirty="0" smtClean="0">
                <a:solidFill>
                  <a:srgbClr val="00B050"/>
                </a:solidFill>
                <a:latin typeface="Arial Black" pitchFamily="34" charset="0"/>
                <a:ea typeface="Calibri"/>
                <a:cs typeface="Arial" pitchFamily="34" charset="0"/>
              </a:rPr>
              <a:t>E-Commerce in Ghana</a:t>
            </a:r>
            <a:endParaRPr lang="en-US" dirty="0">
              <a:solidFill>
                <a:srgbClr val="00B05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4653136"/>
            <a:ext cx="8064896" cy="1990574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Aharoni" pitchFamily="2" charset="-79"/>
                <a:cs typeface="Aharoni" pitchFamily="2" charset="-79"/>
              </a:rPr>
              <a:t>Ruby 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Saakor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 Tetteh</a:t>
            </a:r>
          </a:p>
          <a:p>
            <a:r>
              <a:rPr lang="en-US" dirty="0">
                <a:latin typeface="Aharoni" pitchFamily="2" charset="-79"/>
                <a:cs typeface="Aharoni" pitchFamily="2" charset="-79"/>
              </a:rPr>
              <a:t>Ministry of Trade &amp; Industry, Ghana</a:t>
            </a:r>
          </a:p>
          <a:p>
            <a:r>
              <a:rPr lang="en-US" dirty="0"/>
              <a:t>Sixth Annual African Dialogue Consumer Protection </a:t>
            </a:r>
            <a:r>
              <a:rPr lang="en-US" dirty="0" smtClean="0"/>
              <a:t>Conference </a:t>
            </a:r>
            <a:r>
              <a:rPr lang="en-US" dirty="0"/>
              <a:t>September 2014 </a:t>
            </a:r>
            <a:r>
              <a:rPr lang="en-US" dirty="0" smtClean="0"/>
              <a:t>Lilongwe, </a:t>
            </a:r>
            <a:r>
              <a:rPr lang="en-US" dirty="0"/>
              <a:t>Malawi</a:t>
            </a:r>
          </a:p>
          <a:p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76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Recommendations </a:t>
            </a:r>
            <a:endParaRPr lang="en-US" dirty="0">
              <a:solidFill>
                <a:srgbClr val="00B05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dirty="0" smtClean="0"/>
              <a:t>Establish public key infrastructure to authenticate transactions by using digital signatures, encryption &amp; security measures for online transactions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/>
              <a:t>Establish secure and effective payment </a:t>
            </a:r>
            <a:r>
              <a:rPr lang="en-US" dirty="0" smtClean="0"/>
              <a:t>systems </a:t>
            </a:r>
            <a:endParaRPr lang="en-US" dirty="0"/>
          </a:p>
          <a:p>
            <a:pPr algn="just">
              <a:buFont typeface="Wingdings" pitchFamily="2" charset="2"/>
              <a:buChar char="§"/>
            </a:pPr>
            <a:r>
              <a:rPr lang="en-US" dirty="0" smtClean="0"/>
              <a:t>Effective stakeholder collaboration between policy makers  &amp; law enforcement agencies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/>
              <a:t>Create consumer awareness on e-commerce and benefits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7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5008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 smtClean="0">
                <a:solidFill>
                  <a:srgbClr val="00B0F0"/>
                </a:solidFill>
                <a:latin typeface="Arial Black" pitchFamily="34" charset="0"/>
              </a:rPr>
              <a:t>Thank you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loud Callout 5"/>
          <p:cNvSpPr/>
          <p:nvPr/>
        </p:nvSpPr>
        <p:spPr>
          <a:xfrm>
            <a:off x="785786" y="1428736"/>
            <a:ext cx="7358114" cy="4357718"/>
          </a:xfrm>
          <a:prstGeom prst="cloudCallout">
            <a:avLst>
              <a:gd name="adj1" fmla="val -27295"/>
              <a:gd name="adj2" fmla="val 66301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46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Definition &amp; Policy Perspective</a:t>
            </a:r>
            <a:endParaRPr lang="en-US" b="1" dirty="0">
              <a:solidFill>
                <a:srgbClr val="00B05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GB" dirty="0" smtClean="0"/>
              <a:t>E-commerce </a:t>
            </a:r>
            <a:r>
              <a:rPr lang="en-GB" dirty="0"/>
              <a:t>is the use of the internet for marketing, identification, payment and delivery of goods and services – </a:t>
            </a:r>
            <a:r>
              <a:rPr lang="en-GB" sz="2100" dirty="0">
                <a:latin typeface="Aparajita" pitchFamily="34" charset="0"/>
                <a:cs typeface="Aparajita" pitchFamily="34" charset="0"/>
              </a:rPr>
              <a:t>Ayo, </a:t>
            </a:r>
            <a:r>
              <a:rPr lang="en-GB" sz="2100" dirty="0">
                <a:latin typeface="Aparajita" pitchFamily="34" charset="0"/>
                <a:cs typeface="Aparajita" pitchFamily="34" charset="0"/>
              </a:rPr>
              <a:t>A</a:t>
            </a:r>
            <a:r>
              <a:rPr lang="en-GB" sz="2100" dirty="0" smtClean="0">
                <a:latin typeface="Aparajita" pitchFamily="34" charset="0"/>
                <a:cs typeface="Aparajita" pitchFamily="34" charset="0"/>
              </a:rPr>
              <a:t>dewoye</a:t>
            </a:r>
            <a:r>
              <a:rPr lang="en-GB" sz="21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GB" sz="2100" dirty="0">
                <a:latin typeface="Aparajita" pitchFamily="34" charset="0"/>
                <a:cs typeface="Aparajita" pitchFamily="34" charset="0"/>
              </a:rPr>
              <a:t>and Oni 2011</a:t>
            </a:r>
            <a:endParaRPr lang="en-US" sz="2100" dirty="0">
              <a:latin typeface="Aparajita" pitchFamily="34" charset="0"/>
              <a:cs typeface="Aparajita" pitchFamily="34" charset="0"/>
            </a:endParaRPr>
          </a:p>
          <a:p>
            <a:pPr marL="0" indent="0" algn="just">
              <a:buNone/>
            </a:pPr>
            <a:r>
              <a:rPr lang="en-US" b="1" dirty="0" smtClean="0"/>
              <a:t>Policy </a:t>
            </a:r>
            <a:r>
              <a:rPr lang="en-US" b="1" dirty="0"/>
              <a:t>Context</a:t>
            </a:r>
            <a:endParaRPr lang="en-US" dirty="0"/>
          </a:p>
          <a:p>
            <a:pPr algn="just">
              <a:buFont typeface="Wingdings" pitchFamily="2" charset="2"/>
              <a:buChar char="§"/>
            </a:pPr>
            <a:r>
              <a:rPr lang="en-US" dirty="0" smtClean="0"/>
              <a:t>Imperative </a:t>
            </a:r>
            <a:r>
              <a:rPr lang="en-US" dirty="0"/>
              <a:t>to </a:t>
            </a:r>
            <a:r>
              <a:rPr lang="en-US" dirty="0" smtClean="0"/>
              <a:t>establish a legal framework on consumer </a:t>
            </a:r>
            <a:r>
              <a:rPr lang="en-US" dirty="0"/>
              <a:t>protection policy in light of </a:t>
            </a:r>
            <a:r>
              <a:rPr lang="en-US" dirty="0" smtClean="0"/>
              <a:t>electronic </a:t>
            </a:r>
            <a:r>
              <a:rPr lang="en-US" dirty="0"/>
              <a:t>commerce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/>
              <a:t>Consumer concerns about shopping online and by other electronic means due to security, confidentiality and redress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18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Barriers To E-commerce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sz="4200" b="1" dirty="0" smtClean="0"/>
              <a:t>1. Technical </a:t>
            </a:r>
            <a:r>
              <a:rPr lang="en-US" sz="4200" b="1" dirty="0"/>
              <a:t>Factors </a:t>
            </a:r>
            <a:endParaRPr lang="en-US" sz="4200" dirty="0"/>
          </a:p>
          <a:p>
            <a:pPr algn="just">
              <a:buFont typeface="Wingdings" pitchFamily="2" charset="2"/>
              <a:buChar char="§"/>
            </a:pPr>
            <a:r>
              <a:rPr lang="en-US" sz="4200" dirty="0" smtClean="0"/>
              <a:t>Poor ICT Infrastructure &amp; costs </a:t>
            </a:r>
            <a:r>
              <a:rPr lang="en-US" sz="4200" dirty="0" smtClean="0"/>
              <a:t>of </a:t>
            </a:r>
            <a:r>
              <a:rPr lang="en-US" sz="4200" dirty="0"/>
              <a:t>telecommunications-related services;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4200" dirty="0" smtClean="0"/>
              <a:t>Problems </a:t>
            </a:r>
            <a:r>
              <a:rPr lang="en-US" sz="4200" dirty="0"/>
              <a:t>with access </a:t>
            </a:r>
            <a:r>
              <a:rPr lang="en-US" sz="4200" dirty="0" smtClean="0"/>
              <a:t>such as communications, skills </a:t>
            </a:r>
            <a:r>
              <a:rPr lang="en-US" sz="4200" dirty="0"/>
              <a:t>and computing </a:t>
            </a:r>
            <a:r>
              <a:rPr lang="en-US" sz="4200" dirty="0" smtClean="0"/>
              <a:t>technology;</a:t>
            </a:r>
          </a:p>
          <a:p>
            <a:pPr marL="0" indent="0" algn="just">
              <a:buNone/>
            </a:pPr>
            <a:r>
              <a:rPr lang="en-US" sz="4200" b="1" dirty="0" smtClean="0"/>
              <a:t>2. Financial </a:t>
            </a:r>
            <a:r>
              <a:rPr lang="en-US" sz="4200" b="1" dirty="0"/>
              <a:t>Factors </a:t>
            </a:r>
            <a:endParaRPr lang="en-US" sz="4200" dirty="0"/>
          </a:p>
          <a:p>
            <a:pPr algn="just">
              <a:buFont typeface="Wingdings" pitchFamily="2" charset="2"/>
              <a:buChar char="§"/>
            </a:pPr>
            <a:r>
              <a:rPr lang="en-US" sz="4200" dirty="0" smtClean="0"/>
              <a:t>Lack </a:t>
            </a:r>
            <a:r>
              <a:rPr lang="en-US" sz="4200" dirty="0"/>
              <a:t>of investment </a:t>
            </a:r>
            <a:r>
              <a:rPr lang="en-US" sz="4200" dirty="0" smtClean="0"/>
              <a:t>capital; </a:t>
            </a:r>
            <a:endParaRPr lang="en-US" sz="4200" dirty="0"/>
          </a:p>
          <a:p>
            <a:pPr algn="just">
              <a:buFont typeface="Wingdings" pitchFamily="2" charset="2"/>
              <a:buChar char="§"/>
            </a:pPr>
            <a:r>
              <a:rPr lang="en-US" sz="4200" dirty="0" smtClean="0"/>
              <a:t>Electronic </a:t>
            </a:r>
            <a:r>
              <a:rPr lang="en-US" sz="4200" dirty="0"/>
              <a:t>payment </a:t>
            </a:r>
            <a:r>
              <a:rPr lang="en-US" sz="4200" dirty="0" smtClean="0"/>
              <a:t>systems - online </a:t>
            </a:r>
            <a:r>
              <a:rPr lang="en-US" sz="4200" dirty="0"/>
              <a:t>payment using credit cards, </a:t>
            </a:r>
            <a:r>
              <a:rPr lang="en-US" sz="4200" dirty="0" smtClean="0"/>
              <a:t>store cards</a:t>
            </a:r>
            <a:r>
              <a:rPr lang="en-US" sz="4200" dirty="0"/>
              <a:t>, debit cards </a:t>
            </a:r>
            <a:r>
              <a:rPr lang="en-US" sz="4200" dirty="0" smtClean="0"/>
              <a:t>etc;</a:t>
            </a:r>
            <a:endParaRPr lang="en-US" sz="4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39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Barriers To E-commerce Cont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 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472518" cy="5929354"/>
          </a:xfrm>
        </p:spPr>
        <p:txBody>
          <a:bodyPr>
            <a:normAutofit fontScale="55000" lnSpcReduction="20000"/>
          </a:bodyPr>
          <a:lstStyle/>
          <a:p>
            <a:pPr marL="514350" indent="-514350" algn="just">
              <a:buNone/>
            </a:pPr>
            <a:r>
              <a:rPr lang="en-US" sz="4500" b="1" dirty="0" smtClean="0"/>
              <a:t>3. Logistical </a:t>
            </a:r>
            <a:r>
              <a:rPr lang="en-US" sz="4500" b="1" dirty="0"/>
              <a:t>Factors </a:t>
            </a:r>
          </a:p>
          <a:p>
            <a:pPr marL="514350" indent="-514350" algn="just">
              <a:buFont typeface="Wingdings" pitchFamily="2" charset="2"/>
              <a:buChar char="§"/>
            </a:pPr>
            <a:r>
              <a:rPr lang="en-US" sz="4500" dirty="0" smtClean="0"/>
              <a:t>Complex</a:t>
            </a:r>
            <a:r>
              <a:rPr lang="en-US" sz="4500" dirty="0"/>
              <a:t>, long winding and non-transparent customs clearance procedures; </a:t>
            </a:r>
            <a:endParaRPr lang="en-US" sz="4500" dirty="0" smtClean="0"/>
          </a:p>
          <a:p>
            <a:pPr marL="514350" indent="-514350" algn="just">
              <a:buFont typeface="Wingdings" pitchFamily="2" charset="2"/>
              <a:buChar char="§"/>
            </a:pPr>
            <a:r>
              <a:rPr lang="en-US" sz="4500" dirty="0" smtClean="0"/>
              <a:t>Complex </a:t>
            </a:r>
            <a:r>
              <a:rPr lang="en-US" sz="4500" dirty="0"/>
              <a:t>and slow business registration procedures. </a:t>
            </a:r>
            <a:endParaRPr lang="en-US" sz="4500" dirty="0" smtClean="0"/>
          </a:p>
          <a:p>
            <a:pPr marL="0" indent="0" algn="just">
              <a:buNone/>
            </a:pPr>
            <a:r>
              <a:rPr lang="en-US" sz="4500" b="1" dirty="0" smtClean="0"/>
              <a:t>4.  </a:t>
            </a:r>
            <a:r>
              <a:rPr lang="en-US" sz="4500" b="1" dirty="0"/>
              <a:t>Human Factors </a:t>
            </a:r>
            <a:endParaRPr lang="en-US" sz="4500" dirty="0"/>
          </a:p>
          <a:p>
            <a:pPr algn="just">
              <a:buFont typeface="Wingdings" pitchFamily="2" charset="2"/>
              <a:buChar char="§"/>
            </a:pPr>
            <a:r>
              <a:rPr lang="en-US" sz="4500" dirty="0" smtClean="0"/>
              <a:t>Illiteracy &amp; Non-availability </a:t>
            </a:r>
            <a:r>
              <a:rPr lang="en-US" sz="4500" dirty="0"/>
              <a:t>of trained people;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4500" dirty="0" smtClean="0"/>
              <a:t>Lack </a:t>
            </a:r>
            <a:r>
              <a:rPr lang="en-US" sz="4500" dirty="0"/>
              <a:t>of policy research capacity </a:t>
            </a:r>
            <a:r>
              <a:rPr lang="en-US" sz="4500" dirty="0" smtClean="0"/>
              <a:t>in </a:t>
            </a:r>
            <a:r>
              <a:rPr lang="en-US" sz="4500" dirty="0"/>
              <a:t>the public, private and academic sectors;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4500" dirty="0" smtClean="0"/>
              <a:t>Potential </a:t>
            </a:r>
            <a:r>
              <a:rPr lang="en-US" sz="4500" dirty="0"/>
              <a:t>threats to the privacy of personal and business </a:t>
            </a:r>
            <a:r>
              <a:rPr lang="en-US" sz="4500" dirty="0" smtClean="0"/>
              <a:t>data;</a:t>
            </a:r>
          </a:p>
          <a:p>
            <a:pPr marL="0" indent="0">
              <a:buNone/>
            </a:pPr>
            <a:r>
              <a:rPr lang="en-US" sz="4500" b="1" dirty="0" smtClean="0"/>
              <a:t>5. Policy </a:t>
            </a:r>
            <a:r>
              <a:rPr lang="en-US" sz="4500" b="1" dirty="0"/>
              <a:t>and Regulatory Factors </a:t>
            </a:r>
            <a:endParaRPr lang="en-US" sz="4500" dirty="0"/>
          </a:p>
          <a:p>
            <a:pPr>
              <a:buFont typeface="Wingdings" pitchFamily="2" charset="2"/>
              <a:buChar char="§"/>
            </a:pPr>
            <a:r>
              <a:rPr lang="en-US" sz="4500" dirty="0" smtClean="0"/>
              <a:t>A </a:t>
            </a:r>
            <a:r>
              <a:rPr lang="en-US" sz="4500" dirty="0"/>
              <a:t>slow </a:t>
            </a:r>
            <a:r>
              <a:rPr lang="en-US" sz="4500" dirty="0" smtClean="0"/>
              <a:t>realization </a:t>
            </a:r>
            <a:r>
              <a:rPr lang="en-US" sz="4500" dirty="0"/>
              <a:t>of the explosive potential of E-Commerce on the part of </a:t>
            </a:r>
            <a:r>
              <a:rPr lang="en-US" sz="4500" dirty="0" smtClean="0"/>
              <a:t>governments; </a:t>
            </a:r>
            <a:endParaRPr lang="en-US" sz="4500" dirty="0"/>
          </a:p>
          <a:p>
            <a:pPr>
              <a:buFont typeface="Wingdings" pitchFamily="2" charset="2"/>
              <a:buChar char="§"/>
            </a:pPr>
            <a:r>
              <a:rPr lang="en-US" sz="4500" dirty="0" smtClean="0"/>
              <a:t>Lack </a:t>
            </a:r>
            <a:r>
              <a:rPr lang="en-US" sz="4500" dirty="0"/>
              <a:t>of a clear, internationally agreed, regulatory framework </a:t>
            </a:r>
            <a:r>
              <a:rPr lang="en-US" sz="4500" dirty="0" smtClean="0"/>
              <a:t>and clarity</a:t>
            </a:r>
            <a:endParaRPr lang="en-US" sz="45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0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49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Ghana </a:t>
            </a:r>
            <a:r>
              <a:rPr lang="en-US" sz="49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Context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64122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dirty="0" smtClean="0"/>
              <a:t>Second </a:t>
            </a:r>
            <a:r>
              <a:rPr lang="en-US" dirty="0"/>
              <a:t>most internet fraud prone country in Africa and 7</a:t>
            </a:r>
            <a:r>
              <a:rPr lang="en-US" baseline="30000" dirty="0"/>
              <a:t>th</a:t>
            </a:r>
            <a:r>
              <a:rPr lang="en-US" dirty="0"/>
              <a:t> most cyber-crime prone in the </a:t>
            </a:r>
            <a:r>
              <a:rPr lang="en-US" dirty="0" smtClean="0"/>
              <a:t>world</a:t>
            </a:r>
          </a:p>
          <a:p>
            <a:pPr algn="just">
              <a:buFont typeface="Courier New" pitchFamily="49" charset="0"/>
              <a:buChar char="o"/>
            </a:pPr>
            <a:r>
              <a:rPr lang="en-US" dirty="0" smtClean="0"/>
              <a:t>Hacking </a:t>
            </a:r>
            <a:r>
              <a:rPr lang="en-US" dirty="0"/>
              <a:t>of official </a:t>
            </a:r>
            <a:r>
              <a:rPr lang="en-US" dirty="0" smtClean="0"/>
              <a:t>&amp; private websites </a:t>
            </a:r>
          </a:p>
          <a:p>
            <a:pPr algn="just">
              <a:buFont typeface="Courier New" pitchFamily="49" charset="0"/>
              <a:buChar char="o"/>
            </a:pPr>
            <a:r>
              <a:rPr lang="en-US" dirty="0" smtClean="0"/>
              <a:t>Abduction </a:t>
            </a:r>
            <a:r>
              <a:rPr lang="en-US" dirty="0"/>
              <a:t>of teenagers and used </a:t>
            </a:r>
            <a:r>
              <a:rPr lang="en-US" dirty="0" smtClean="0"/>
              <a:t>to </a:t>
            </a:r>
            <a:r>
              <a:rPr lang="en-US" dirty="0"/>
              <a:t>solicit </a:t>
            </a:r>
            <a:r>
              <a:rPr lang="en-US" dirty="0" smtClean="0"/>
              <a:t>sexual </a:t>
            </a:r>
            <a:r>
              <a:rPr lang="en-US" dirty="0"/>
              <a:t>exploitation </a:t>
            </a:r>
            <a:r>
              <a:rPr lang="en-US" dirty="0" smtClean="0"/>
              <a:t>abroad</a:t>
            </a:r>
            <a:endParaRPr lang="en-US" dirty="0"/>
          </a:p>
          <a:p>
            <a:pPr algn="just">
              <a:buFont typeface="Wingdings" pitchFamily="2" charset="2"/>
              <a:buChar char="§"/>
            </a:pPr>
            <a:r>
              <a:rPr lang="en-US" dirty="0" smtClean="0"/>
              <a:t>About 82% </a:t>
            </a:r>
            <a:r>
              <a:rPr lang="en-US" dirty="0"/>
              <a:t>of cyber-crimes occur in Ghana every month and about 1000 crimes a </a:t>
            </a:r>
            <a:r>
              <a:rPr lang="en-US" dirty="0" smtClean="0"/>
              <a:t>year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/>
              <a:t>International </a:t>
            </a:r>
            <a:r>
              <a:rPr lang="en-US" dirty="0"/>
              <a:t>orders on the internet in Ghana and Nigeria have been blocked by businesses in the US and Canada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/>
              <a:t>Cyber attackers target computers of bank customers with high account balances and then roll out a customized version of already established </a:t>
            </a:r>
            <a:r>
              <a:rPr lang="en-US" dirty="0" smtClean="0"/>
              <a:t>maleware</a:t>
            </a:r>
            <a:r>
              <a:rPr lang="en-US" dirty="0" smtClean="0"/>
              <a:t> </a:t>
            </a:r>
            <a:r>
              <a:rPr lang="en-US" dirty="0"/>
              <a:t>or virus to transfer large sums of money into mule accounts </a:t>
            </a:r>
            <a:endParaRPr lang="en-US" dirty="0" smtClean="0"/>
          </a:p>
          <a:p>
            <a:pPr algn="just">
              <a:buFont typeface="Wingdings" pitchFamily="2" charset="2"/>
              <a:buChar char="§"/>
            </a:pPr>
            <a:r>
              <a:rPr lang="en-US" dirty="0" smtClean="0"/>
              <a:t>Banking sector </a:t>
            </a:r>
            <a:r>
              <a:rPr lang="en-US" dirty="0"/>
              <a:t>employees are inserting key loggers on machines to pick up passwords in collaboration with external </a:t>
            </a:r>
            <a:r>
              <a:rPr lang="en-US" dirty="0" smtClean="0"/>
              <a:t>agents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0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GB" sz="49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Cyber </a:t>
            </a:r>
            <a:r>
              <a:rPr lang="en-GB" sz="4900" b="1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Threats </a:t>
            </a:r>
            <a:r>
              <a:rPr lang="en-GB" dirty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2925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sz="4000" dirty="0" smtClean="0"/>
              <a:t>Fake </a:t>
            </a:r>
            <a:r>
              <a:rPr lang="en-US" sz="4000" dirty="0"/>
              <a:t>anti-virus </a:t>
            </a:r>
          </a:p>
          <a:p>
            <a:pPr lvl="0">
              <a:buFont typeface="Wingdings" pitchFamily="2" charset="2"/>
              <a:buChar char="§"/>
            </a:pPr>
            <a:r>
              <a:rPr lang="en-US" sz="4000" dirty="0"/>
              <a:t>Stranded traveller </a:t>
            </a:r>
          </a:p>
          <a:p>
            <a:pPr lvl="0">
              <a:buFont typeface="Wingdings" pitchFamily="2" charset="2"/>
              <a:buChar char="§"/>
            </a:pPr>
            <a:r>
              <a:rPr lang="en-US" sz="4000" dirty="0"/>
              <a:t>Fake escrow </a:t>
            </a:r>
          </a:p>
          <a:p>
            <a:pPr lvl="0">
              <a:buFont typeface="Wingdings" pitchFamily="2" charset="2"/>
              <a:buChar char="§"/>
            </a:pPr>
            <a:r>
              <a:rPr lang="en-US" sz="4000" dirty="0"/>
              <a:t>Advanced fee fraud – 419</a:t>
            </a:r>
          </a:p>
          <a:p>
            <a:pPr lvl="0">
              <a:buFont typeface="Wingdings" pitchFamily="2" charset="2"/>
              <a:buChar char="§"/>
            </a:pPr>
            <a:r>
              <a:rPr lang="en-US" sz="4000" dirty="0"/>
              <a:t>Online banking fraud – stealing passwords, account numbers and data </a:t>
            </a:r>
          </a:p>
          <a:p>
            <a:pPr lvl="0">
              <a:buFont typeface="Wingdings" pitchFamily="2" charset="2"/>
              <a:buChar char="§"/>
            </a:pPr>
            <a:r>
              <a:rPr lang="en-US" sz="4000" dirty="0" smtClean="0"/>
              <a:t>Online </a:t>
            </a:r>
            <a:r>
              <a:rPr lang="en-US" sz="4000" dirty="0"/>
              <a:t>Relationships – </a:t>
            </a:r>
            <a:r>
              <a:rPr lang="en-US" sz="4000" dirty="0" smtClean="0"/>
              <a:t>Fraud</a:t>
            </a:r>
            <a:endParaRPr lang="en-US" sz="4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52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E-Commerce Challenges 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4000" dirty="0" smtClean="0"/>
              <a:t>Unavailability </a:t>
            </a:r>
            <a:r>
              <a:rPr lang="en-US" sz="4000" dirty="0" smtClean="0"/>
              <a:t>of </a:t>
            </a:r>
            <a:r>
              <a:rPr lang="en-US" sz="4000" dirty="0" smtClean="0"/>
              <a:t>Internet Services </a:t>
            </a:r>
            <a:endParaRPr lang="en-US" sz="40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4000" dirty="0" smtClean="0"/>
              <a:t>Lack of </a:t>
            </a:r>
            <a:r>
              <a:rPr lang="en-US" sz="4000" dirty="0" smtClean="0"/>
              <a:t>Awareness of Consumers</a:t>
            </a:r>
            <a:endParaRPr lang="en-US" sz="40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4000" dirty="0" smtClean="0"/>
              <a:t>Fraud </a:t>
            </a:r>
            <a:r>
              <a:rPr lang="en-US" sz="4000" dirty="0"/>
              <a:t>Online</a:t>
            </a:r>
          </a:p>
          <a:p>
            <a:pPr algn="just">
              <a:buFont typeface="Wingdings" pitchFamily="2" charset="2"/>
              <a:buChar char="§"/>
            </a:pPr>
            <a:r>
              <a:rPr lang="en-US" sz="4000" dirty="0"/>
              <a:t>I</a:t>
            </a:r>
            <a:r>
              <a:rPr lang="en-US" sz="4000" dirty="0" smtClean="0"/>
              <a:t>nability to </a:t>
            </a:r>
            <a:r>
              <a:rPr lang="en-US" sz="4000" dirty="0" smtClean="0"/>
              <a:t>Afford </a:t>
            </a:r>
            <a:r>
              <a:rPr lang="en-US" sz="4000" dirty="0" smtClean="0"/>
              <a:t>Services </a:t>
            </a:r>
            <a:endParaRPr lang="en-US" sz="40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4000" dirty="0" smtClean="0"/>
              <a:t>Computer Illiteracy </a:t>
            </a:r>
            <a:r>
              <a:rPr lang="en-US" sz="4000" dirty="0" smtClean="0"/>
              <a:t>by citizens </a:t>
            </a:r>
            <a:endParaRPr lang="en-US" sz="40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4000" dirty="0" smtClean="0"/>
              <a:t>Lack of knowledge on value of the internet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9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Status of E-Commerce</a:t>
            </a:r>
            <a:endParaRPr lang="en-US" b="1" dirty="0">
              <a:solidFill>
                <a:srgbClr val="00B05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7167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Online</a:t>
            </a:r>
            <a:r>
              <a:rPr lang="en-GB" sz="2400" b="1" dirty="0" smtClean="0"/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Transactions</a:t>
            </a:r>
          </a:p>
          <a:p>
            <a:pPr algn="just">
              <a:buFont typeface="Wingdings" pitchFamily="2" charset="2"/>
              <a:buChar char="§"/>
            </a:pPr>
            <a:r>
              <a:rPr lang="en-GB" sz="2400" dirty="0" smtClean="0"/>
              <a:t>Mobile </a:t>
            </a:r>
            <a:r>
              <a:rPr lang="en-GB" sz="2400" dirty="0"/>
              <a:t>Money Bill </a:t>
            </a:r>
            <a:r>
              <a:rPr lang="en-GB" sz="2400" dirty="0" smtClean="0"/>
              <a:t>Payment - cash</a:t>
            </a:r>
            <a:r>
              <a:rPr lang="en-GB" sz="2400" dirty="0" smtClean="0"/>
              <a:t>, water, electricity, </a:t>
            </a:r>
            <a:r>
              <a:rPr lang="en-GB" sz="2400" dirty="0"/>
              <a:t>DSTV </a:t>
            </a:r>
            <a:r>
              <a:rPr lang="en-GB" sz="2400" dirty="0" smtClean="0"/>
              <a:t>bills </a:t>
            </a:r>
            <a:r>
              <a:rPr lang="en-GB" sz="2400" dirty="0" smtClean="0"/>
              <a:t>etc.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/>
              <a:t>Online Services Websites - t</a:t>
            </a:r>
            <a:r>
              <a:rPr lang="en-GB" sz="2400" dirty="0" smtClean="0"/>
              <a:t>onaton.com, ghanatrade.gov.gh, lamudi.com.gh, etransact.com.gh, etc. </a:t>
            </a:r>
            <a:endParaRPr lang="en-GB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Internet </a:t>
            </a:r>
            <a:r>
              <a:rPr lang="en-US" sz="2400" dirty="0" smtClean="0"/>
              <a:t>banking </a:t>
            </a:r>
            <a:r>
              <a:rPr lang="en-US" sz="2400" dirty="0" smtClean="0"/>
              <a:t>transactions - ATM </a:t>
            </a:r>
            <a:r>
              <a:rPr lang="en-US" sz="2400" dirty="0"/>
              <a:t>Transactions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Internet </a:t>
            </a:r>
            <a:r>
              <a:rPr lang="en-US" sz="2400" dirty="0" smtClean="0"/>
              <a:t>Data Services on Cell Phones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SMS </a:t>
            </a:r>
            <a:r>
              <a:rPr lang="en-US" sz="2400" dirty="0" smtClean="0"/>
              <a:t>Text Services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Indicative E-Government/E-Services/E-Business Transactions </a:t>
            </a:r>
            <a:endParaRPr lang="en-US" sz="2400" b="1" dirty="0" smtClean="0">
              <a:solidFill>
                <a:srgbClr val="FF0000"/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E-Governance </a:t>
            </a:r>
            <a:r>
              <a:rPr lang="en-US" sz="2400" dirty="0" smtClean="0"/>
              <a:t>Services </a:t>
            </a:r>
            <a:endParaRPr lang="en-US" sz="2400" dirty="0"/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E-Applications – e-justice, e-immigration, e-procurement, e-payment, e-services, e-education, e-health – GRA, RGD, Births &amp; Deaths, Passports, etc. </a:t>
            </a:r>
          </a:p>
        </p:txBody>
      </p:sp>
    </p:spTree>
    <p:extLst>
      <p:ext uri="{BB962C8B-B14F-4D97-AF65-F5344CB8AC3E}">
        <p14:creationId xmlns:p14="http://schemas.microsoft.com/office/powerpoint/2010/main" val="105862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Consumer Policy </a:t>
            </a:r>
            <a:r>
              <a:rPr lang="en-US" sz="32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Prescriptions </a:t>
            </a:r>
            <a:r>
              <a:rPr lang="en-US" sz="32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&amp;</a:t>
            </a:r>
            <a:br>
              <a:rPr lang="en-US" sz="32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32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Other Legislations</a:t>
            </a:r>
            <a:endParaRPr lang="en-US" sz="3200" b="1" dirty="0" smtClean="0">
              <a:solidFill>
                <a:srgbClr val="00B05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200" dirty="0" smtClean="0"/>
              <a:t>Government </a:t>
            </a:r>
            <a:r>
              <a:rPr lang="en-US" sz="2200" dirty="0"/>
              <a:t>will ensure that consumers are provided with clear and sufficient information to make an informed choice about how to </a:t>
            </a:r>
            <a:r>
              <a:rPr lang="en-US" sz="2200" b="1" i="1" dirty="0"/>
              <a:t>purchase online</a:t>
            </a:r>
            <a:r>
              <a:rPr lang="en-US" sz="2200" dirty="0"/>
              <a:t> and through other electronic </a:t>
            </a:r>
            <a:r>
              <a:rPr lang="en-US" sz="2200" dirty="0" smtClean="0"/>
              <a:t>means</a:t>
            </a:r>
            <a:endParaRPr lang="en-US" sz="2200" dirty="0"/>
          </a:p>
          <a:p>
            <a:pPr lvl="0" algn="just">
              <a:buFont typeface="Wingdings" pitchFamily="2" charset="2"/>
              <a:buChar char="§"/>
            </a:pPr>
            <a:r>
              <a:rPr lang="en-US" sz="2200" dirty="0"/>
              <a:t>Government will support and encourage private-sector initiatives that include participation by consumer representatives and consumer protection pressure groups to be more vigilant and more effective to educate the </a:t>
            </a:r>
            <a:r>
              <a:rPr lang="en-US" sz="2200" dirty="0" smtClean="0"/>
              <a:t>population</a:t>
            </a:r>
            <a:endParaRPr lang="en-US" sz="2200" dirty="0"/>
          </a:p>
          <a:p>
            <a:pPr lvl="0" algn="just">
              <a:buFont typeface="Wingdings" pitchFamily="2" charset="2"/>
              <a:buChar char="§"/>
            </a:pPr>
            <a:r>
              <a:rPr lang="en-US" sz="2200" dirty="0"/>
              <a:t>Government will ensure stronger collaboration between the public and the private </a:t>
            </a:r>
            <a:r>
              <a:rPr lang="en-US" sz="2200" dirty="0" smtClean="0"/>
              <a:t>sectors</a:t>
            </a:r>
          </a:p>
          <a:p>
            <a:pPr lvl="0" algn="just">
              <a:buFont typeface="Wingdings" pitchFamily="2" charset="2"/>
              <a:buChar char="§"/>
            </a:pPr>
            <a:endParaRPr lang="en-US" sz="2200" dirty="0" smtClean="0"/>
          </a:p>
          <a:p>
            <a:pPr algn="just">
              <a:buFont typeface="Wingdings" pitchFamily="2" charset="2"/>
              <a:buChar char="ü"/>
            </a:pPr>
            <a:r>
              <a:rPr lang="en-GB" sz="2200" i="1" dirty="0" smtClean="0">
                <a:latin typeface="Bookman Old Style" pitchFamily="18" charset="0"/>
              </a:rPr>
              <a:t>ICT </a:t>
            </a:r>
            <a:r>
              <a:rPr lang="en-GB" sz="2200" i="1" dirty="0">
                <a:latin typeface="Bookman Old Style" pitchFamily="18" charset="0"/>
              </a:rPr>
              <a:t>for Accelerated </a:t>
            </a:r>
            <a:r>
              <a:rPr lang="en-GB" sz="2200" i="1" dirty="0" smtClean="0">
                <a:latin typeface="Bookman Old Style" pitchFamily="18" charset="0"/>
              </a:rPr>
              <a:t>Development </a:t>
            </a:r>
            <a:r>
              <a:rPr lang="en-GB" sz="2200" i="1" dirty="0" smtClean="0">
                <a:latin typeface="Bookman Old Style" pitchFamily="18" charset="0"/>
              </a:rPr>
              <a:t>Policy, </a:t>
            </a:r>
            <a:r>
              <a:rPr lang="en-GB" sz="2200" i="1" dirty="0">
                <a:latin typeface="Bookman Old Style" pitchFamily="18" charset="0"/>
              </a:rPr>
              <a:t>2003  &amp; </a:t>
            </a:r>
            <a:r>
              <a:rPr lang="en-GB" sz="2200" i="1" dirty="0" smtClean="0">
                <a:latin typeface="Bookman Old Style" pitchFamily="18" charset="0"/>
              </a:rPr>
              <a:t> Implementation Strategy, 2005</a:t>
            </a:r>
            <a:endParaRPr lang="en-GB" sz="2200" i="1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n-GB" sz="2200" i="1" dirty="0" smtClean="0">
                <a:latin typeface="Bookman Old Style" pitchFamily="18" charset="0"/>
              </a:rPr>
              <a:t>Electronic Communications Act 775, 2008 </a:t>
            </a:r>
          </a:p>
          <a:p>
            <a:pPr algn="just">
              <a:buFont typeface="Wingdings" pitchFamily="2" charset="2"/>
              <a:buChar char="ü"/>
            </a:pPr>
            <a:r>
              <a:rPr lang="en-GB" sz="2200" i="1" dirty="0" smtClean="0">
                <a:latin typeface="Bookman Old Style" pitchFamily="18" charset="0"/>
              </a:rPr>
              <a:t>Electronic </a:t>
            </a:r>
            <a:r>
              <a:rPr lang="en-GB" sz="2200" i="1" dirty="0" smtClean="0">
                <a:latin typeface="Bookman Old Style" pitchFamily="18" charset="0"/>
              </a:rPr>
              <a:t>Transactions </a:t>
            </a:r>
            <a:r>
              <a:rPr lang="en-GB" sz="2200" i="1" dirty="0" smtClean="0">
                <a:latin typeface="Bookman Old Style" pitchFamily="18" charset="0"/>
              </a:rPr>
              <a:t>Act 772, 2008</a:t>
            </a:r>
          </a:p>
          <a:p>
            <a:pPr algn="just">
              <a:buFont typeface="Wingdings" pitchFamily="2" charset="2"/>
              <a:buChar char="ü"/>
            </a:pPr>
            <a:r>
              <a:rPr lang="en-GB" sz="2200" i="1" dirty="0" smtClean="0">
                <a:latin typeface="Bookman Old Style" pitchFamily="18" charset="0"/>
              </a:rPr>
              <a:t>Data Protection </a:t>
            </a:r>
            <a:r>
              <a:rPr lang="en-GB" sz="2200" i="1" dirty="0" smtClean="0">
                <a:latin typeface="Bookman Old Style" pitchFamily="18" charset="0"/>
              </a:rPr>
              <a:t>Act </a:t>
            </a:r>
            <a:r>
              <a:rPr lang="en-GB" sz="2200" i="1" dirty="0" smtClean="0">
                <a:latin typeface="Bookman Old Style" pitchFamily="18" charset="0"/>
              </a:rPr>
              <a:t>843, 2012</a:t>
            </a:r>
          </a:p>
        </p:txBody>
      </p:sp>
    </p:spTree>
    <p:extLst>
      <p:ext uri="{BB962C8B-B14F-4D97-AF65-F5344CB8AC3E}">
        <p14:creationId xmlns:p14="http://schemas.microsoft.com/office/powerpoint/2010/main" val="278501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637</Words>
  <Application>Microsoft Office PowerPoint</Application>
  <PresentationFormat>On-screen Show (4:3)</PresentationFormat>
  <Paragraphs>75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Mobile Technology  &amp; Cyber Threats Promoting  E-Commerce in Ghana</vt:lpstr>
      <vt:lpstr>Definition &amp; Policy Perspective</vt:lpstr>
      <vt:lpstr> Barriers To E-commerce  </vt:lpstr>
      <vt:lpstr>Barriers To E-commerce Cont. </vt:lpstr>
      <vt:lpstr> Ghana Context </vt:lpstr>
      <vt:lpstr>Cyber Threats  </vt:lpstr>
      <vt:lpstr> E-Commerce Challenges  </vt:lpstr>
      <vt:lpstr>Status of E-Commerce</vt:lpstr>
      <vt:lpstr>Consumer Policy Prescriptions &amp;  Other Legislations</vt:lpstr>
      <vt:lpstr>Recommendations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Consumer Protection and Competition Highlights Ghana’s Consumer Policy</dc:title>
  <dc:creator>Ruby</dc:creator>
  <cp:lastModifiedBy>Ruby</cp:lastModifiedBy>
  <cp:revision>51</cp:revision>
  <cp:lastPrinted>2014-08-12T10:42:51Z</cp:lastPrinted>
  <dcterms:created xsi:type="dcterms:W3CDTF">2014-08-05T08:50:23Z</dcterms:created>
  <dcterms:modified xsi:type="dcterms:W3CDTF">2014-08-12T15:37:59Z</dcterms:modified>
</cp:coreProperties>
</file>