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Lst>
  <p:notesMasterIdLst>
    <p:notesMasterId r:id="rId11"/>
  </p:notesMasterIdLst>
  <p:handoutMasterIdLst>
    <p:handoutMasterId r:id="rId12"/>
  </p:handoutMasterIdLst>
  <p:sldIdLst>
    <p:sldId id="344" r:id="rId3"/>
    <p:sldId id="345" r:id="rId4"/>
    <p:sldId id="346" r:id="rId5"/>
    <p:sldId id="347" r:id="rId6"/>
    <p:sldId id="348" r:id="rId7"/>
    <p:sldId id="349" r:id="rId8"/>
    <p:sldId id="350" r:id="rId9"/>
    <p:sldId id="351" r:id="rId10"/>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00"/>
    <a:srgbClr val="CC9900"/>
    <a:srgbClr val="CC66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95" autoAdjust="0"/>
    <p:restoredTop sz="94660"/>
  </p:normalViewPr>
  <p:slideViewPr>
    <p:cSldViewPr>
      <p:cViewPr varScale="1">
        <p:scale>
          <a:sx n="107" d="100"/>
          <a:sy n="107" d="100"/>
        </p:scale>
        <p:origin x="-11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C7BDB381-EE76-45E2-ADDB-1492B2D6DEE1}" type="datetimeFigureOut">
              <a:rPr lang="en-US"/>
              <a:pPr>
                <a:defRPr/>
              </a:pPr>
              <a:t>8/28/2014</a:t>
            </a:fld>
            <a:endParaRPr lang="en-US"/>
          </a:p>
        </p:txBody>
      </p:sp>
      <p:sp>
        <p:nvSpPr>
          <p:cNvPr id="4" name="Footer Placeholder 3"/>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5" name="Slide Number Placeholder 4"/>
          <p:cNvSpPr>
            <a:spLocks noGrp="1"/>
          </p:cNvSpPr>
          <p:nvPr>
            <p:ph type="sldNum" sz="quarter" idx="3"/>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6E24E885-A11F-49B4-89B5-0CFD0CDC1788}" type="slidenum">
              <a:rPr lang="en-US" altLang="en-US"/>
              <a:pPr>
                <a:defRPr/>
              </a:pPr>
              <a:t>‹#›</a:t>
            </a:fld>
            <a:endParaRPr lang="en-US" altLang="en-US"/>
          </a:p>
        </p:txBody>
      </p:sp>
    </p:spTree>
    <p:extLst>
      <p:ext uri="{BB962C8B-B14F-4D97-AF65-F5344CB8AC3E}">
        <p14:creationId xmlns:p14="http://schemas.microsoft.com/office/powerpoint/2010/main" val="3455901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6159B1F-8DEB-43B3-8B69-551AB6D3947E}" type="datetimeFigureOut">
              <a:rPr lang="en-US"/>
              <a:pPr>
                <a:defRPr/>
              </a:pPr>
              <a:t>8/28/2014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defRPr>
            </a:lvl1pPr>
          </a:lstStyle>
          <a:p>
            <a:pPr>
              <a:defRPr/>
            </a:pPr>
            <a:fld id="{F6DFD500-F661-4BE1-A051-4E72005B5E41}" type="slidenum">
              <a:rPr lang="en-US" altLang="en-US"/>
              <a:pPr>
                <a:defRPr/>
              </a:pPr>
              <a:t>‹#›</a:t>
            </a:fld>
            <a:endParaRPr lang="en-US" altLang="en-US"/>
          </a:p>
        </p:txBody>
      </p:sp>
    </p:spTree>
    <p:extLst>
      <p:ext uri="{BB962C8B-B14F-4D97-AF65-F5344CB8AC3E}">
        <p14:creationId xmlns:p14="http://schemas.microsoft.com/office/powerpoint/2010/main" val="2506182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grpSp>
        <p:nvGrpSpPr>
          <p:cNvPr id="5" name="Group 15"/>
          <p:cNvGrpSpPr>
            <a:grpSpLocks/>
          </p:cNvGrpSpPr>
          <p:nvPr/>
        </p:nvGrpSpPr>
        <p:grpSpPr bwMode="auto">
          <a:xfrm>
            <a:off x="-3175" y="494665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99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F4A128F6-9CAB-4693-BD9A-1580CF2BB1D7}" type="datetime1">
              <a:rPr lang="en-US"/>
              <a:pPr>
                <a:defRPr/>
              </a:pPr>
              <a:t>8/28/2014</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a:t>Vision:"A Kenyan  economy with globally efficient markets and enhanced consumer welfare for shared Prosperity"</a:t>
            </a:r>
          </a:p>
        </p:txBody>
      </p:sp>
      <p:sp>
        <p:nvSpPr>
          <p:cNvPr id="13" name="Slide Number Placeholder 26"/>
          <p:cNvSpPr>
            <a:spLocks noGrp="1"/>
          </p:cNvSpPr>
          <p:nvPr>
            <p:ph type="sldNum" sz="quarter" idx="12"/>
          </p:nvPr>
        </p:nvSpPr>
        <p:spPr/>
        <p:txBody>
          <a:bodyPr/>
          <a:lstStyle>
            <a:lvl1pPr>
              <a:defRPr smtClean="0">
                <a:solidFill>
                  <a:srgbClr val="FFFFFF"/>
                </a:solidFill>
              </a:defRPr>
            </a:lvl1pPr>
          </a:lstStyle>
          <a:p>
            <a:pPr>
              <a:defRPr/>
            </a:pPr>
            <a:fld id="{46E46573-8FAB-43EF-BBDB-2F3F62E3ABED}" type="slidenum">
              <a:rPr lang="en-US" altLang="en-US"/>
              <a:pPr>
                <a:defRPr/>
              </a:pPr>
              <a:t>‹#›</a:t>
            </a:fld>
            <a:endParaRPr lang="en-US" altLang="en-US"/>
          </a:p>
        </p:txBody>
      </p:sp>
    </p:spTree>
    <p:extLst>
      <p:ext uri="{BB962C8B-B14F-4D97-AF65-F5344CB8AC3E}">
        <p14:creationId xmlns:p14="http://schemas.microsoft.com/office/powerpoint/2010/main" val="2360212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9"/>
          <p:cNvSpPr>
            <a:spLocks noGrp="1"/>
          </p:cNvSpPr>
          <p:nvPr>
            <p:ph type="dt" sz="half" idx="10"/>
          </p:nvPr>
        </p:nvSpPr>
        <p:spPr/>
        <p:txBody>
          <a:bodyPr/>
          <a:lstStyle>
            <a:lvl1pPr>
              <a:defRPr/>
            </a:lvl1pPr>
          </a:lstStyle>
          <a:p>
            <a:pPr>
              <a:defRPr/>
            </a:pPr>
            <a:fld id="{78D208DE-98A4-4BF8-8BBE-CFD9D8E7DEA9}" type="datetime1">
              <a:rPr lang="en-US"/>
              <a:pPr>
                <a:defRPr/>
              </a:pPr>
              <a:t>8/28/2014</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Vision:"A Kenyan  economy with globally efficient markets and enhanced consumer welfare for shared Prosperity"</a:t>
            </a:r>
          </a:p>
        </p:txBody>
      </p:sp>
      <p:sp>
        <p:nvSpPr>
          <p:cNvPr id="6" name="Slide Number Placeholder 17"/>
          <p:cNvSpPr>
            <a:spLocks noGrp="1"/>
          </p:cNvSpPr>
          <p:nvPr>
            <p:ph type="sldNum" sz="quarter" idx="12"/>
          </p:nvPr>
        </p:nvSpPr>
        <p:spPr/>
        <p:txBody>
          <a:bodyPr/>
          <a:lstStyle>
            <a:lvl1pPr>
              <a:defRPr/>
            </a:lvl1pPr>
          </a:lstStyle>
          <a:p>
            <a:pPr>
              <a:defRPr/>
            </a:pPr>
            <a:fld id="{6A17D8F8-62BC-4386-944D-AC321C2A87C8}" type="slidenum">
              <a:rPr lang="en-US" altLang="en-US"/>
              <a:pPr>
                <a:defRPr/>
              </a:pPr>
              <a:t>‹#›</a:t>
            </a:fld>
            <a:endParaRPr lang="en-US" altLang="en-US"/>
          </a:p>
        </p:txBody>
      </p:sp>
    </p:spTree>
    <p:extLst>
      <p:ext uri="{BB962C8B-B14F-4D97-AF65-F5344CB8AC3E}">
        <p14:creationId xmlns:p14="http://schemas.microsoft.com/office/powerpoint/2010/main" val="397128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F6F8888-F145-4F56-9293-AA06AB663F0E}" type="datetime1">
              <a:rPr lang="en-US"/>
              <a:pPr>
                <a:defRPr/>
              </a:pPr>
              <a:t>8/28/2014</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Vision:"A Kenyan  economy with globally efficient markets and enhanced consumer welfare for shared Prosperity"</a:t>
            </a:r>
          </a:p>
        </p:txBody>
      </p:sp>
      <p:sp>
        <p:nvSpPr>
          <p:cNvPr id="6" name="Slide Number Placeholder 17"/>
          <p:cNvSpPr>
            <a:spLocks noGrp="1"/>
          </p:cNvSpPr>
          <p:nvPr>
            <p:ph type="sldNum" sz="quarter" idx="12"/>
          </p:nvPr>
        </p:nvSpPr>
        <p:spPr/>
        <p:txBody>
          <a:bodyPr/>
          <a:lstStyle>
            <a:lvl1pPr>
              <a:defRPr/>
            </a:lvl1pPr>
          </a:lstStyle>
          <a:p>
            <a:pPr>
              <a:defRPr/>
            </a:pPr>
            <a:fld id="{E6120102-AC70-46C3-AAC2-577EA5D642BC}" type="slidenum">
              <a:rPr lang="en-US" altLang="en-US"/>
              <a:pPr>
                <a:defRPr/>
              </a:pPr>
              <a:t>‹#›</a:t>
            </a:fld>
            <a:endParaRPr lang="en-US" altLang="en-US"/>
          </a:p>
        </p:txBody>
      </p:sp>
    </p:spTree>
    <p:extLst>
      <p:ext uri="{BB962C8B-B14F-4D97-AF65-F5344CB8AC3E}">
        <p14:creationId xmlns:p14="http://schemas.microsoft.com/office/powerpoint/2010/main" val="1528224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E76B5A-BB80-4A6A-AC86-E8F72A9A4B90}" type="slidenum">
              <a:rPr lang="en-US" altLang="en-US"/>
              <a:pPr>
                <a:defRPr/>
              </a:pPr>
              <a:t>‹#›</a:t>
            </a:fld>
            <a:endParaRPr lang="en-US" altLang="en-US"/>
          </a:p>
        </p:txBody>
      </p:sp>
    </p:spTree>
    <p:extLst>
      <p:ext uri="{BB962C8B-B14F-4D97-AF65-F5344CB8AC3E}">
        <p14:creationId xmlns:p14="http://schemas.microsoft.com/office/powerpoint/2010/main" val="607154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18CBFA-973E-425F-BC15-755D10DCDE9F}" type="slidenum">
              <a:rPr lang="en-US" altLang="en-US"/>
              <a:pPr>
                <a:defRPr/>
              </a:pPr>
              <a:t>‹#›</a:t>
            </a:fld>
            <a:endParaRPr lang="en-US" altLang="en-US"/>
          </a:p>
        </p:txBody>
      </p:sp>
    </p:spTree>
    <p:extLst>
      <p:ext uri="{BB962C8B-B14F-4D97-AF65-F5344CB8AC3E}">
        <p14:creationId xmlns:p14="http://schemas.microsoft.com/office/powerpoint/2010/main" val="1788830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B54742-0039-40CC-AC81-1D9621311382}" type="slidenum">
              <a:rPr lang="en-US" altLang="en-US"/>
              <a:pPr>
                <a:defRPr/>
              </a:pPr>
              <a:t>‹#›</a:t>
            </a:fld>
            <a:endParaRPr lang="en-US" altLang="en-US"/>
          </a:p>
        </p:txBody>
      </p:sp>
    </p:spTree>
    <p:extLst>
      <p:ext uri="{BB962C8B-B14F-4D97-AF65-F5344CB8AC3E}">
        <p14:creationId xmlns:p14="http://schemas.microsoft.com/office/powerpoint/2010/main" val="1699827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5F45FC3-9FB7-41CF-96B6-D683C2DF95CE}" type="slidenum">
              <a:rPr lang="en-US" altLang="en-US"/>
              <a:pPr>
                <a:defRPr/>
              </a:pPr>
              <a:t>‹#›</a:t>
            </a:fld>
            <a:endParaRPr lang="en-US" altLang="en-US"/>
          </a:p>
        </p:txBody>
      </p:sp>
    </p:spTree>
    <p:extLst>
      <p:ext uri="{BB962C8B-B14F-4D97-AF65-F5344CB8AC3E}">
        <p14:creationId xmlns:p14="http://schemas.microsoft.com/office/powerpoint/2010/main" val="25138844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E4C7F3C-20D7-475D-BC70-4F12EBB71DAB}" type="slidenum">
              <a:rPr lang="en-US" altLang="en-US"/>
              <a:pPr>
                <a:defRPr/>
              </a:pPr>
              <a:t>‹#›</a:t>
            </a:fld>
            <a:endParaRPr lang="en-US" altLang="en-US"/>
          </a:p>
        </p:txBody>
      </p:sp>
    </p:spTree>
    <p:extLst>
      <p:ext uri="{BB962C8B-B14F-4D97-AF65-F5344CB8AC3E}">
        <p14:creationId xmlns:p14="http://schemas.microsoft.com/office/powerpoint/2010/main" val="959370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794D94-721E-4797-A707-28456543AF12}" type="slidenum">
              <a:rPr lang="en-US" altLang="en-US"/>
              <a:pPr>
                <a:defRPr/>
              </a:pPr>
              <a:t>‹#›</a:t>
            </a:fld>
            <a:endParaRPr lang="en-US" altLang="en-US"/>
          </a:p>
        </p:txBody>
      </p:sp>
    </p:spTree>
    <p:extLst>
      <p:ext uri="{BB962C8B-B14F-4D97-AF65-F5344CB8AC3E}">
        <p14:creationId xmlns:p14="http://schemas.microsoft.com/office/powerpoint/2010/main" val="33855932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A535DDE-A473-4E5A-8318-879D9F87FFAA}" type="slidenum">
              <a:rPr lang="en-US" altLang="en-US"/>
              <a:pPr>
                <a:defRPr/>
              </a:pPr>
              <a:t>‹#›</a:t>
            </a:fld>
            <a:endParaRPr lang="en-US" altLang="en-US"/>
          </a:p>
        </p:txBody>
      </p:sp>
    </p:spTree>
    <p:extLst>
      <p:ext uri="{BB962C8B-B14F-4D97-AF65-F5344CB8AC3E}">
        <p14:creationId xmlns:p14="http://schemas.microsoft.com/office/powerpoint/2010/main" val="2154467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3C14F7A-DD29-4D6E-B7E4-EB3A2EB0633B}" type="slidenum">
              <a:rPr lang="en-US" altLang="en-US"/>
              <a:pPr>
                <a:defRPr/>
              </a:pPr>
              <a:t>‹#›</a:t>
            </a:fld>
            <a:endParaRPr lang="en-US" altLang="en-US"/>
          </a:p>
        </p:txBody>
      </p:sp>
    </p:spTree>
    <p:extLst>
      <p:ext uri="{BB962C8B-B14F-4D97-AF65-F5344CB8AC3E}">
        <p14:creationId xmlns:p14="http://schemas.microsoft.com/office/powerpoint/2010/main" val="904418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7AB23F70-5E93-4B88-A39B-F91AB69ED504}" type="datetime1">
              <a:rPr lang="en-US"/>
              <a:pPr>
                <a:defRPr/>
              </a:pPr>
              <a:t>8/28/2014</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Vision:"A Kenyan  economy with globally efficient markets and enhanced consumer welfare for shared Prosperity"</a:t>
            </a:r>
          </a:p>
        </p:txBody>
      </p:sp>
      <p:sp>
        <p:nvSpPr>
          <p:cNvPr id="6" name="Slide Number Placeholder 17"/>
          <p:cNvSpPr>
            <a:spLocks noGrp="1"/>
          </p:cNvSpPr>
          <p:nvPr>
            <p:ph type="sldNum" sz="quarter" idx="12"/>
          </p:nvPr>
        </p:nvSpPr>
        <p:spPr/>
        <p:txBody>
          <a:bodyPr/>
          <a:lstStyle>
            <a:lvl1pPr>
              <a:defRPr/>
            </a:lvl1pPr>
          </a:lstStyle>
          <a:p>
            <a:pPr>
              <a:defRPr/>
            </a:pPr>
            <a:fld id="{FF74B3BE-E0FF-4291-9873-F46150F12396}" type="slidenum">
              <a:rPr lang="en-US" altLang="en-US"/>
              <a:pPr>
                <a:defRPr/>
              </a:pPr>
              <a:t>‹#›</a:t>
            </a:fld>
            <a:endParaRPr lang="en-US" altLang="en-US"/>
          </a:p>
        </p:txBody>
      </p:sp>
    </p:spTree>
    <p:extLst>
      <p:ext uri="{BB962C8B-B14F-4D97-AF65-F5344CB8AC3E}">
        <p14:creationId xmlns:p14="http://schemas.microsoft.com/office/powerpoint/2010/main" val="3257000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4E6743D-EC53-4331-8C55-32C4D43185E5}" type="slidenum">
              <a:rPr lang="en-US" altLang="en-US"/>
              <a:pPr>
                <a:defRPr/>
              </a:pPr>
              <a:t>‹#›</a:t>
            </a:fld>
            <a:endParaRPr lang="en-US" altLang="en-US"/>
          </a:p>
        </p:txBody>
      </p:sp>
    </p:spTree>
    <p:extLst>
      <p:ext uri="{BB962C8B-B14F-4D97-AF65-F5344CB8AC3E}">
        <p14:creationId xmlns:p14="http://schemas.microsoft.com/office/powerpoint/2010/main" val="21142454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EA7188-C262-4237-9D0A-BF4D0B8AF569}" type="slidenum">
              <a:rPr lang="en-US" altLang="en-US"/>
              <a:pPr>
                <a:defRPr/>
              </a:pPr>
              <a:t>‹#›</a:t>
            </a:fld>
            <a:endParaRPr lang="en-US" altLang="en-US"/>
          </a:p>
        </p:txBody>
      </p:sp>
    </p:spTree>
    <p:extLst>
      <p:ext uri="{BB962C8B-B14F-4D97-AF65-F5344CB8AC3E}">
        <p14:creationId xmlns:p14="http://schemas.microsoft.com/office/powerpoint/2010/main" val="1682550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2C6147-B3E1-4EE7-A86F-255BB62D26D8}" type="slidenum">
              <a:rPr lang="en-US" altLang="en-US"/>
              <a:pPr>
                <a:defRPr/>
              </a:pPr>
              <a:t>‹#›</a:t>
            </a:fld>
            <a:endParaRPr lang="en-US" altLang="en-US"/>
          </a:p>
        </p:txBody>
      </p:sp>
    </p:spTree>
    <p:extLst>
      <p:ext uri="{BB962C8B-B14F-4D97-AF65-F5344CB8AC3E}">
        <p14:creationId xmlns:p14="http://schemas.microsoft.com/office/powerpoint/2010/main" val="17626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456E888-B465-40D1-A71A-029E8F43CFBB}" type="datetime1">
              <a:rPr lang="en-US"/>
              <a:pPr>
                <a:defRPr/>
              </a:pPr>
              <a:t>8/28/2014</a:t>
            </a:fld>
            <a:endParaRPr lang="en-US"/>
          </a:p>
        </p:txBody>
      </p:sp>
      <p:sp>
        <p:nvSpPr>
          <p:cNvPr id="7" name="Footer Placeholder 4"/>
          <p:cNvSpPr>
            <a:spLocks noGrp="1"/>
          </p:cNvSpPr>
          <p:nvPr>
            <p:ph type="ftr" sz="quarter" idx="11"/>
          </p:nvPr>
        </p:nvSpPr>
        <p:spPr/>
        <p:txBody>
          <a:bodyPr/>
          <a:lstStyle>
            <a:lvl1pPr>
              <a:defRPr/>
            </a:lvl1pPr>
            <a:extLst/>
          </a:lstStyle>
          <a:p>
            <a:pPr>
              <a:defRPr/>
            </a:pPr>
            <a:r>
              <a:rPr lang="en-US"/>
              <a:t>Vision:"A Kenyan  economy with globally efficient markets and enhanced consumer welfare for shared Prosperity"</a:t>
            </a:r>
          </a:p>
        </p:txBody>
      </p:sp>
      <p:sp>
        <p:nvSpPr>
          <p:cNvPr id="8" name="Slide Number Placeholder 5"/>
          <p:cNvSpPr>
            <a:spLocks noGrp="1"/>
          </p:cNvSpPr>
          <p:nvPr>
            <p:ph type="sldNum" sz="quarter" idx="12"/>
          </p:nvPr>
        </p:nvSpPr>
        <p:spPr/>
        <p:txBody>
          <a:bodyPr/>
          <a:lstStyle>
            <a:lvl1pPr>
              <a:defRPr smtClean="0"/>
            </a:lvl1pPr>
          </a:lstStyle>
          <a:p>
            <a:pPr>
              <a:defRPr/>
            </a:pPr>
            <a:fld id="{4537B859-E560-4CF8-BC42-7BA523C9A922}" type="slidenum">
              <a:rPr lang="en-US" altLang="en-US"/>
              <a:pPr>
                <a:defRPr/>
              </a:pPr>
              <a:t>‹#›</a:t>
            </a:fld>
            <a:endParaRPr lang="en-US" altLang="en-US"/>
          </a:p>
        </p:txBody>
      </p:sp>
    </p:spTree>
    <p:extLst>
      <p:ext uri="{BB962C8B-B14F-4D97-AF65-F5344CB8AC3E}">
        <p14:creationId xmlns:p14="http://schemas.microsoft.com/office/powerpoint/2010/main" val="36833448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C22354A0-1F97-4122-9830-190319B4034A}" type="datetime1">
              <a:rPr lang="en-US"/>
              <a:pPr>
                <a:defRPr/>
              </a:pPr>
              <a:t>8/28/2014</a:t>
            </a:fld>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Vision:"A Kenyan  economy with globally efficient markets and enhanced consumer welfare for shared Prosperity"</a:t>
            </a:r>
          </a:p>
        </p:txBody>
      </p:sp>
      <p:sp>
        <p:nvSpPr>
          <p:cNvPr id="7" name="Slide Number Placeholder 6"/>
          <p:cNvSpPr>
            <a:spLocks noGrp="1"/>
          </p:cNvSpPr>
          <p:nvPr>
            <p:ph type="sldNum" sz="quarter" idx="12"/>
          </p:nvPr>
        </p:nvSpPr>
        <p:spPr/>
        <p:txBody>
          <a:bodyPr/>
          <a:lstStyle>
            <a:lvl1pPr>
              <a:defRPr smtClean="0"/>
            </a:lvl1pPr>
          </a:lstStyle>
          <a:p>
            <a:pPr>
              <a:defRPr/>
            </a:pPr>
            <a:fld id="{AD1AC7F9-0110-4413-92E0-99D23C8F3458}" type="slidenum">
              <a:rPr lang="en-US" altLang="en-US"/>
              <a:pPr>
                <a:defRPr/>
              </a:pPr>
              <a:t>‹#›</a:t>
            </a:fld>
            <a:endParaRPr lang="en-US" altLang="en-US"/>
          </a:p>
        </p:txBody>
      </p:sp>
    </p:spTree>
    <p:extLst>
      <p:ext uri="{BB962C8B-B14F-4D97-AF65-F5344CB8AC3E}">
        <p14:creationId xmlns:p14="http://schemas.microsoft.com/office/powerpoint/2010/main" val="187875680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C47826B1-DB19-4EA0-AFCD-87E2AD302418}" type="datetime1">
              <a:rPr lang="en-US"/>
              <a:pPr>
                <a:defRPr/>
              </a:pPr>
              <a:t>8/28/2014</a:t>
            </a:fld>
            <a:endParaRPr lang="en-US"/>
          </a:p>
        </p:txBody>
      </p:sp>
      <p:sp>
        <p:nvSpPr>
          <p:cNvPr id="8" name="Footer Placeholder 7"/>
          <p:cNvSpPr>
            <a:spLocks noGrp="1"/>
          </p:cNvSpPr>
          <p:nvPr>
            <p:ph type="ftr" sz="quarter" idx="11"/>
          </p:nvPr>
        </p:nvSpPr>
        <p:spPr/>
        <p:txBody>
          <a:bodyPr/>
          <a:lstStyle>
            <a:lvl1pPr>
              <a:defRPr/>
            </a:lvl1pPr>
            <a:extLst/>
          </a:lstStyle>
          <a:p>
            <a:pPr>
              <a:defRPr/>
            </a:pPr>
            <a:r>
              <a:rPr lang="en-US"/>
              <a:t>Vision:"A Kenyan  economy with globally efficient markets and enhanced consumer welfare for shared Prosperity"</a:t>
            </a:r>
          </a:p>
        </p:txBody>
      </p:sp>
      <p:sp>
        <p:nvSpPr>
          <p:cNvPr id="9" name="Slide Number Placeholder 8"/>
          <p:cNvSpPr>
            <a:spLocks noGrp="1"/>
          </p:cNvSpPr>
          <p:nvPr>
            <p:ph type="sldNum" sz="quarter" idx="12"/>
          </p:nvPr>
        </p:nvSpPr>
        <p:spPr/>
        <p:txBody>
          <a:bodyPr/>
          <a:lstStyle>
            <a:lvl1pPr>
              <a:defRPr smtClean="0"/>
            </a:lvl1pPr>
          </a:lstStyle>
          <a:p>
            <a:pPr>
              <a:defRPr/>
            </a:pPr>
            <a:fld id="{C528EEDB-9036-4BDC-A82E-ACCC7542DC8D}" type="slidenum">
              <a:rPr lang="en-US" altLang="en-US"/>
              <a:pPr>
                <a:defRPr/>
              </a:pPr>
              <a:t>‹#›</a:t>
            </a:fld>
            <a:endParaRPr lang="en-US" altLang="en-US"/>
          </a:p>
        </p:txBody>
      </p:sp>
    </p:spTree>
    <p:extLst>
      <p:ext uri="{BB962C8B-B14F-4D97-AF65-F5344CB8AC3E}">
        <p14:creationId xmlns:p14="http://schemas.microsoft.com/office/powerpoint/2010/main" val="250501829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696901C1-0718-4659-9755-A9645B85CE44}" type="datetime1">
              <a:rPr lang="en-US"/>
              <a:pPr>
                <a:defRPr/>
              </a:pPr>
              <a:t>8/28/2014</a:t>
            </a:fld>
            <a:endParaRPr lang="en-US"/>
          </a:p>
        </p:txBody>
      </p:sp>
      <p:sp>
        <p:nvSpPr>
          <p:cNvPr id="4" name="Footer Placeholder 3"/>
          <p:cNvSpPr>
            <a:spLocks noGrp="1"/>
          </p:cNvSpPr>
          <p:nvPr>
            <p:ph type="ftr" sz="quarter" idx="11"/>
          </p:nvPr>
        </p:nvSpPr>
        <p:spPr/>
        <p:txBody>
          <a:bodyPr/>
          <a:lstStyle>
            <a:lvl1pPr>
              <a:defRPr/>
            </a:lvl1pPr>
            <a:extLst/>
          </a:lstStyle>
          <a:p>
            <a:pPr>
              <a:defRPr/>
            </a:pPr>
            <a:r>
              <a:rPr lang="en-US"/>
              <a:t>Vision:"A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lvl1pPr>
              <a:defRPr smtClean="0"/>
            </a:lvl1pPr>
          </a:lstStyle>
          <a:p>
            <a:pPr>
              <a:defRPr/>
            </a:pPr>
            <a:fld id="{341C91AD-6029-4810-9722-D4D9AC286E21}" type="slidenum">
              <a:rPr lang="en-US" altLang="en-US"/>
              <a:pPr>
                <a:defRPr/>
              </a:pPr>
              <a:t>‹#›</a:t>
            </a:fld>
            <a:endParaRPr lang="en-US" altLang="en-US"/>
          </a:p>
        </p:txBody>
      </p:sp>
    </p:spTree>
    <p:extLst>
      <p:ext uri="{BB962C8B-B14F-4D97-AF65-F5344CB8AC3E}">
        <p14:creationId xmlns:p14="http://schemas.microsoft.com/office/powerpoint/2010/main" val="148836419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48ED0F6-BE00-443A-B80C-8382A8484B33}" type="datetime1">
              <a:rPr lang="en-US"/>
              <a:pPr>
                <a:defRPr/>
              </a:pPr>
              <a:t>8/28/2014</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a:t>Vision:"A Kenyan  economy with globally efficient markets and enhanced consumer welfare for shared Prosperity"</a:t>
            </a:r>
          </a:p>
        </p:txBody>
      </p:sp>
      <p:sp>
        <p:nvSpPr>
          <p:cNvPr id="4" name="Slide Number Placeholder 17"/>
          <p:cNvSpPr>
            <a:spLocks noGrp="1"/>
          </p:cNvSpPr>
          <p:nvPr>
            <p:ph type="sldNum" sz="quarter" idx="12"/>
          </p:nvPr>
        </p:nvSpPr>
        <p:spPr/>
        <p:txBody>
          <a:bodyPr/>
          <a:lstStyle>
            <a:lvl1pPr>
              <a:defRPr/>
            </a:lvl1pPr>
          </a:lstStyle>
          <a:p>
            <a:pPr>
              <a:defRPr/>
            </a:pPr>
            <a:fld id="{1F5FE4C5-5090-4B31-8138-D87BB5F0C3F9}" type="slidenum">
              <a:rPr lang="en-US" altLang="en-US"/>
              <a:pPr>
                <a:defRPr/>
              </a:pPr>
              <a:t>‹#›</a:t>
            </a:fld>
            <a:endParaRPr lang="en-US" altLang="en-US"/>
          </a:p>
        </p:txBody>
      </p:sp>
    </p:spTree>
    <p:extLst>
      <p:ext uri="{BB962C8B-B14F-4D97-AF65-F5344CB8AC3E}">
        <p14:creationId xmlns:p14="http://schemas.microsoft.com/office/powerpoint/2010/main" val="3893524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dirty="0"/>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0FF0CAD5-1A93-4FB1-BB04-E6A3B455A1B5}" type="datetime1">
              <a:rPr lang="en-US"/>
              <a:pPr>
                <a:defRPr/>
              </a:pPr>
              <a:t>8/28/2014</a:t>
            </a:fld>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a:t>Vision:"A Kenyan  economy with globally efficient markets and enhanced consumer welfare for shared Prosperity"</a:t>
            </a:r>
          </a:p>
        </p:txBody>
      </p:sp>
      <p:sp>
        <p:nvSpPr>
          <p:cNvPr id="7" name="Slide Number Placeholder 6"/>
          <p:cNvSpPr>
            <a:spLocks noGrp="1"/>
          </p:cNvSpPr>
          <p:nvPr>
            <p:ph type="sldNum" sz="quarter" idx="12"/>
          </p:nvPr>
        </p:nvSpPr>
        <p:spPr/>
        <p:txBody>
          <a:bodyPr/>
          <a:lstStyle>
            <a:lvl1pPr>
              <a:defRPr smtClean="0"/>
            </a:lvl1pPr>
          </a:lstStyle>
          <a:p>
            <a:pPr>
              <a:defRPr/>
            </a:pPr>
            <a:fld id="{24D87267-6CA1-4860-877E-A62580B1FB7E}" type="slidenum">
              <a:rPr lang="en-US" altLang="en-US"/>
              <a:pPr>
                <a:defRPr/>
              </a:pPr>
              <a:t>‹#›</a:t>
            </a:fld>
            <a:endParaRPr lang="en-US" altLang="en-US"/>
          </a:p>
        </p:txBody>
      </p:sp>
    </p:spTree>
    <p:extLst>
      <p:ext uri="{BB962C8B-B14F-4D97-AF65-F5344CB8AC3E}">
        <p14:creationId xmlns:p14="http://schemas.microsoft.com/office/powerpoint/2010/main" val="294319084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fontAlgn="auto" hangingPunct="1">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068249C3-5BCA-4F11-AA4C-8AF6284C0AC6}" type="datetime1">
              <a:rPr lang="en-US"/>
              <a:pPr>
                <a:defRPr/>
              </a:pPr>
              <a:t>8/28/2014</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a:t>Vision:"A Kenyan  economy with globally efficient markets and enhanced consumer welfare for shared Prosperity"</a:t>
            </a:r>
          </a:p>
        </p:txBody>
      </p:sp>
      <p:sp>
        <p:nvSpPr>
          <p:cNvPr id="13" name="Slide Number Placeholder 6"/>
          <p:cNvSpPr>
            <a:spLocks noGrp="1"/>
          </p:cNvSpPr>
          <p:nvPr>
            <p:ph type="sldNum" sz="quarter" idx="12"/>
          </p:nvPr>
        </p:nvSpPr>
        <p:spPr/>
        <p:txBody>
          <a:bodyPr/>
          <a:lstStyle>
            <a:lvl1pPr>
              <a:defRPr smtClean="0"/>
            </a:lvl1pPr>
          </a:lstStyle>
          <a:p>
            <a:pPr>
              <a:defRPr/>
            </a:pPr>
            <a:fld id="{D102A222-879A-4523-A5E2-733B344A2A30}" type="slidenum">
              <a:rPr lang="en-US" altLang="en-US"/>
              <a:pPr>
                <a:defRPr/>
              </a:pPr>
              <a:t>‹#›</a:t>
            </a:fld>
            <a:endParaRPr lang="en-US" altLang="en-US"/>
          </a:p>
        </p:txBody>
      </p:sp>
    </p:spTree>
    <p:extLst>
      <p:ext uri="{BB962C8B-B14F-4D97-AF65-F5344CB8AC3E}">
        <p14:creationId xmlns:p14="http://schemas.microsoft.com/office/powerpoint/2010/main" val="60162317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1" fontAlgn="auto" hangingPunct="1">
              <a:spcBef>
                <a:spcPts val="0"/>
              </a:spcBef>
              <a:spcAft>
                <a:spcPts val="0"/>
              </a:spcAft>
              <a:defRPr/>
            </a:pPr>
            <a:endParaRPr lang="en-US">
              <a:latin typeface="+mn-lt"/>
              <a:cs typeface="+mn-cs"/>
            </a:endParaRPr>
          </a:p>
        </p:txBody>
      </p:sp>
      <p:sp>
        <p:nvSpPr>
          <p:cNvPr id="1027"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996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B86BC3A8-0200-4433-A3E9-52C1CADC5295}" type="datetime1">
              <a:rPr lang="en-US"/>
              <a:pPr>
                <a:defRPr/>
              </a:pPr>
              <a:t>8/28/2014</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r>
              <a:rPr lang="en-US"/>
              <a:t>Vision:"A Kenyan  economy with globally efficient markets and enhanced consumer welfare for shared Prosperity"</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smtClean="0">
                <a:latin typeface="Lucida Sans Unicode" pitchFamily="34" charset="0"/>
              </a:defRPr>
            </a:lvl1pPr>
          </a:lstStyle>
          <a:p>
            <a:pPr>
              <a:defRPr/>
            </a:pPr>
            <a:fld id="{6FD1B784-25C9-49DF-91EA-F752BAC7ACD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54" r:id="rId1"/>
    <p:sldLayoutId id="2147484139" r:id="rId2"/>
    <p:sldLayoutId id="2147484155" r:id="rId3"/>
    <p:sldLayoutId id="2147484156" r:id="rId4"/>
    <p:sldLayoutId id="2147484157" r:id="rId5"/>
    <p:sldLayoutId id="2147484158" r:id="rId6"/>
    <p:sldLayoutId id="2147484140" r:id="rId7"/>
    <p:sldLayoutId id="2147484159" r:id="rId8"/>
    <p:sldLayoutId id="2147484160" r:id="rId9"/>
    <p:sldLayoutId id="2147484141" r:id="rId10"/>
    <p:sldLayoutId id="2147484142" r:id="rId11"/>
  </p:sldLayoutIdLst>
  <p:hf hdr="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4D85EA1-B91F-4BD1-84F5-262FFA166682}" type="datetimeFigureOut">
              <a:rPr lang="en-US"/>
              <a:pPr>
                <a:defRPr/>
              </a:pPr>
              <a:t>8/28/2014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itchFamily="34" charset="0"/>
              </a:defRPr>
            </a:lvl1pPr>
          </a:lstStyle>
          <a:p>
            <a:pPr>
              <a:defRPr/>
            </a:pPr>
            <a:fld id="{37AF54EC-A2A6-4560-A5A4-EB1E29F517D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830388"/>
          </a:xfrm>
        </p:spPr>
        <p:txBody>
          <a:bodyPr>
            <a:noAutofit/>
          </a:bodyPr>
          <a:lstStyle/>
          <a:p>
            <a:pPr algn="ctr" eaLnBrk="1" hangingPunct="1">
              <a:defRPr/>
            </a:pP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6</a:t>
            </a:r>
            <a:r>
              <a:rPr lang="en-US" sz="2400" baseline="30000" dirty="0" smtClean="0">
                <a:solidFill>
                  <a:schemeClr val="tx1"/>
                </a:solidFill>
                <a:latin typeface="Palatino Linotype" pitchFamily="18" charset="0"/>
                <a:cs typeface="Arial" charset="0"/>
              </a:rPr>
              <a:t>th</a:t>
            </a:r>
            <a:r>
              <a:rPr lang="en-US" sz="2400" dirty="0" smtClean="0">
                <a:solidFill>
                  <a:schemeClr val="tx1"/>
                </a:solidFill>
                <a:latin typeface="Palatino Linotype" pitchFamily="18" charset="0"/>
                <a:cs typeface="Arial" charset="0"/>
              </a:rPr>
              <a:t> ANNUAL CONSUMER PROTECTION DIALOGUE CONFERENCE</a:t>
            </a:r>
            <a:br>
              <a:rPr lang="en-US" sz="2400" dirty="0" smtClean="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8-10</a:t>
            </a:r>
            <a:r>
              <a:rPr lang="en-US" sz="2400" baseline="30000" dirty="0" smtClean="0">
                <a:solidFill>
                  <a:schemeClr val="tx1"/>
                </a:solidFill>
                <a:latin typeface="Palatino Linotype" pitchFamily="18" charset="0"/>
                <a:cs typeface="Arial" charset="0"/>
              </a:rPr>
              <a:t>th </a:t>
            </a:r>
            <a:r>
              <a:rPr lang="en-US" sz="2400" dirty="0" smtClean="0">
                <a:solidFill>
                  <a:schemeClr val="tx1"/>
                </a:solidFill>
                <a:latin typeface="Palatino Linotype" pitchFamily="18" charset="0"/>
                <a:cs typeface="Arial" charset="0"/>
              </a:rPr>
              <a:t>September,2014 </a:t>
            </a:r>
            <a:br>
              <a:rPr lang="en-US" sz="2400" dirty="0" smtClean="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
            </a:r>
            <a:br>
              <a:rPr lang="en-US" sz="2400" dirty="0" smtClean="0">
                <a:solidFill>
                  <a:schemeClr val="tx1"/>
                </a:solidFill>
                <a:latin typeface="Palatino Linotype" pitchFamily="18" charset="0"/>
                <a:cs typeface="Arial" charset="0"/>
              </a:rPr>
            </a:br>
            <a:r>
              <a:rPr lang="en-US" sz="2400" dirty="0" smtClean="0">
                <a:solidFill>
                  <a:schemeClr val="tx1"/>
                </a:solidFill>
                <a:latin typeface="Palatino Linotype" pitchFamily="18" charset="0"/>
                <a:cs typeface="Arial" charset="0"/>
              </a:rPr>
              <a:t>PRESENTATION BY COMPETITION AUTHORITY OF KENYA</a:t>
            </a:r>
            <a:br>
              <a:rPr lang="en-US" sz="2400" dirty="0" smtClean="0">
                <a:solidFill>
                  <a:schemeClr val="tx1"/>
                </a:solidFill>
                <a:latin typeface="Palatino Linotype" pitchFamily="18" charset="0"/>
                <a:cs typeface="Arial" charset="0"/>
              </a:rPr>
            </a:br>
            <a:r>
              <a:rPr lang="en-US" sz="2400" dirty="0">
                <a:solidFill>
                  <a:schemeClr val="tx1"/>
                </a:solidFill>
                <a:latin typeface="Palatino Linotype" pitchFamily="18" charset="0"/>
                <a:cs typeface="Arial" charset="0"/>
              </a:rPr>
              <a:t/>
            </a:r>
            <a:br>
              <a:rPr lang="en-US" sz="2400" dirty="0">
                <a:solidFill>
                  <a:schemeClr val="tx1"/>
                </a:solidFill>
                <a:latin typeface="Palatino Linotype" pitchFamily="18" charset="0"/>
                <a:cs typeface="Arial" charset="0"/>
              </a:rPr>
            </a:br>
            <a:r>
              <a:rPr lang="en-US" sz="2400" dirty="0">
                <a:latin typeface="Arial" charset="0"/>
                <a:cs typeface="Arial" charset="0"/>
              </a:rPr>
              <a:t/>
            </a:r>
            <a:br>
              <a:rPr lang="en-US" sz="2400" dirty="0">
                <a:latin typeface="Arial" charset="0"/>
                <a:cs typeface="Arial" charset="0"/>
              </a:rPr>
            </a:br>
            <a:endParaRPr lang="en-US" sz="2400" dirty="0">
              <a:solidFill>
                <a:srgbClr val="92D050"/>
              </a:solidFill>
              <a:latin typeface="Palatino Linotype" pitchFamily="18" charset="0"/>
            </a:endParaRPr>
          </a:p>
        </p:txBody>
      </p:sp>
      <p:sp>
        <p:nvSpPr>
          <p:cNvPr id="16387" name="Subtitle 2"/>
          <p:cNvSpPr>
            <a:spLocks noGrp="1"/>
          </p:cNvSpPr>
          <p:nvPr>
            <p:ph type="subTitle" idx="1"/>
          </p:nvPr>
        </p:nvSpPr>
        <p:spPr>
          <a:xfrm>
            <a:off x="685800" y="4191000"/>
            <a:ext cx="7772400" cy="620713"/>
          </a:xfrm>
        </p:spPr>
        <p:txBody>
          <a:bodyPr/>
          <a:lstStyle/>
          <a:p>
            <a:pPr marR="0" eaLnBrk="1" hangingPunct="1"/>
            <a:r>
              <a:rPr lang="en-US" altLang="en-US" sz="2000" smtClean="0">
                <a:latin typeface="Palatino Linotype" pitchFamily="18" charset="0"/>
              </a:rPr>
              <a:t>Mr. David Mukumi</a:t>
            </a:r>
          </a:p>
          <a:p>
            <a:pPr marR="0" eaLnBrk="1" hangingPunct="1"/>
            <a:endParaRPr lang="en-US" altLang="en-US" sz="1600" smtClean="0">
              <a:solidFill>
                <a:srgbClr val="FF0000"/>
              </a:solidFill>
              <a:latin typeface="Palatino Linotype" pitchFamily="18" charset="0"/>
            </a:endParaRPr>
          </a:p>
        </p:txBody>
      </p:sp>
      <p:sp>
        <p:nvSpPr>
          <p:cNvPr id="1638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eaLnBrk="1" hangingPunct="1">
              <a:spcBef>
                <a:spcPct val="0"/>
              </a:spcBef>
              <a:buClrTx/>
              <a:buSzTx/>
              <a:buFontTx/>
              <a:buNone/>
            </a:pPr>
            <a:endParaRPr lang="en-US" altLang="en-US" sz="1800"/>
          </a:p>
        </p:txBody>
      </p:sp>
      <p:pic>
        <p:nvPicPr>
          <p:cNvPr id="16389" name="Picture 4"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Rectangle 5"/>
          <p:cNvSpPr>
            <a:spLocks noChangeArrowheads="1"/>
          </p:cNvSpPr>
          <p:nvPr/>
        </p:nvSpPr>
        <p:spPr bwMode="auto">
          <a:xfrm>
            <a:off x="0" y="5943600"/>
            <a:ext cx="838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eaLnBrk="1" hangingPunct="1">
              <a:spcBef>
                <a:spcPct val="0"/>
              </a:spcBef>
              <a:buClrTx/>
              <a:buSzTx/>
              <a:buFontTx/>
              <a:buNone/>
            </a:pPr>
            <a:r>
              <a:rPr lang="en-US" altLang="en-US" sz="1200">
                <a:latin typeface="Palatino Linotype" pitchFamily="18" charset="0"/>
              </a:rPr>
              <a:t>"A Kenyan  economy with globally efficient markets and enhanced consumer welfare for shared Prosperity"</a:t>
            </a:r>
          </a:p>
        </p:txBody>
      </p:sp>
      <p:sp>
        <p:nvSpPr>
          <p:cNvPr id="16391" name="Rectangle 2"/>
          <p:cNvSpPr>
            <a:spLocks noChangeArrowheads="1"/>
          </p:cNvSpPr>
          <p:nvPr/>
        </p:nvSpPr>
        <p:spPr bwMode="auto">
          <a:xfrm>
            <a:off x="7720013" y="6219825"/>
            <a:ext cx="1276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200"/>
              <a:t>Date: </a:t>
            </a:r>
            <a:fld id="{8ED9E63B-0A6B-4AFB-9D73-DE55A22E4FE6}" type="datetime1">
              <a:rPr lang="en-US" altLang="en-US" sz="1200"/>
              <a:pPr/>
              <a:t>8/28/2014</a:t>
            </a:fld>
            <a:endParaRPr lang="en-US" altLang="en-US" sz="1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46113"/>
            <a:ext cx="8229600" cy="5360987"/>
          </a:xfrm>
        </p:spPr>
        <p:txBody>
          <a:bodyPr/>
          <a:lstStyle/>
          <a:p>
            <a:pPr marL="109728" indent="0" algn="just" eaLnBrk="1" fontAlgn="auto" hangingPunct="1">
              <a:spcAft>
                <a:spcPts val="0"/>
              </a:spcAft>
              <a:buClr>
                <a:srgbClr val="72A376"/>
              </a:buClr>
              <a:buFont typeface="Wingdings 3" pitchFamily="18" charset="2"/>
              <a:buNone/>
              <a:defRPr/>
            </a:pPr>
            <a:r>
              <a:rPr lang="en-US" sz="1800" dirty="0">
                <a:solidFill>
                  <a:prstClr val="black"/>
                </a:solidFill>
                <a:latin typeface="Palatino Linotype" panose="02040502050505030304" pitchFamily="18" charset="0"/>
              </a:rPr>
              <a:t>By Dec. 2014 Kenya had a population of approximately 44 million people and the following statistics for mobile subscribers and mobile money </a:t>
            </a:r>
            <a:r>
              <a:rPr lang="en-US" sz="1800" dirty="0" smtClean="0">
                <a:solidFill>
                  <a:prstClr val="black"/>
                </a:solidFill>
                <a:latin typeface="Palatino Linotype" panose="02040502050505030304" pitchFamily="18" charset="0"/>
              </a:rPr>
              <a:t>transfer services</a:t>
            </a:r>
            <a:r>
              <a:rPr lang="en-US" sz="1800" dirty="0">
                <a:solidFill>
                  <a:prstClr val="black"/>
                </a:solidFill>
                <a:latin typeface="Palatino Linotype" panose="02040502050505030304" pitchFamily="18" charset="0"/>
              </a:rPr>
              <a:t>;</a:t>
            </a:r>
          </a:p>
          <a:p>
            <a:pPr marL="365760" indent="-256032"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31 </a:t>
            </a:r>
            <a:r>
              <a:rPr lang="en-US" sz="1800" dirty="0">
                <a:solidFill>
                  <a:prstClr val="black"/>
                </a:solidFill>
                <a:latin typeface="Palatino Linotype" panose="02040502050505030304" pitchFamily="18" charset="0"/>
              </a:rPr>
              <a:t>million mobile subscribers, </a:t>
            </a:r>
          </a:p>
          <a:p>
            <a:pPr marL="365760" indent="-256032" algn="just" eaLnBrk="1" fontAlgn="auto" hangingPunct="1">
              <a:spcAft>
                <a:spcPts val="0"/>
              </a:spcAft>
              <a:buClr>
                <a:srgbClr val="72A376"/>
              </a:buClr>
              <a:buFont typeface="Wingdings" panose="05000000000000000000" pitchFamily="2" charset="2"/>
              <a:buChar char="Ø"/>
              <a:defRPr/>
            </a:pPr>
            <a:r>
              <a:rPr lang="en-US" sz="1800" dirty="0">
                <a:solidFill>
                  <a:prstClr val="black"/>
                </a:solidFill>
                <a:latin typeface="Palatino Linotype" panose="02040502050505030304" pitchFamily="18" charset="0"/>
              </a:rPr>
              <a:t>26 million subscribed to mobile money services, and</a:t>
            </a:r>
          </a:p>
          <a:p>
            <a:pPr marL="365760" indent="-256032" algn="just" eaLnBrk="1" fontAlgn="auto" hangingPunct="1">
              <a:spcAft>
                <a:spcPts val="0"/>
              </a:spcAft>
              <a:buClr>
                <a:srgbClr val="72A376"/>
              </a:buClr>
              <a:buFont typeface="Wingdings" panose="05000000000000000000" pitchFamily="2" charset="2"/>
              <a:buChar char="Ø"/>
              <a:defRPr/>
            </a:pPr>
            <a:r>
              <a:rPr lang="en-US" sz="1800" dirty="0">
                <a:solidFill>
                  <a:prstClr val="black"/>
                </a:solidFill>
                <a:latin typeface="Palatino Linotype" panose="02040502050505030304" pitchFamily="18" charset="0"/>
              </a:rPr>
              <a:t>93,689 money transfer agents. </a:t>
            </a:r>
          </a:p>
          <a:p>
            <a:pPr marL="109728" indent="0" algn="just" eaLnBrk="1" fontAlgn="auto" hangingPunct="1">
              <a:spcAft>
                <a:spcPts val="0"/>
              </a:spcAft>
              <a:buClr>
                <a:srgbClr val="72A376"/>
              </a:buClr>
              <a:buFont typeface="Wingdings 3" pitchFamily="18" charset="2"/>
              <a:buNone/>
              <a:defRPr/>
            </a:pPr>
            <a:endParaRPr lang="en-US" sz="1800" dirty="0" smtClean="0">
              <a:solidFill>
                <a:prstClr val="black"/>
              </a:solidFill>
              <a:latin typeface="Palatino Linotype" panose="02040502050505030304" pitchFamily="18" charset="0"/>
            </a:endParaRPr>
          </a:p>
          <a:p>
            <a:pPr marL="109728" indent="0" algn="just" eaLnBrk="1" fontAlgn="auto" hangingPunct="1">
              <a:spcAft>
                <a:spcPts val="0"/>
              </a:spcAft>
              <a:buClr>
                <a:srgbClr val="72A376"/>
              </a:buClr>
              <a:buFont typeface="Wingdings 3" pitchFamily="18" charset="2"/>
              <a:buNone/>
              <a:defRPr/>
            </a:pPr>
            <a:r>
              <a:rPr lang="en-US" sz="1800" b="1" dirty="0" smtClean="0">
                <a:solidFill>
                  <a:prstClr val="black"/>
                </a:solidFill>
                <a:latin typeface="Palatino Linotype" panose="02040502050505030304" pitchFamily="18" charset="0"/>
              </a:rPr>
              <a:t>Benefits of Mobile money transfer service</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Financial inclusion: agents spread across the country</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Enhanced economic activity: moving money from point A-B</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Reduced cash in the economy - equivalent of credit or debit card</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Security</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Convenience, and </a:t>
            </a:r>
          </a:p>
          <a:p>
            <a:pPr marL="395478" indent="-285750" algn="just" eaLnBrk="1" fontAlgn="auto" hangingPunct="1">
              <a:spcAft>
                <a:spcPts val="0"/>
              </a:spcAft>
              <a:buClr>
                <a:srgbClr val="72A376"/>
              </a:buClr>
              <a:buFont typeface="Wingdings" panose="05000000000000000000" pitchFamily="2" charset="2"/>
              <a:buChar char="Ø"/>
              <a:defRPr/>
            </a:pPr>
            <a:r>
              <a:rPr lang="en-US" sz="1800" dirty="0" smtClean="0">
                <a:solidFill>
                  <a:prstClr val="black"/>
                </a:solidFill>
                <a:latin typeface="Palatino Linotype" panose="02040502050505030304" pitchFamily="18" charset="0"/>
              </a:rPr>
              <a:t>Lower costs</a:t>
            </a:r>
            <a:endParaRPr lang="en-US" sz="1800" dirty="0">
              <a:solidFill>
                <a:prstClr val="black"/>
              </a:solidFill>
              <a:latin typeface="Palatino Linotype" panose="02040502050505030304" pitchFamily="18" charset="0"/>
            </a:endParaRPr>
          </a:p>
          <a:p>
            <a:pPr marL="109728" indent="0" algn="just" eaLnBrk="1" fontAlgn="auto" hangingPunct="1">
              <a:spcAft>
                <a:spcPts val="0"/>
              </a:spcAft>
              <a:buClr>
                <a:srgbClr val="72A376"/>
              </a:buClr>
              <a:buFont typeface="Wingdings 3" pitchFamily="18" charset="2"/>
              <a:buNone/>
              <a:defRPr/>
            </a:pPr>
            <a:r>
              <a:rPr lang="en-US" sz="1800" dirty="0" smtClean="0">
                <a:solidFill>
                  <a:prstClr val="black"/>
                </a:solidFill>
                <a:latin typeface="Palatino Linotype" panose="02040502050505030304" pitchFamily="18" charset="0"/>
              </a:rPr>
              <a:t>The </a:t>
            </a:r>
            <a:r>
              <a:rPr lang="en-US" sz="1800" dirty="0">
                <a:solidFill>
                  <a:prstClr val="black"/>
                </a:solidFill>
                <a:latin typeface="Palatino Linotype" panose="02040502050505030304" pitchFamily="18" charset="0"/>
              </a:rPr>
              <a:t>Authority has compelled the </a:t>
            </a:r>
            <a:r>
              <a:rPr lang="en-US" sz="1800" dirty="0" err="1">
                <a:solidFill>
                  <a:prstClr val="black"/>
                </a:solidFill>
                <a:latin typeface="Palatino Linotype" panose="02040502050505030304" pitchFamily="18" charset="0"/>
              </a:rPr>
              <a:t>Safaricom</a:t>
            </a:r>
            <a:r>
              <a:rPr lang="en-US" sz="1800" dirty="0">
                <a:solidFill>
                  <a:prstClr val="black"/>
                </a:solidFill>
                <a:latin typeface="Palatino Linotype" panose="02040502050505030304" pitchFamily="18" charset="0"/>
              </a:rPr>
              <a:t> to open up its </a:t>
            </a:r>
            <a:r>
              <a:rPr lang="en-US" sz="1800" dirty="0" err="1">
                <a:solidFill>
                  <a:prstClr val="black"/>
                </a:solidFill>
                <a:latin typeface="Palatino Linotype" panose="02040502050505030304" pitchFamily="18" charset="0"/>
              </a:rPr>
              <a:t>Mpesa</a:t>
            </a:r>
            <a:r>
              <a:rPr lang="en-US" sz="1800" dirty="0">
                <a:solidFill>
                  <a:prstClr val="black"/>
                </a:solidFill>
                <a:latin typeface="Palatino Linotype" panose="02040502050505030304" pitchFamily="18" charset="0"/>
              </a:rPr>
              <a:t> business </a:t>
            </a:r>
            <a:r>
              <a:rPr lang="en-US" sz="1800" dirty="0" smtClean="0">
                <a:solidFill>
                  <a:prstClr val="black"/>
                </a:solidFill>
                <a:latin typeface="Palatino Linotype" panose="02040502050505030304" pitchFamily="18" charset="0"/>
              </a:rPr>
              <a:t>agency to </a:t>
            </a:r>
            <a:r>
              <a:rPr lang="en-US" sz="1800" dirty="0">
                <a:solidFill>
                  <a:prstClr val="black"/>
                </a:solidFill>
                <a:latin typeface="Palatino Linotype" panose="02040502050505030304" pitchFamily="18" charset="0"/>
              </a:rPr>
              <a:t>competition following an RTP investigation . This will lower the costs of the service to consumers</a:t>
            </a:r>
          </a:p>
          <a:p>
            <a:pPr algn="just">
              <a:buFont typeface="Wingdings 3" pitchFamily="18" charset="2"/>
              <a:buNone/>
              <a:defRPr/>
            </a:pPr>
            <a:endParaRPr lang="en-US" sz="1200" dirty="0">
              <a:latin typeface="Palatino Linotype" pitchFamily="18" charset="0"/>
            </a:endParaRPr>
          </a:p>
        </p:txBody>
      </p:sp>
      <p:sp>
        <p:nvSpPr>
          <p:cNvPr id="3" name="Title 2"/>
          <p:cNvSpPr>
            <a:spLocks noGrp="1"/>
          </p:cNvSpPr>
          <p:nvPr>
            <p:ph type="title"/>
          </p:nvPr>
        </p:nvSpPr>
        <p:spPr>
          <a:xfrm>
            <a:off x="583809" y="20472"/>
            <a:ext cx="8229600" cy="604838"/>
          </a:xfrm>
        </p:spPr>
        <p:txBody>
          <a:bodyPr>
            <a:noAutofit/>
          </a:bodyPr>
          <a:lstStyle/>
          <a:p>
            <a:pPr>
              <a:defRPr/>
            </a:pPr>
            <a:r>
              <a:rPr lang="en-US" sz="4000" dirty="0" smtClean="0">
                <a:solidFill>
                  <a:schemeClr val="tx1"/>
                </a:solidFill>
                <a:latin typeface="Palatino Linotype" pitchFamily="18" charset="0"/>
              </a:rPr>
              <a:t> </a:t>
            </a:r>
            <a:r>
              <a:rPr lang="en-US" sz="2400" dirty="0" smtClean="0">
                <a:solidFill>
                  <a:schemeClr val="tx1"/>
                </a:solidFill>
                <a:latin typeface="Palatino Linotype" pitchFamily="18" charset="0"/>
              </a:rPr>
              <a:t>Mobile Money Transfer Service</a:t>
            </a:r>
            <a:endParaRPr lang="en-US" sz="2400" dirty="0">
              <a:solidFill>
                <a:schemeClr val="tx1"/>
              </a:solidFill>
              <a:latin typeface="Palatino Linotype" pitchFamily="18" charset="0"/>
            </a:endParaRPr>
          </a:p>
        </p:txBody>
      </p:sp>
      <p:sp>
        <p:nvSpPr>
          <p:cNvPr id="4" name="Date Placeholder 3"/>
          <p:cNvSpPr>
            <a:spLocks noGrp="1"/>
          </p:cNvSpPr>
          <p:nvPr>
            <p:ph type="dt" sz="quarter" idx="10"/>
          </p:nvPr>
        </p:nvSpPr>
        <p:spPr>
          <a:xfrm>
            <a:off x="7535863" y="6226175"/>
            <a:ext cx="1295400" cy="365125"/>
          </a:xfrm>
        </p:spPr>
        <p:txBody>
          <a:bodyPr/>
          <a:lstStyle/>
          <a:p>
            <a:pPr>
              <a:defRPr/>
            </a:pPr>
            <a:r>
              <a:rPr lang="en-US" dirty="0" smtClean="0"/>
              <a:t>Date: </a:t>
            </a:r>
            <a:fld id="{6B092051-DA29-45C8-9DFB-D75952DCEFA9}" type="datetime1">
              <a:rPr lang="en-US" smtClean="0"/>
              <a:pPr>
                <a:defRPr/>
              </a:pPr>
              <a:t>8/28/2014</a:t>
            </a:fld>
            <a:endParaRPr lang="en-US" dirty="0"/>
          </a:p>
        </p:txBody>
      </p:sp>
      <p:sp>
        <p:nvSpPr>
          <p:cNvPr id="5" name="Footer Placeholder 4"/>
          <p:cNvSpPr>
            <a:spLocks noGrp="1"/>
          </p:cNvSpPr>
          <p:nvPr>
            <p:ph type="ftr" sz="quarter" idx="11"/>
          </p:nvPr>
        </p:nvSpPr>
        <p:spPr>
          <a:xfrm>
            <a:off x="98425" y="6024563"/>
            <a:ext cx="7239000"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174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a:spcBef>
                <a:spcPct val="0"/>
              </a:spcBef>
              <a:buClrTx/>
              <a:buSzTx/>
              <a:buFontTx/>
              <a:buNone/>
            </a:pPr>
            <a:fld id="{3E8F4CFD-B271-4820-8A13-85F0423E30A7}" type="slidenum">
              <a:rPr lang="en-US" altLang="en-US" sz="1000"/>
              <a:pPr>
                <a:spcBef>
                  <a:spcPct val="0"/>
                </a:spcBef>
                <a:buClrTx/>
                <a:buSzTx/>
                <a:buFontTx/>
                <a:buNone/>
              </a:pPr>
              <a:t>2</a:t>
            </a:fld>
            <a:endParaRPr lang="en-US" altLang="en-US" sz="1000"/>
          </a:p>
        </p:txBody>
      </p:sp>
      <p:pic>
        <p:nvPicPr>
          <p:cNvPr id="17415"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100"/>
          </a:xfrm>
        </p:spPr>
        <p:txBody>
          <a:bodyPr/>
          <a:lstStyle/>
          <a:p>
            <a:pPr marL="109728" indent="0">
              <a:buFont typeface="Wingdings 3" pitchFamily="18" charset="2"/>
              <a:buNone/>
              <a:defRPr/>
            </a:pPr>
            <a:r>
              <a:rPr lang="en-US" sz="2000" b="1" dirty="0" smtClean="0">
                <a:latin typeface="Palatino Linotype" panose="02040502050505030304" pitchFamily="18" charset="0"/>
              </a:rPr>
              <a:t>Legal issues:</a:t>
            </a:r>
          </a:p>
          <a:p>
            <a:pPr marL="109728" indent="0">
              <a:buFont typeface="Wingdings 3" pitchFamily="18" charset="2"/>
              <a:buNone/>
              <a:defRPr/>
            </a:pPr>
            <a:endParaRPr lang="en-US" sz="2000" b="1" dirty="0" smtClean="0">
              <a:latin typeface="Palatino Linotype" panose="02040502050505030304" pitchFamily="18" charset="0"/>
            </a:endParaRPr>
          </a:p>
          <a:p>
            <a:pPr algn="just">
              <a:defRPr/>
            </a:pPr>
            <a:r>
              <a:rPr lang="en-US" sz="2000" dirty="0" smtClean="0">
                <a:latin typeface="Palatino Linotype" panose="02040502050505030304" pitchFamily="18" charset="0"/>
              </a:rPr>
              <a:t>Communication Authority of Kenya issue licenses for communication systems and regulate communication services</a:t>
            </a:r>
          </a:p>
          <a:p>
            <a:pPr algn="just">
              <a:defRPr/>
            </a:pPr>
            <a:r>
              <a:rPr lang="en-US" sz="2000" dirty="0" smtClean="0">
                <a:latin typeface="Palatino Linotype" panose="02040502050505030304" pitchFamily="18" charset="0"/>
              </a:rPr>
              <a:t>Money transfer service is regulated by the Central Bank of Kenya</a:t>
            </a:r>
          </a:p>
          <a:p>
            <a:pPr algn="just">
              <a:defRPr/>
            </a:pPr>
            <a:r>
              <a:rPr lang="en-US" sz="2000" dirty="0" smtClean="0">
                <a:latin typeface="Palatino Linotype" panose="02040502050505030304" pitchFamily="18" charset="0"/>
              </a:rPr>
              <a:t>CBK has ensured that </a:t>
            </a:r>
            <a:r>
              <a:rPr lang="en-US" sz="2000" i="1" dirty="0" smtClean="0">
                <a:latin typeface="Palatino Linotype" panose="02040502050505030304" pitchFamily="18" charset="0"/>
              </a:rPr>
              <a:t>‘regulation to follow innovation’ </a:t>
            </a:r>
            <a:r>
              <a:rPr lang="en-US" sz="2000" dirty="0" smtClean="0">
                <a:latin typeface="Palatino Linotype" panose="02040502050505030304" pitchFamily="18" charset="0"/>
              </a:rPr>
              <a:t>while ensuring the market of its oversight</a:t>
            </a:r>
          </a:p>
          <a:p>
            <a:pPr algn="just">
              <a:defRPr/>
            </a:pPr>
            <a:r>
              <a:rPr lang="en-US" sz="2000" dirty="0" smtClean="0">
                <a:latin typeface="Palatino Linotype" panose="02040502050505030304" pitchFamily="18" charset="0"/>
              </a:rPr>
              <a:t>Obvious Jurisdiction overlaps  </a:t>
            </a:r>
          </a:p>
          <a:p>
            <a:pPr algn="just">
              <a:defRPr/>
            </a:pPr>
            <a:r>
              <a:rPr lang="en-US" sz="2000" dirty="0" smtClean="0">
                <a:latin typeface="Palatino Linotype" panose="02040502050505030304" pitchFamily="18" charset="0"/>
              </a:rPr>
              <a:t>The Communication Authority of Kenya has ensured the ability of the system to trace both the sender and the receiver through </a:t>
            </a:r>
            <a:r>
              <a:rPr lang="en-US" sz="2000" dirty="0" err="1" smtClean="0">
                <a:latin typeface="Palatino Linotype" panose="02040502050505030304" pitchFamily="18" charset="0"/>
              </a:rPr>
              <a:t>simcard</a:t>
            </a:r>
            <a:r>
              <a:rPr lang="en-US" sz="2000" dirty="0" smtClean="0">
                <a:latin typeface="Palatino Linotype" panose="02040502050505030304" pitchFamily="18" charset="0"/>
              </a:rPr>
              <a:t> regulation</a:t>
            </a:r>
          </a:p>
          <a:p>
            <a:pPr>
              <a:defRPr/>
            </a:pPr>
            <a:endParaRPr lang="en-US" dirty="0"/>
          </a:p>
        </p:txBody>
      </p:sp>
      <p:sp>
        <p:nvSpPr>
          <p:cNvPr id="3" name="Title 2"/>
          <p:cNvSpPr>
            <a:spLocks noGrp="1"/>
          </p:cNvSpPr>
          <p:nvPr>
            <p:ph type="title"/>
          </p:nvPr>
        </p:nvSpPr>
        <p:spPr>
          <a:xfrm>
            <a:off x="457200" y="274638"/>
            <a:ext cx="8229600" cy="715962"/>
          </a:xfrm>
        </p:spPr>
        <p:txBody>
          <a:bodyPr/>
          <a:lstStyle/>
          <a:p>
            <a:pPr>
              <a:defRPr/>
            </a:pPr>
            <a:r>
              <a:rPr lang="en-US" sz="2400" dirty="0" smtClean="0">
                <a:solidFill>
                  <a:schemeClr val="tx1"/>
                </a:solidFill>
                <a:latin typeface="Palatino Linotype" pitchFamily="18" charset="0"/>
              </a:rPr>
              <a:t>Mobile Money Transfer Service</a:t>
            </a:r>
            <a:endParaRPr lang="en-US" sz="2400" dirty="0"/>
          </a:p>
        </p:txBody>
      </p:sp>
      <p:sp>
        <p:nvSpPr>
          <p:cNvPr id="4" name="Date Placeholder 3"/>
          <p:cNvSpPr>
            <a:spLocks noGrp="1"/>
          </p:cNvSpPr>
          <p:nvPr>
            <p:ph type="dt" sz="quarter" idx="10"/>
          </p:nvPr>
        </p:nvSpPr>
        <p:spPr>
          <a:xfrm>
            <a:off x="7575550" y="6226175"/>
            <a:ext cx="1255713" cy="365125"/>
          </a:xfrm>
        </p:spPr>
        <p:txBody>
          <a:bodyPr/>
          <a:lstStyle/>
          <a:p>
            <a:pPr>
              <a:defRPr/>
            </a:pPr>
            <a:r>
              <a:rPr lang="en-US" dirty="0" smtClean="0"/>
              <a:t>Date: </a:t>
            </a:r>
            <a:fld id="{D52EFC98-F490-46A4-B2FE-BDDB67D87C69}" type="datetime1">
              <a:rPr lang="en-US" smtClean="0"/>
              <a:pPr>
                <a:defRPr/>
              </a:pPr>
              <a:t>8/28/2014</a:t>
            </a:fld>
            <a:endParaRPr lang="en-US" dirty="0"/>
          </a:p>
        </p:txBody>
      </p:sp>
      <p:sp>
        <p:nvSpPr>
          <p:cNvPr id="5" name="Footer Placeholder 4"/>
          <p:cNvSpPr>
            <a:spLocks noGrp="1"/>
          </p:cNvSpPr>
          <p:nvPr>
            <p:ph type="ftr" sz="quarter" idx="11"/>
          </p:nvPr>
        </p:nvSpPr>
        <p:spPr>
          <a:xfrm>
            <a:off x="-33338" y="6111875"/>
            <a:ext cx="7239001"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184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DB495986-4E3D-44E9-BD1A-0335388CAF06}" type="slidenum">
              <a:rPr lang="en-US" altLang="en-US">
                <a:latin typeface="Lucida Sans Unicode" pitchFamily="34" charset="0"/>
              </a:rPr>
              <a:pPr/>
              <a:t>3</a:t>
            </a:fld>
            <a:endParaRPr lang="en-US" altLang="en-US">
              <a:latin typeface="Lucida Sans Unicode" pitchFamily="34" charset="0"/>
            </a:endParaRPr>
          </a:p>
        </p:txBody>
      </p:sp>
      <p:pic>
        <p:nvPicPr>
          <p:cNvPr id="18439"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85838"/>
            <a:ext cx="8229600" cy="5021262"/>
          </a:xfrm>
        </p:spPr>
        <p:txBody>
          <a:bodyPr/>
          <a:lstStyle/>
          <a:p>
            <a:pPr marL="109728" indent="0" algn="just">
              <a:buFont typeface="Wingdings 3" pitchFamily="18" charset="2"/>
              <a:buNone/>
              <a:defRPr/>
            </a:pPr>
            <a:r>
              <a:rPr lang="en-US" sz="2000" dirty="0" smtClean="0">
                <a:latin typeface="Palatino Linotype" panose="02040502050505030304" pitchFamily="18" charset="0"/>
              </a:rPr>
              <a:t>To reduce the risk of loss to consumers;</a:t>
            </a:r>
          </a:p>
          <a:p>
            <a:pPr marL="109728" indent="0" algn="just">
              <a:buFont typeface="Wingdings 3" pitchFamily="18" charset="2"/>
              <a:buNone/>
              <a:defRPr/>
            </a:pPr>
            <a:endParaRPr lang="en-US" sz="2000" dirty="0" smtClean="0">
              <a:latin typeface="Palatino Linotype" panose="02040502050505030304" pitchFamily="18" charset="0"/>
            </a:endParaRPr>
          </a:p>
          <a:p>
            <a:pPr algn="just">
              <a:buFont typeface="Wingdings" panose="05000000000000000000" pitchFamily="2" charset="2"/>
              <a:buChar char="Ø"/>
              <a:defRPr/>
            </a:pPr>
            <a:r>
              <a:rPr lang="en-US" sz="1800" dirty="0" smtClean="0">
                <a:latin typeface="Palatino Linotype" panose="02040502050505030304" pitchFamily="18" charset="0"/>
              </a:rPr>
              <a:t>Agents are required to confirm transactions before actualization</a:t>
            </a:r>
          </a:p>
          <a:p>
            <a:pPr algn="just">
              <a:buFont typeface="Wingdings" panose="05000000000000000000" pitchFamily="2" charset="2"/>
              <a:buChar char="Ø"/>
              <a:defRPr/>
            </a:pPr>
            <a:r>
              <a:rPr lang="en-US" sz="1800" dirty="0" smtClean="0">
                <a:latin typeface="Palatino Linotype" panose="02040502050505030304" pitchFamily="18" charset="0"/>
              </a:rPr>
              <a:t>Increased creation of awareness</a:t>
            </a:r>
          </a:p>
          <a:p>
            <a:pPr algn="just">
              <a:buFont typeface="Wingdings" panose="05000000000000000000" pitchFamily="2" charset="2"/>
              <a:buChar char="Ø"/>
              <a:defRPr/>
            </a:pPr>
            <a:r>
              <a:rPr lang="en-US" sz="1800" dirty="0" smtClean="0">
                <a:latin typeface="Palatino Linotype" panose="02040502050505030304" pitchFamily="18" charset="0"/>
              </a:rPr>
              <a:t>Link is provided by the service providers for statements</a:t>
            </a:r>
          </a:p>
          <a:p>
            <a:pPr algn="just">
              <a:buFont typeface="Wingdings" panose="05000000000000000000" pitchFamily="2" charset="2"/>
              <a:buChar char="Ø"/>
              <a:defRPr/>
            </a:pPr>
            <a:r>
              <a:rPr lang="en-US" sz="1800" dirty="0" smtClean="0">
                <a:latin typeface="Palatino Linotype" panose="02040502050505030304" pitchFamily="18" charset="0"/>
              </a:rPr>
              <a:t>Emergency numbers provided for any enquiries</a:t>
            </a:r>
          </a:p>
          <a:p>
            <a:pPr algn="just">
              <a:buFont typeface="Wingdings" panose="05000000000000000000" pitchFamily="2" charset="2"/>
              <a:buChar char="Ø"/>
              <a:defRPr/>
            </a:pPr>
            <a:r>
              <a:rPr lang="en-US" sz="1800" dirty="0" smtClean="0">
                <a:latin typeface="Palatino Linotype" panose="02040502050505030304" pitchFamily="18" charset="0"/>
              </a:rPr>
              <a:t>Penalties: including blacklisting and monthly list of shame for wrong doers </a:t>
            </a:r>
          </a:p>
          <a:p>
            <a:pPr algn="just">
              <a:buFont typeface="Wingdings" panose="05000000000000000000" pitchFamily="2" charset="2"/>
              <a:buChar char="Ø"/>
              <a:defRPr/>
            </a:pPr>
            <a:r>
              <a:rPr lang="en-US" sz="1800" dirty="0" smtClean="0">
                <a:latin typeface="Palatino Linotype" panose="02040502050505030304" pitchFamily="18" charset="0"/>
              </a:rPr>
              <a:t>It is only the number of the sender that is used to ensure safety and data protection</a:t>
            </a:r>
          </a:p>
          <a:p>
            <a:pPr algn="just">
              <a:defRPr/>
            </a:pPr>
            <a:r>
              <a:rPr lang="en-US" sz="1800" dirty="0" smtClean="0">
                <a:latin typeface="Palatino Linotype" panose="02040502050505030304" pitchFamily="18" charset="0"/>
              </a:rPr>
              <a:t>Consumers are required to observe due diligence.</a:t>
            </a:r>
          </a:p>
          <a:p>
            <a:pPr>
              <a:defRPr/>
            </a:pPr>
            <a:endParaRPr lang="en-US" sz="2400" dirty="0"/>
          </a:p>
        </p:txBody>
      </p:sp>
      <p:sp>
        <p:nvSpPr>
          <p:cNvPr id="3" name="Title 2"/>
          <p:cNvSpPr>
            <a:spLocks noGrp="1"/>
          </p:cNvSpPr>
          <p:nvPr>
            <p:ph type="title"/>
          </p:nvPr>
        </p:nvSpPr>
        <p:spPr>
          <a:xfrm>
            <a:off x="457200" y="274638"/>
            <a:ext cx="8229600" cy="711200"/>
          </a:xfrm>
        </p:spPr>
        <p:txBody>
          <a:bodyPr>
            <a:noAutofit/>
          </a:bodyPr>
          <a:lstStyle/>
          <a:p>
            <a:pPr>
              <a:defRPr/>
            </a:pPr>
            <a:r>
              <a:rPr lang="en-US" sz="2000" dirty="0" smtClean="0"/>
              <a:t>Consumer Protection Issues in mobile money transfer</a:t>
            </a:r>
            <a:endParaRPr lang="en-US" sz="2000" dirty="0"/>
          </a:p>
        </p:txBody>
      </p:sp>
      <p:sp>
        <p:nvSpPr>
          <p:cNvPr id="4" name="Date Placeholder 3"/>
          <p:cNvSpPr>
            <a:spLocks noGrp="1"/>
          </p:cNvSpPr>
          <p:nvPr>
            <p:ph type="dt" sz="quarter" idx="10"/>
          </p:nvPr>
        </p:nvSpPr>
        <p:spPr>
          <a:xfrm>
            <a:off x="7504113" y="6226175"/>
            <a:ext cx="1327150" cy="365125"/>
          </a:xfrm>
        </p:spPr>
        <p:txBody>
          <a:bodyPr/>
          <a:lstStyle/>
          <a:p>
            <a:pPr>
              <a:defRPr/>
            </a:pPr>
            <a:r>
              <a:rPr lang="en-US" dirty="0" smtClean="0"/>
              <a:t>Date: </a:t>
            </a:r>
            <a:fld id="{D52EFC98-F490-46A4-B2FE-BDDB67D87C69}" type="datetime1">
              <a:rPr lang="en-US" smtClean="0"/>
              <a:pPr>
                <a:defRPr/>
              </a:pPr>
              <a:t>8/28/2014</a:t>
            </a:fld>
            <a:endParaRPr lang="en-US" dirty="0"/>
          </a:p>
        </p:txBody>
      </p:sp>
      <p:sp>
        <p:nvSpPr>
          <p:cNvPr id="5" name="Footer Placeholder 4"/>
          <p:cNvSpPr>
            <a:spLocks noGrp="1"/>
          </p:cNvSpPr>
          <p:nvPr>
            <p:ph type="ftr" sz="quarter" idx="11"/>
          </p:nvPr>
        </p:nvSpPr>
        <p:spPr>
          <a:xfrm>
            <a:off x="-9525" y="6010275"/>
            <a:ext cx="7239000"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194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D7C5AAD-E5A1-4074-BA28-83975CF34051}" type="slidenum">
              <a:rPr lang="en-US" altLang="en-US">
                <a:latin typeface="Lucida Sans Unicode" pitchFamily="34" charset="0"/>
              </a:rPr>
              <a:pPr/>
              <a:t>4</a:t>
            </a:fld>
            <a:endParaRPr lang="en-US" altLang="en-US">
              <a:latin typeface="Lucida Sans Unicode" pitchFamily="34" charset="0"/>
            </a:endParaRPr>
          </a:p>
        </p:txBody>
      </p:sp>
      <p:pic>
        <p:nvPicPr>
          <p:cNvPr id="19463"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06438"/>
            <a:ext cx="8229600" cy="5300662"/>
          </a:xfrm>
        </p:spPr>
        <p:txBody>
          <a:bodyPr/>
          <a:lstStyle/>
          <a:p>
            <a:pPr marL="109537" indent="0">
              <a:buFont typeface="Wingdings 3" pitchFamily="18" charset="2"/>
              <a:buNone/>
              <a:defRPr/>
            </a:pPr>
            <a:endParaRPr lang="en-US" sz="1800" dirty="0" smtClean="0">
              <a:latin typeface="Palatino Linotype" panose="02040502050505030304" pitchFamily="18" charset="0"/>
            </a:endParaRPr>
          </a:p>
          <a:p>
            <a:pPr marL="109537" indent="0">
              <a:buFont typeface="Wingdings 3" pitchFamily="18" charset="2"/>
              <a:buNone/>
              <a:defRPr/>
            </a:pPr>
            <a:r>
              <a:rPr lang="en-US" sz="1800" dirty="0" smtClean="0">
                <a:latin typeface="Palatino Linotype" panose="02040502050505030304" pitchFamily="18" charset="0"/>
              </a:rPr>
              <a:t>This is a service designed to enable M-PESA customers to conveniently move money to and from their bank account to their M-PESA account</a:t>
            </a:r>
            <a:endParaRPr lang="en-US" sz="1800" b="1" dirty="0" smtClean="0">
              <a:latin typeface="Palatino Linotype" panose="02040502050505030304" pitchFamily="18" charset="0"/>
            </a:endParaRPr>
          </a:p>
          <a:p>
            <a:pPr marL="109537" indent="0">
              <a:buFont typeface="Wingdings 3" pitchFamily="18" charset="2"/>
              <a:buNone/>
              <a:defRPr/>
            </a:pPr>
            <a:endParaRPr lang="en-US" sz="1800" b="1" dirty="0" smtClean="0">
              <a:latin typeface="Palatino Linotype" panose="02040502050505030304" pitchFamily="18" charset="0"/>
            </a:endParaRPr>
          </a:p>
          <a:p>
            <a:pPr marL="109537" indent="0">
              <a:buFont typeface="Wingdings 3" pitchFamily="18" charset="2"/>
              <a:buNone/>
              <a:defRPr/>
            </a:pPr>
            <a:r>
              <a:rPr lang="en-US" sz="1800" b="1" dirty="0" smtClean="0">
                <a:latin typeface="Palatino Linotype" panose="02040502050505030304" pitchFamily="18" charset="0"/>
              </a:rPr>
              <a:t>Benefits of this service to the customer</a:t>
            </a:r>
          </a:p>
          <a:p>
            <a:pPr>
              <a:defRPr/>
            </a:pPr>
            <a:r>
              <a:rPr lang="en-US" sz="1800" dirty="0" smtClean="0">
                <a:latin typeface="Palatino Linotype" panose="02040502050505030304" pitchFamily="18" charset="0"/>
              </a:rPr>
              <a:t>Convenience : You can access money from your account any time whether the bank is open or not</a:t>
            </a:r>
          </a:p>
          <a:p>
            <a:pPr>
              <a:defRPr/>
            </a:pPr>
            <a:r>
              <a:rPr lang="en-US" sz="1800" dirty="0" smtClean="0">
                <a:latin typeface="Palatino Linotype" panose="02040502050505030304" pitchFamily="18" charset="0"/>
              </a:rPr>
              <a:t>Save on time and the cost of travelling to your branch and queuing</a:t>
            </a:r>
          </a:p>
          <a:p>
            <a:pPr>
              <a:defRPr/>
            </a:pPr>
            <a:r>
              <a:rPr lang="en-US" sz="1800" dirty="0" smtClean="0">
                <a:latin typeface="Palatino Linotype" panose="02040502050505030304" pitchFamily="18" charset="0"/>
              </a:rPr>
              <a:t>Reduction of risk associated with handling cash</a:t>
            </a:r>
          </a:p>
          <a:p>
            <a:pPr>
              <a:defRPr/>
            </a:pPr>
            <a:r>
              <a:rPr lang="en-US" sz="1800" dirty="0" smtClean="0">
                <a:latin typeface="Palatino Linotype" panose="02040502050505030304" pitchFamily="18" charset="0"/>
              </a:rPr>
              <a:t>Very convenient in emergency situations – You can access the funds in your account fast.</a:t>
            </a:r>
          </a:p>
          <a:p>
            <a:pPr>
              <a:defRPr/>
            </a:pPr>
            <a:r>
              <a:rPr lang="en-US" sz="1800" dirty="0" smtClean="0">
                <a:latin typeface="Palatino Linotype" panose="02040502050505030304" pitchFamily="18" charset="0"/>
              </a:rPr>
              <a:t>Cash withdrawn is available on M-PESA and can be used to pay utility bills, pay for purchases and money transfer. (E.g. withdraw 2000 from your bank account and immediately pay your water bill and buy your power tokens all from the comfort of your house.)</a:t>
            </a:r>
          </a:p>
          <a:p>
            <a:pPr>
              <a:defRPr/>
            </a:pPr>
            <a:r>
              <a:rPr lang="en-US" sz="1800" dirty="0" smtClean="0">
                <a:latin typeface="Palatino Linotype" panose="02040502050505030304" pitchFamily="18" charset="0"/>
              </a:rPr>
              <a:t>Gives customers  24 hours access to money in their bank account.</a:t>
            </a:r>
          </a:p>
          <a:p>
            <a:pPr>
              <a:defRPr/>
            </a:pPr>
            <a:endParaRPr lang="en-US" dirty="0">
              <a:latin typeface="Palatino Linotype" panose="02040502050505030304" pitchFamily="18" charset="0"/>
            </a:endParaRPr>
          </a:p>
        </p:txBody>
      </p:sp>
      <p:sp>
        <p:nvSpPr>
          <p:cNvPr id="3" name="Title 2"/>
          <p:cNvSpPr>
            <a:spLocks noGrp="1"/>
          </p:cNvSpPr>
          <p:nvPr>
            <p:ph type="title"/>
          </p:nvPr>
        </p:nvSpPr>
        <p:spPr>
          <a:xfrm>
            <a:off x="457200" y="0"/>
            <a:ext cx="6943725" cy="533400"/>
          </a:xfrm>
        </p:spPr>
        <p:txBody>
          <a:bodyPr>
            <a:normAutofit fontScale="90000"/>
          </a:bodyPr>
          <a:lstStyle/>
          <a:p>
            <a:pPr>
              <a:defRPr/>
            </a:pPr>
            <a:r>
              <a:rPr lang="en-US" sz="2200" dirty="0" smtClean="0">
                <a:effectLst/>
                <a:latin typeface="Palatino Linotype" panose="02040502050505030304" pitchFamily="18" charset="0"/>
              </a:rPr>
              <a:t/>
            </a:r>
            <a:br>
              <a:rPr lang="en-US" sz="2200" dirty="0" smtClean="0">
                <a:effectLst/>
                <a:latin typeface="Palatino Linotype" panose="02040502050505030304" pitchFamily="18" charset="0"/>
              </a:rPr>
            </a:br>
            <a:r>
              <a:rPr lang="en-US" sz="2200" dirty="0">
                <a:effectLst/>
                <a:latin typeface="Palatino Linotype" panose="02040502050505030304" pitchFamily="18" charset="0"/>
              </a:rPr>
              <a:t/>
            </a:r>
            <a:br>
              <a:rPr lang="en-US" sz="2200" dirty="0">
                <a:effectLst/>
                <a:latin typeface="Palatino Linotype" panose="02040502050505030304" pitchFamily="18" charset="0"/>
              </a:rPr>
            </a:br>
            <a:r>
              <a:rPr lang="en-US" sz="2200" dirty="0" smtClean="0">
                <a:effectLst/>
                <a:latin typeface="Palatino Linotype" panose="02040502050505030304" pitchFamily="18" charset="0"/>
              </a:rPr>
              <a:t/>
            </a:r>
            <a:br>
              <a:rPr lang="en-US" sz="2200" dirty="0" smtClean="0">
                <a:effectLst/>
                <a:latin typeface="Palatino Linotype" panose="02040502050505030304" pitchFamily="18" charset="0"/>
              </a:rPr>
            </a:br>
            <a:r>
              <a:rPr lang="en-US" sz="2200" dirty="0">
                <a:effectLst/>
                <a:latin typeface="Palatino Linotype" panose="02040502050505030304" pitchFamily="18" charset="0"/>
              </a:rPr>
              <a:t/>
            </a:r>
            <a:br>
              <a:rPr lang="en-US" sz="2200" dirty="0">
                <a:effectLst/>
                <a:latin typeface="Palatino Linotype" panose="02040502050505030304" pitchFamily="18" charset="0"/>
              </a:rPr>
            </a:br>
            <a:r>
              <a:rPr lang="en-US" sz="2700" b="0" dirty="0" smtClean="0">
                <a:solidFill>
                  <a:schemeClr val="tx1"/>
                </a:solidFill>
                <a:effectLst/>
                <a:latin typeface="Palatino Linotype" panose="02040502050505030304" pitchFamily="18" charset="0"/>
              </a:rPr>
              <a:t>M-PESA </a:t>
            </a:r>
            <a:r>
              <a:rPr lang="en-US" sz="2700" b="0" dirty="0">
                <a:solidFill>
                  <a:schemeClr val="tx1"/>
                </a:solidFill>
                <a:effectLst/>
                <a:latin typeface="Palatino Linotype" panose="02040502050505030304" pitchFamily="18" charset="0"/>
              </a:rPr>
              <a:t>to Bank </a:t>
            </a:r>
            <a:r>
              <a:rPr lang="en-US" sz="2700" b="0" dirty="0" smtClean="0">
                <a:solidFill>
                  <a:schemeClr val="tx1"/>
                </a:solidFill>
                <a:effectLst/>
                <a:latin typeface="Palatino Linotype" panose="02040502050505030304" pitchFamily="18" charset="0"/>
              </a:rPr>
              <a:t>and Bank to M-PESA</a:t>
            </a:r>
            <a:r>
              <a:rPr lang="en-US" sz="2700" dirty="0">
                <a:effectLst/>
                <a:latin typeface="Palatino Linotype" panose="02040502050505030304" pitchFamily="18" charset="0"/>
              </a:rPr>
              <a:t/>
            </a:r>
            <a:br>
              <a:rPr lang="en-US" sz="2700" dirty="0">
                <a:effectLst/>
                <a:latin typeface="Palatino Linotype" panose="02040502050505030304" pitchFamily="18" charset="0"/>
              </a:rPr>
            </a:br>
            <a:r>
              <a:rPr lang="en-US" dirty="0" smtClean="0">
                <a:effectLst/>
                <a:latin typeface="Palatino Linotype" panose="02040502050505030304" pitchFamily="18" charset="0"/>
              </a:rPr>
              <a:t> </a:t>
            </a:r>
            <a:r>
              <a:rPr lang="en-US" sz="1100" dirty="0" smtClean="0">
                <a:effectLst/>
              </a:rPr>
              <a:t/>
            </a:r>
            <a:br>
              <a:rPr lang="en-US" sz="1100" dirty="0" smtClean="0">
                <a:effectLst/>
              </a:rPr>
            </a:br>
            <a:endParaRPr lang="en-US" dirty="0"/>
          </a:p>
        </p:txBody>
      </p:sp>
      <p:sp>
        <p:nvSpPr>
          <p:cNvPr id="4" name="Date Placeholder 3"/>
          <p:cNvSpPr>
            <a:spLocks noGrp="1"/>
          </p:cNvSpPr>
          <p:nvPr>
            <p:ph type="dt" sz="quarter" idx="10"/>
          </p:nvPr>
        </p:nvSpPr>
        <p:spPr>
          <a:xfrm>
            <a:off x="7405688" y="6235700"/>
            <a:ext cx="1425575" cy="365125"/>
          </a:xfrm>
        </p:spPr>
        <p:txBody>
          <a:bodyPr/>
          <a:lstStyle/>
          <a:p>
            <a:pPr>
              <a:defRPr/>
            </a:pPr>
            <a:r>
              <a:rPr lang="en-US" dirty="0" smtClean="0"/>
              <a:t>Date: </a:t>
            </a:r>
            <a:fld id="{D52EFC98-F490-46A4-B2FE-BDDB67D87C69}" type="datetime1">
              <a:rPr lang="en-US" smtClean="0"/>
              <a:pPr>
                <a:defRPr/>
              </a:pPr>
              <a:t>8/28/2014</a:t>
            </a:fld>
            <a:endParaRPr lang="en-US" dirty="0"/>
          </a:p>
        </p:txBody>
      </p:sp>
      <p:sp>
        <p:nvSpPr>
          <p:cNvPr id="5" name="Footer Placeholder 4"/>
          <p:cNvSpPr>
            <a:spLocks noGrp="1"/>
          </p:cNvSpPr>
          <p:nvPr>
            <p:ph type="ftr" sz="quarter" idx="11"/>
          </p:nvPr>
        </p:nvSpPr>
        <p:spPr>
          <a:xfrm>
            <a:off x="0" y="6053138"/>
            <a:ext cx="7221538"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204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8EBE3546-6E6D-4012-8C15-C33DABB4DE5A}" type="slidenum">
              <a:rPr lang="en-US" altLang="en-US">
                <a:latin typeface="Lucida Sans Unicode" pitchFamily="34" charset="0"/>
              </a:rPr>
              <a:pPr/>
              <a:t>5</a:t>
            </a:fld>
            <a:endParaRPr lang="en-US" altLang="en-US">
              <a:latin typeface="Lucida Sans Unicode" pitchFamily="34" charset="0"/>
            </a:endParaRPr>
          </a:p>
        </p:txBody>
      </p:sp>
      <p:pic>
        <p:nvPicPr>
          <p:cNvPr id="20487"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2628" indent="-342900" algn="just" eaLnBrk="1" fontAlgn="auto" hangingPunct="1">
              <a:spcAft>
                <a:spcPts val="0"/>
              </a:spcAft>
              <a:buClr>
                <a:srgbClr val="72A376"/>
              </a:buClr>
              <a:buFont typeface="Wingdings" panose="05000000000000000000" pitchFamily="2" charset="2"/>
              <a:buChar char="Ø"/>
              <a:defRPr/>
            </a:pPr>
            <a:r>
              <a:rPr lang="en-US" sz="2000" dirty="0">
                <a:solidFill>
                  <a:prstClr val="black"/>
                </a:solidFill>
                <a:latin typeface="Palatino Linotype" panose="02040502050505030304" pitchFamily="18" charset="0"/>
              </a:rPr>
              <a:t>In order to further enhance its consumer protection mandate and negotiate jurisdiction overlaps the Authority  has entered into MOUs with sector Regulators like Central Bank of Kenya and Communication Commission of Kenya</a:t>
            </a:r>
          </a:p>
          <a:p>
            <a:pPr marL="109728" indent="0" algn="just" eaLnBrk="1" fontAlgn="auto" hangingPunct="1">
              <a:spcAft>
                <a:spcPts val="0"/>
              </a:spcAft>
              <a:buClr>
                <a:srgbClr val="72A376"/>
              </a:buClr>
              <a:buFont typeface="Wingdings 3" pitchFamily="18" charset="2"/>
              <a:buNone/>
              <a:defRPr/>
            </a:pPr>
            <a:endParaRPr lang="en-US" sz="2000" dirty="0">
              <a:solidFill>
                <a:prstClr val="black"/>
              </a:solidFill>
              <a:latin typeface="Palatino Linotype" panose="02040502050505030304" pitchFamily="18" charset="0"/>
            </a:endParaRPr>
          </a:p>
          <a:p>
            <a:pPr marL="452628" indent="-342900" algn="just" eaLnBrk="1" fontAlgn="auto" hangingPunct="1">
              <a:spcAft>
                <a:spcPts val="0"/>
              </a:spcAft>
              <a:buClr>
                <a:srgbClr val="72A376"/>
              </a:buClr>
              <a:buFont typeface="Wingdings" panose="05000000000000000000" pitchFamily="2" charset="2"/>
              <a:buChar char="Ø"/>
              <a:defRPr/>
            </a:pPr>
            <a:r>
              <a:rPr lang="en-US" sz="2000" dirty="0" smtClean="0">
                <a:solidFill>
                  <a:prstClr val="black"/>
                </a:solidFill>
                <a:latin typeface="Palatino Linotype" panose="02040502050505030304" pitchFamily="18" charset="0"/>
              </a:rPr>
              <a:t>The Authority </a:t>
            </a:r>
            <a:r>
              <a:rPr lang="en-US" sz="2000" dirty="0">
                <a:solidFill>
                  <a:prstClr val="black"/>
                </a:solidFill>
                <a:latin typeface="Palatino Linotype" panose="02040502050505030304" pitchFamily="18" charset="0"/>
              </a:rPr>
              <a:t>also anticipates to conclude MOUs with Kenyan Civil Aviation Authority, Kenya Bureau of Standards, Kenya Maritime Agency and Insurance Regulatory Agency </a:t>
            </a:r>
          </a:p>
          <a:p>
            <a:pPr marL="109728" indent="0" algn="just" eaLnBrk="1" fontAlgn="auto" hangingPunct="1">
              <a:spcAft>
                <a:spcPts val="0"/>
              </a:spcAft>
              <a:buClr>
                <a:srgbClr val="72A376"/>
              </a:buClr>
              <a:buFont typeface="Wingdings 3" pitchFamily="18" charset="2"/>
              <a:buNone/>
              <a:defRPr/>
            </a:pPr>
            <a:endParaRPr lang="en-US" sz="2000" dirty="0">
              <a:solidFill>
                <a:prstClr val="black"/>
              </a:solidFill>
              <a:latin typeface="Palatino Linotype" panose="02040502050505030304" pitchFamily="18" charset="0"/>
            </a:endParaRPr>
          </a:p>
          <a:p>
            <a:pPr marL="452628" indent="-342900" algn="just" eaLnBrk="1" fontAlgn="auto" hangingPunct="1">
              <a:spcAft>
                <a:spcPts val="0"/>
              </a:spcAft>
              <a:buClr>
                <a:srgbClr val="72A376"/>
              </a:buClr>
              <a:buFont typeface="Wingdings" panose="05000000000000000000" pitchFamily="2" charset="2"/>
              <a:buChar char="Ø"/>
              <a:defRPr/>
            </a:pPr>
            <a:r>
              <a:rPr lang="en-US" sz="2000" dirty="0" smtClean="0">
                <a:solidFill>
                  <a:prstClr val="black"/>
                </a:solidFill>
                <a:latin typeface="Palatino Linotype" panose="02040502050505030304" pitchFamily="18" charset="0"/>
              </a:rPr>
              <a:t>Currently </a:t>
            </a:r>
            <a:r>
              <a:rPr lang="en-US" sz="2000" dirty="0">
                <a:solidFill>
                  <a:prstClr val="black"/>
                </a:solidFill>
                <a:latin typeface="Palatino Linotype" panose="02040502050505030304" pitchFamily="18" charset="0"/>
              </a:rPr>
              <a:t>the Authority is also working closely with Kenya Bankers Association on a pilot mediation project in collaboration with </a:t>
            </a:r>
            <a:r>
              <a:rPr lang="en-US" sz="2000" dirty="0" smtClean="0">
                <a:solidFill>
                  <a:prstClr val="black"/>
                </a:solidFill>
                <a:latin typeface="Palatino Linotype" panose="02040502050505030304" pitchFamily="18" charset="0"/>
              </a:rPr>
              <a:t>Strathmore University  </a:t>
            </a:r>
            <a:r>
              <a:rPr lang="en-US" sz="2000" dirty="0">
                <a:solidFill>
                  <a:prstClr val="black"/>
                </a:solidFill>
                <a:latin typeface="Palatino Linotype" panose="02040502050505030304" pitchFamily="18" charset="0"/>
              </a:rPr>
              <a:t>with a view to giving bank customers a cost effective dispute resolution </a:t>
            </a:r>
            <a:r>
              <a:rPr lang="en-US" sz="2000" dirty="0" err="1">
                <a:solidFill>
                  <a:prstClr val="black"/>
                </a:solidFill>
                <a:latin typeface="Palatino Linotype" panose="02040502050505030304" pitchFamily="18" charset="0"/>
              </a:rPr>
              <a:t>fora</a:t>
            </a:r>
            <a:r>
              <a:rPr lang="en-US" sz="2000" dirty="0">
                <a:solidFill>
                  <a:prstClr val="black"/>
                </a:solidFill>
                <a:latin typeface="Palatino Linotype" panose="02040502050505030304" pitchFamily="18" charset="0"/>
              </a:rPr>
              <a:t> </a:t>
            </a:r>
          </a:p>
          <a:p>
            <a:pPr>
              <a:defRPr/>
            </a:pPr>
            <a:endParaRPr lang="en-US" dirty="0"/>
          </a:p>
        </p:txBody>
      </p:sp>
      <p:sp>
        <p:nvSpPr>
          <p:cNvPr id="3" name="Title 2"/>
          <p:cNvSpPr>
            <a:spLocks noGrp="1"/>
          </p:cNvSpPr>
          <p:nvPr>
            <p:ph type="title"/>
          </p:nvPr>
        </p:nvSpPr>
        <p:spPr/>
        <p:txBody>
          <a:bodyPr>
            <a:noAutofit/>
          </a:bodyPr>
          <a:lstStyle/>
          <a:p>
            <a:pPr>
              <a:defRPr/>
            </a:pPr>
            <a:r>
              <a:rPr lang="en-US" sz="4000" dirty="0" smtClean="0">
                <a:solidFill>
                  <a:schemeClr val="tx1"/>
                </a:solidFill>
                <a:latin typeface="Palatino Linotype" pitchFamily="18" charset="0"/>
              </a:rPr>
              <a:t> Operational frameworks</a:t>
            </a:r>
            <a:endParaRPr lang="en-US" sz="4000" dirty="0">
              <a:solidFill>
                <a:schemeClr val="tx1"/>
              </a:solidFill>
              <a:latin typeface="Palatino Linotype" pitchFamily="18" charset="0"/>
            </a:endParaRPr>
          </a:p>
        </p:txBody>
      </p:sp>
      <p:sp>
        <p:nvSpPr>
          <p:cNvPr id="4" name="Date Placeholder 3"/>
          <p:cNvSpPr>
            <a:spLocks noGrp="1"/>
          </p:cNvSpPr>
          <p:nvPr>
            <p:ph type="dt" sz="quarter" idx="10"/>
          </p:nvPr>
        </p:nvSpPr>
        <p:spPr>
          <a:xfrm>
            <a:off x="7558088" y="6226175"/>
            <a:ext cx="1273175" cy="365125"/>
          </a:xfrm>
        </p:spPr>
        <p:txBody>
          <a:bodyPr/>
          <a:lstStyle/>
          <a:p>
            <a:pPr>
              <a:defRPr/>
            </a:pPr>
            <a:r>
              <a:rPr lang="en-US" dirty="0" smtClean="0"/>
              <a:t>Date: </a:t>
            </a:r>
            <a:fld id="{6B092051-DA29-45C8-9DFB-D75952DCEFA9}" type="datetime1">
              <a:rPr lang="en-US" smtClean="0"/>
              <a:pPr>
                <a:defRPr/>
              </a:pPr>
              <a:t>8/28/2014</a:t>
            </a:fld>
            <a:endParaRPr lang="en-US" dirty="0"/>
          </a:p>
        </p:txBody>
      </p:sp>
      <p:sp>
        <p:nvSpPr>
          <p:cNvPr id="5" name="Footer Placeholder 4"/>
          <p:cNvSpPr>
            <a:spLocks noGrp="1"/>
          </p:cNvSpPr>
          <p:nvPr>
            <p:ph type="ftr" sz="quarter" idx="11"/>
          </p:nvPr>
        </p:nvSpPr>
        <p:spPr>
          <a:xfrm>
            <a:off x="-152400" y="6010275"/>
            <a:ext cx="7391400"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215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a:spcBef>
                <a:spcPct val="0"/>
              </a:spcBef>
              <a:buClrTx/>
              <a:buSzTx/>
              <a:buFontTx/>
              <a:buNone/>
            </a:pPr>
            <a:fld id="{394B0724-A862-4671-9474-07B886E87A31}" type="slidenum">
              <a:rPr lang="en-US" altLang="en-US" sz="1000"/>
              <a:pPr>
                <a:spcBef>
                  <a:spcPct val="0"/>
                </a:spcBef>
                <a:buClrTx/>
                <a:buSzTx/>
                <a:buFontTx/>
                <a:buNone/>
              </a:pPr>
              <a:t>6</a:t>
            </a:fld>
            <a:endParaRPr lang="en-US" altLang="en-US" sz="1000"/>
          </a:p>
        </p:txBody>
      </p:sp>
      <p:pic>
        <p:nvPicPr>
          <p:cNvPr id="21511"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p:txBody>
          <a:bodyPr/>
          <a:lstStyle/>
          <a:p>
            <a:pPr algn="just"/>
            <a:r>
              <a:rPr lang="en-US" altLang="en-US" sz="2000" smtClean="0">
                <a:latin typeface="Palatino Linotype" pitchFamily="18" charset="0"/>
              </a:rPr>
              <a:t>Create consumer awareness;</a:t>
            </a:r>
          </a:p>
          <a:p>
            <a:pPr algn="just"/>
            <a:r>
              <a:rPr lang="en-US" altLang="en-US" sz="2000" smtClean="0">
                <a:latin typeface="Palatino Linotype" pitchFamily="18" charset="0"/>
              </a:rPr>
              <a:t>Operationalizing the guidelines</a:t>
            </a:r>
          </a:p>
          <a:p>
            <a:pPr algn="just"/>
            <a:r>
              <a:rPr lang="en-US" altLang="en-US" sz="2000" smtClean="0">
                <a:latin typeface="Palatino Linotype" pitchFamily="18" charset="0"/>
              </a:rPr>
              <a:t>Creating awareness in the AI sector using recommendations of the AI sector study conducted last year</a:t>
            </a:r>
          </a:p>
          <a:p>
            <a:pPr algn="just"/>
            <a:r>
              <a:rPr lang="en-US" altLang="en-US" sz="2000" smtClean="0">
                <a:latin typeface="Palatino Linotype" pitchFamily="18" charset="0"/>
              </a:rPr>
              <a:t>Capacity building</a:t>
            </a:r>
          </a:p>
          <a:p>
            <a:pPr algn="just"/>
            <a:r>
              <a:rPr lang="en-US" altLang="en-US" sz="2000" smtClean="0">
                <a:latin typeface="Palatino Linotype" pitchFamily="18" charset="0"/>
              </a:rPr>
              <a:t>Undertake the consumer awareness baseline survey</a:t>
            </a:r>
          </a:p>
          <a:p>
            <a:r>
              <a:rPr lang="en-US" altLang="en-US" sz="2000" smtClean="0">
                <a:latin typeface="Palatino Linotype" pitchFamily="18" charset="0"/>
              </a:rPr>
              <a:t>Establish a call centre</a:t>
            </a:r>
          </a:p>
          <a:p>
            <a:r>
              <a:rPr lang="en-US" altLang="en-US" sz="2000" smtClean="0">
                <a:latin typeface="Palatino Linotype" pitchFamily="18" charset="0"/>
              </a:rPr>
              <a:t>Engage relevant regulatory bodies to establish cooperation frameworks</a:t>
            </a:r>
          </a:p>
          <a:p>
            <a:pPr algn="just">
              <a:buFont typeface="Wingdings 3" pitchFamily="18" charset="2"/>
              <a:buNone/>
            </a:pPr>
            <a:endParaRPr lang="en-US" altLang="en-US" sz="2000" smtClean="0">
              <a:latin typeface="Palatino Linotype" pitchFamily="18" charset="0"/>
            </a:endParaRPr>
          </a:p>
        </p:txBody>
      </p:sp>
      <p:sp>
        <p:nvSpPr>
          <p:cNvPr id="3" name="Title 2"/>
          <p:cNvSpPr>
            <a:spLocks noGrp="1"/>
          </p:cNvSpPr>
          <p:nvPr>
            <p:ph type="title"/>
          </p:nvPr>
        </p:nvSpPr>
        <p:spPr/>
        <p:txBody>
          <a:bodyPr/>
          <a:lstStyle/>
          <a:p>
            <a:pPr>
              <a:defRPr/>
            </a:pPr>
            <a:r>
              <a:rPr lang="en-US" sz="4000" dirty="0" smtClean="0">
                <a:solidFill>
                  <a:schemeClr val="tx1"/>
                </a:solidFill>
                <a:latin typeface="Palatino Linotype" pitchFamily="18" charset="0"/>
              </a:rPr>
              <a:t>     Key Focus Areas</a:t>
            </a:r>
            <a:endParaRPr lang="en-US" sz="4000" dirty="0">
              <a:solidFill>
                <a:schemeClr val="tx1"/>
              </a:solidFill>
              <a:latin typeface="Palatino Linotype" pitchFamily="18" charset="0"/>
            </a:endParaRPr>
          </a:p>
        </p:txBody>
      </p:sp>
      <p:sp>
        <p:nvSpPr>
          <p:cNvPr id="4" name="Date Placeholder 3"/>
          <p:cNvSpPr>
            <a:spLocks noGrp="1"/>
          </p:cNvSpPr>
          <p:nvPr>
            <p:ph type="dt" sz="quarter" idx="10"/>
          </p:nvPr>
        </p:nvSpPr>
        <p:spPr>
          <a:xfrm>
            <a:off x="7481888" y="6226175"/>
            <a:ext cx="1349375" cy="365125"/>
          </a:xfrm>
        </p:spPr>
        <p:txBody>
          <a:bodyPr/>
          <a:lstStyle/>
          <a:p>
            <a:pPr>
              <a:defRPr/>
            </a:pPr>
            <a:r>
              <a:rPr lang="en-US" dirty="0" smtClean="0"/>
              <a:t>Date: </a:t>
            </a:r>
            <a:fld id="{6B092051-DA29-45C8-9DFB-D75952DCEFA9}" type="datetime1">
              <a:rPr lang="en-US" smtClean="0"/>
              <a:pPr>
                <a:defRPr/>
              </a:pPr>
              <a:t>8/28/2014</a:t>
            </a:fld>
            <a:endParaRPr lang="en-US" dirty="0"/>
          </a:p>
        </p:txBody>
      </p:sp>
      <p:sp>
        <p:nvSpPr>
          <p:cNvPr id="5" name="Footer Placeholder 4"/>
          <p:cNvSpPr>
            <a:spLocks noGrp="1"/>
          </p:cNvSpPr>
          <p:nvPr>
            <p:ph type="ftr" sz="quarter" idx="11"/>
          </p:nvPr>
        </p:nvSpPr>
        <p:spPr>
          <a:xfrm>
            <a:off x="76200" y="6043613"/>
            <a:ext cx="7221538"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225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a:spcBef>
                <a:spcPct val="0"/>
              </a:spcBef>
              <a:buClrTx/>
              <a:buSzTx/>
              <a:buFontTx/>
              <a:buNone/>
            </a:pPr>
            <a:fld id="{4EDF6A22-0E74-4683-8308-3DDACD7FC857}" type="slidenum">
              <a:rPr lang="en-US" altLang="en-US" sz="1000"/>
              <a:pPr>
                <a:spcBef>
                  <a:spcPct val="0"/>
                </a:spcBef>
                <a:buClrTx/>
                <a:buSzTx/>
                <a:buFontTx/>
                <a:buNone/>
              </a:pPr>
              <a:t>7</a:t>
            </a:fld>
            <a:endParaRPr lang="en-US" altLang="en-US" sz="1000"/>
          </a:p>
        </p:txBody>
      </p:sp>
      <p:pic>
        <p:nvPicPr>
          <p:cNvPr id="22535"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457200" y="1295400"/>
            <a:ext cx="8229600" cy="4525963"/>
          </a:xfrm>
        </p:spPr>
        <p:txBody>
          <a:bodyPr/>
          <a:lstStyle/>
          <a:p>
            <a:endParaRPr lang="en-US" altLang="en-US" smtClean="0"/>
          </a:p>
          <a:p>
            <a:endParaRPr lang="en-US" altLang="en-US" smtClean="0"/>
          </a:p>
          <a:p>
            <a:endParaRPr lang="en-US" altLang="en-US" smtClean="0"/>
          </a:p>
          <a:p>
            <a:pPr algn="ctr">
              <a:buFont typeface="Wingdings 3" pitchFamily="18" charset="2"/>
              <a:buNone/>
            </a:pPr>
            <a:r>
              <a:rPr lang="en-US" altLang="en-US" sz="4000" smtClean="0">
                <a:latin typeface="Palatino Linotype" pitchFamily="18" charset="0"/>
              </a:rPr>
              <a:t>THANK YOU</a:t>
            </a:r>
          </a:p>
        </p:txBody>
      </p:sp>
      <p:sp>
        <p:nvSpPr>
          <p:cNvPr id="4" name="Date Placeholder 3"/>
          <p:cNvSpPr>
            <a:spLocks noGrp="1"/>
          </p:cNvSpPr>
          <p:nvPr>
            <p:ph type="dt" sz="quarter" idx="10"/>
          </p:nvPr>
        </p:nvSpPr>
        <p:spPr>
          <a:xfrm>
            <a:off x="7507288" y="6226175"/>
            <a:ext cx="1273175" cy="365125"/>
          </a:xfrm>
        </p:spPr>
        <p:txBody>
          <a:bodyPr/>
          <a:lstStyle/>
          <a:p>
            <a:pPr>
              <a:defRPr/>
            </a:pPr>
            <a:r>
              <a:rPr lang="en-US" dirty="0" smtClean="0"/>
              <a:t>Date: </a:t>
            </a:r>
            <a:fld id="{6B092051-DA29-45C8-9DFB-D75952DCEFA9}" type="datetime1">
              <a:rPr lang="en-US" smtClean="0"/>
              <a:pPr>
                <a:defRPr/>
              </a:pPr>
              <a:t>8/28/2014</a:t>
            </a:fld>
            <a:endParaRPr lang="en-US" dirty="0"/>
          </a:p>
        </p:txBody>
      </p:sp>
      <p:sp>
        <p:nvSpPr>
          <p:cNvPr id="5" name="Footer Placeholder 4"/>
          <p:cNvSpPr>
            <a:spLocks noGrp="1"/>
          </p:cNvSpPr>
          <p:nvPr>
            <p:ph type="ftr" sz="quarter" idx="11"/>
          </p:nvPr>
        </p:nvSpPr>
        <p:spPr>
          <a:xfrm>
            <a:off x="0" y="5983288"/>
            <a:ext cx="7272338" cy="365125"/>
          </a:xfrm>
        </p:spPr>
        <p:txBody>
          <a:bodyPr/>
          <a:lstStyle/>
          <a:p>
            <a:pPr>
              <a:defRPr/>
            </a:pPr>
            <a:r>
              <a:rPr lang="en-US" dirty="0" err="1" smtClean="0"/>
              <a:t>Vision:"A</a:t>
            </a:r>
            <a:r>
              <a:rPr lang="en-US" dirty="0" smtClean="0"/>
              <a:t> Kenyan  economy with globally efficient markets and enhanced consumer welfare for shared Prosperity"</a:t>
            </a:r>
            <a:endParaRPr lang="en-US" dirty="0"/>
          </a:p>
        </p:txBody>
      </p:sp>
      <p:sp>
        <p:nvSpPr>
          <p:cNvPr id="2355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spcBef>
                <a:spcPts val="350"/>
              </a:spcBef>
              <a:buClr>
                <a:schemeClr val="accent2"/>
              </a:buClr>
              <a:buFont typeface="Wingdings 2" pitchFamily="18" charset="2"/>
              <a:buChar char=""/>
              <a:defRPr sz="2000">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sz="2000">
                <a:solidFill>
                  <a:schemeClr val="tx1"/>
                </a:solidFill>
                <a:latin typeface="Lucida Sans Unicode" pitchFamily="34" charset="0"/>
              </a:defRPr>
            </a:lvl9pPr>
          </a:lstStyle>
          <a:p>
            <a:pPr>
              <a:spcBef>
                <a:spcPct val="0"/>
              </a:spcBef>
              <a:buClrTx/>
              <a:buSzTx/>
              <a:buFontTx/>
              <a:buNone/>
            </a:pPr>
            <a:fld id="{C1800FDB-FF21-4B53-AAF7-2A3DF88FB07D}" type="slidenum">
              <a:rPr lang="en-US" altLang="en-US" sz="1000"/>
              <a:pPr>
                <a:spcBef>
                  <a:spcPct val="0"/>
                </a:spcBef>
                <a:buClrTx/>
                <a:buSzTx/>
                <a:buFontTx/>
                <a:buNone/>
              </a:pPr>
              <a:t>8</a:t>
            </a:fld>
            <a:endParaRPr lang="en-US" altLang="en-US" sz="1000"/>
          </a:p>
        </p:txBody>
      </p:sp>
      <p:pic>
        <p:nvPicPr>
          <p:cNvPr id="23558" name="Picture 6" descr="Description: C:\Documents and Settings\kanyi\Desktop\CAKLOGO\CAK Final Logo Illustrator Version.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925" y="0"/>
            <a:ext cx="1743075"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ya -- Boniface Makongo -- Competition Authority AD LILONGWE MALAWI">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Kenya -- Boniface Makongo -- Competition Authority AD LILONGWE MALAWI</Template>
  <TotalTime>5</TotalTime>
  <Words>674</Words>
  <Application>Microsoft Office PowerPoint</Application>
  <PresentationFormat>On-screen Show (4:3)</PresentationFormat>
  <Paragraphs>86</Paragraphs>
  <Slides>8</Slides>
  <Notes>0</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Kenya -- Boniface Makongo -- Competition Authority AD LILONGWE MALAWI</vt:lpstr>
      <vt:lpstr>Custom Design</vt:lpstr>
      <vt:lpstr>             6th ANNUAL CONSUMER PROTECTION DIALOGUE CONFERENCE  8-10th September,2014   PRESENTATION BY COMPETITION AUTHORITY OF KENYA   </vt:lpstr>
      <vt:lpstr> Mobile Money Transfer Service</vt:lpstr>
      <vt:lpstr>Mobile Money Transfer Service</vt:lpstr>
      <vt:lpstr>Consumer Protection Issues in mobile money transfer</vt:lpstr>
      <vt:lpstr>    M-PESA to Bank and Bank to M-PESA   </vt:lpstr>
      <vt:lpstr> Operational frameworks</vt:lpstr>
      <vt:lpstr>     Key Focus Areas</vt:lpstr>
      <vt:lpstr>PowerPoint Presentation</vt:lpstr>
    </vt:vector>
  </TitlesOfParts>
  <Company>Federal Trade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6th ANNUAL CONSUMER PROTECTION DIALOGUE CONFERENCE  8-10th September,2014   PRESENTATION BY COMPETITION AUTHORITY OF KENYA   </dc:title>
  <dc:creator>Williams, Jacqueline</dc:creator>
  <cp:lastModifiedBy>Williams, Jacqueline</cp:lastModifiedBy>
  <cp:revision>2</cp:revision>
  <cp:lastPrinted>2014-08-13T03:41:07Z</cp:lastPrinted>
  <dcterms:created xsi:type="dcterms:W3CDTF">2014-08-28T14:15:36Z</dcterms:created>
  <dcterms:modified xsi:type="dcterms:W3CDTF">2014-08-28T14:24:50Z</dcterms:modified>
</cp:coreProperties>
</file>