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72" r:id="rId3"/>
    <p:sldId id="265" r:id="rId4"/>
    <p:sldId id="273" r:id="rId5"/>
    <p:sldId id="274" r:id="rId6"/>
    <p:sldId id="270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nji" initials="b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D3E436-5D4E-4DE3-BE1B-FC395175BDB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688EE6-B488-4157-9FBB-4A69DD9659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Developing an Investigation Plan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African Dialogue Conference on Consumer Protection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September 2014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Crossroads Hotel - Lilongwe, Malawi.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Augustine Nyirenda, Senior Economist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CFTC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Malawi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0"/>
            <a:ext cx="1448440" cy="124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86400"/>
            <a:ext cx="1295401" cy="107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334000"/>
            <a:ext cx="1219199" cy="114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Arguments and Defenses: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785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also important to figure out what facts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Respondents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might use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defense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their actual or proposed business conduct. These may include: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That the advertisement was just misunderstood or taken out of context;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That the product has developed the defect while in the consumers hands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That it is consumers gimmick to dishonestly reap off the trader/supplier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That it increases the seller’s/supplier’s efficiency in production or distribution</a:t>
            </a:r>
          </a:p>
          <a:p>
            <a:pPr lv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Anticipating these defenses and making a pre-investigation analysis can be helpful in conducting the investigation.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Investigation Strategy and Sources of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the investigation will be carried out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Interviews with interested parties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Document or data analysis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Physical tests or inspections of goods or services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Sources of Information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Complainant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Respondent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Competitors and other market players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 stakeholders</a:t>
            </a:r>
          </a:p>
          <a:p>
            <a:pPr lvl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Required Personnel and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Depending on the nature of investigation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 how many investigators will be involved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Assign responsibilities to each member of the investigation team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Determine how much resources will be required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Construct an estimated budget for each stage or activity in the investigation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helpful in good coordination of the investigation and efficient use of resources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Milestones and Timeline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Plan the Investigation in stages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stage should have a milestone, for example: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Interviews with the Complainant and Respondent conducted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Product testing or plant inspection concluded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Draft investigation report submitted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Stakeholder views received and recorded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Final investigation report compiled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milestone should have a time specification as to when it should be completed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8077200" cy="24384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/>
              <a:t>Thank You!</a:t>
            </a:r>
            <a:endParaRPr lang="en-US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sz="2400" dirty="0" smtClean="0"/>
              <a:t>What is an investigation plan?</a:t>
            </a:r>
          </a:p>
          <a:p>
            <a:pPr lvl="1"/>
            <a:r>
              <a:rPr lang="en-US" sz="2400" dirty="0" smtClean="0"/>
              <a:t>Why is it useful?</a:t>
            </a:r>
          </a:p>
          <a:p>
            <a:pPr lvl="1"/>
            <a:r>
              <a:rPr lang="en-US" sz="2400" dirty="0" smtClean="0"/>
              <a:t>Consumer case investigation in Malawi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Components of the Investigation Plan</a:t>
            </a:r>
          </a:p>
          <a:p>
            <a:pPr lvl="1"/>
            <a:r>
              <a:rPr lang="en-US" sz="2400" dirty="0" smtClean="0"/>
              <a:t>Summary of a Complaint</a:t>
            </a:r>
          </a:p>
          <a:p>
            <a:pPr lvl="1"/>
            <a:r>
              <a:rPr lang="en-US" sz="2400" dirty="0" smtClean="0"/>
              <a:t>Legal Theories</a:t>
            </a:r>
          </a:p>
          <a:p>
            <a:pPr lvl="1"/>
            <a:r>
              <a:rPr lang="en-US" sz="2400" dirty="0" smtClean="0"/>
              <a:t>Investigation Strategy and Sources of Evidence</a:t>
            </a:r>
          </a:p>
          <a:p>
            <a:pPr lvl="1"/>
            <a:r>
              <a:rPr lang="en-US" sz="2400" dirty="0" smtClean="0"/>
              <a:t>Required Personnel and Resources</a:t>
            </a:r>
          </a:p>
          <a:p>
            <a:pPr lvl="1"/>
            <a:r>
              <a:rPr lang="en-US" sz="2400" dirty="0" smtClean="0"/>
              <a:t>Milestones and Timelines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lvl="1" algn="ctr">
              <a:buNone/>
            </a:pPr>
            <a:endParaRPr lang="en-US" b="1" dirty="0" smtClean="0"/>
          </a:p>
          <a:p>
            <a:pPr algn="just"/>
            <a:r>
              <a:rPr lang="en-US" dirty="0" smtClean="0"/>
              <a:t>The investigation plan is usually the first key document prepared in a case</a:t>
            </a:r>
          </a:p>
          <a:p>
            <a:pPr algn="just"/>
            <a:r>
              <a:rPr lang="en-US" dirty="0" smtClean="0"/>
              <a:t>It sets out key aspects of the investigation and how it will be carried out as planned at this early stage</a:t>
            </a:r>
          </a:p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Investigation Plan Helps the Investigator:</a:t>
            </a:r>
          </a:p>
          <a:p>
            <a:pPr lvl="1" algn="just"/>
            <a:r>
              <a:rPr lang="en-US" sz="2600" dirty="0" smtClean="0"/>
              <a:t>Stay focused on the issues</a:t>
            </a:r>
          </a:p>
          <a:p>
            <a:pPr lvl="1" algn="just"/>
            <a:r>
              <a:rPr lang="en-US" sz="2600" dirty="0" smtClean="0"/>
              <a:t>Identify all reasonably viable investigative avenues</a:t>
            </a:r>
          </a:p>
          <a:p>
            <a:pPr lvl="1" algn="just"/>
            <a:r>
              <a:rPr lang="en-US" sz="2600" dirty="0" smtClean="0"/>
              <a:t>Use resources effectively</a:t>
            </a:r>
          </a:p>
          <a:p>
            <a:pPr lvl="1" algn="just"/>
            <a:r>
              <a:rPr lang="en-US" sz="2600" dirty="0" smtClean="0"/>
              <a:t>Anticipate problems before they arise</a:t>
            </a:r>
          </a:p>
          <a:p>
            <a:pPr lvl="1" algn="just"/>
            <a:r>
              <a:rPr lang="en-US" sz="2600" dirty="0" smtClean="0"/>
              <a:t>Set strict milestones and timelines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24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solidFill>
                  <a:schemeClr val="tx1"/>
                </a:solidFill>
              </a:rPr>
              <a:t>Consumer Case Investigation in Malawi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CFTC conducts investigations either: </a:t>
            </a:r>
          </a:p>
          <a:p>
            <a:pPr lvl="1"/>
            <a:r>
              <a:rPr lang="en-GB" dirty="0" smtClean="0"/>
              <a:t>after receiving a complaint; or </a:t>
            </a:r>
          </a:p>
          <a:p>
            <a:pPr lvl="1"/>
            <a:r>
              <a:rPr lang="en-GB" dirty="0" smtClean="0"/>
              <a:t>On its own volition (own initiative) 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This  is in accordance with Section 8 of the CFTA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GB" dirty="0" smtClean="0"/>
              <a:t>Consumer complaints are investigated as long as:</a:t>
            </a:r>
          </a:p>
          <a:p>
            <a:pPr lvl="1"/>
            <a:r>
              <a:rPr lang="en-GB" dirty="0" smtClean="0"/>
              <a:t>there was a transaction between a trader (supplier) and a consumer which is in violation of the law; </a:t>
            </a:r>
          </a:p>
          <a:p>
            <a:pPr lvl="1"/>
            <a:r>
              <a:rPr lang="en-GB" dirty="0" smtClean="0"/>
              <a:t>there was some form of statement published, particularly in cases of misleading advertising;</a:t>
            </a:r>
            <a:endParaRPr lang="en-US" dirty="0" smtClean="0"/>
          </a:p>
          <a:p>
            <a:pPr lvl="1"/>
            <a:r>
              <a:rPr lang="en-GB" dirty="0" smtClean="0"/>
              <a:t>the complaint is covered by the Act (i.e. As a Consumer as stipulated in Section 2(1) of the CFTA)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Components of an Investigation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Summary of a Complaint</a:t>
            </a:r>
          </a:p>
          <a:p>
            <a:r>
              <a:rPr lang="en-US" dirty="0" smtClean="0"/>
              <a:t>Legal Theories</a:t>
            </a:r>
          </a:p>
          <a:p>
            <a:pPr lvl="1"/>
            <a:r>
              <a:rPr lang="en-US" sz="2400" dirty="0" smtClean="0"/>
              <a:t>Type of Conduct to be Investigated and the Legal Contraventions</a:t>
            </a:r>
          </a:p>
          <a:p>
            <a:pPr lvl="1"/>
            <a:r>
              <a:rPr lang="en-US" sz="2400" dirty="0" smtClean="0"/>
              <a:t>Theory (Theories) of Harm</a:t>
            </a:r>
          </a:p>
          <a:p>
            <a:pPr lvl="1"/>
            <a:r>
              <a:rPr lang="en-US" sz="2400" dirty="0" smtClean="0"/>
              <a:t>Elements of Proof</a:t>
            </a:r>
          </a:p>
          <a:p>
            <a:pPr lvl="1"/>
            <a:r>
              <a:rPr lang="en-US" sz="2400" dirty="0" smtClean="0"/>
              <a:t>Arguments and Defenses by Respondents</a:t>
            </a:r>
          </a:p>
          <a:p>
            <a:r>
              <a:rPr lang="en-US" dirty="0" smtClean="0"/>
              <a:t>Investigation Strategy and Sources of Evidence</a:t>
            </a:r>
          </a:p>
          <a:p>
            <a:r>
              <a:rPr lang="en-US" dirty="0" smtClean="0"/>
              <a:t>Required Personnel and Resources</a:t>
            </a:r>
          </a:p>
          <a:p>
            <a:r>
              <a:rPr lang="en-US" dirty="0" smtClean="0"/>
              <a:t>Milestones and Timelines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Summary of a Complaint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Comprises of the allegations/issues to be investigated as submitted by the Complainant</a:t>
            </a:r>
          </a:p>
          <a:p>
            <a:endParaRPr lang="en-US" dirty="0" smtClean="0"/>
          </a:p>
          <a:p>
            <a:r>
              <a:rPr lang="en-US" dirty="0" smtClean="0"/>
              <a:t>It should clearly state/outline</a:t>
            </a:r>
          </a:p>
          <a:p>
            <a:pPr lvl="1"/>
            <a:r>
              <a:rPr lang="en-US" sz="2400" dirty="0" smtClean="0"/>
              <a:t>Who the Complainant is?</a:t>
            </a:r>
          </a:p>
          <a:p>
            <a:pPr lvl="1"/>
            <a:r>
              <a:rPr lang="en-US" sz="2400" dirty="0" smtClean="0"/>
              <a:t>Who the Respondent is?</a:t>
            </a:r>
          </a:p>
          <a:p>
            <a:pPr lvl="1"/>
            <a:r>
              <a:rPr lang="en-US" sz="2400" dirty="0" smtClean="0"/>
              <a:t>What conduct by the Respondent is alleged to negatively impact the Complainant?</a:t>
            </a:r>
          </a:p>
          <a:p>
            <a:pPr lvl="1"/>
            <a:r>
              <a:rPr lang="en-US" sz="2400" dirty="0" smtClean="0"/>
              <a:t>When was the alleged conduct done?</a:t>
            </a:r>
          </a:p>
          <a:p>
            <a:pPr lvl="1"/>
            <a:r>
              <a:rPr lang="en-US" sz="2400" dirty="0" smtClean="0"/>
              <a:t>Any other “relevant” information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Legal Theories: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Clearly point out </a:t>
            </a:r>
            <a:r>
              <a:rPr lang="en-US" dirty="0"/>
              <a:t>the type of conduct being </a:t>
            </a:r>
            <a:r>
              <a:rPr lang="en-US" dirty="0" smtClean="0"/>
              <a:t>investigated</a:t>
            </a:r>
          </a:p>
          <a:p>
            <a:pPr lvl="1"/>
            <a:r>
              <a:rPr lang="en-US" sz="2400" dirty="0" smtClean="0"/>
              <a:t>Sale of expired goods</a:t>
            </a:r>
          </a:p>
          <a:p>
            <a:pPr lvl="1"/>
            <a:r>
              <a:rPr lang="en-US" sz="2400" dirty="0" smtClean="0"/>
              <a:t>Exclusion for defective goods</a:t>
            </a:r>
          </a:p>
          <a:p>
            <a:pPr lvl="1"/>
            <a:r>
              <a:rPr lang="en-US" sz="2400" dirty="0" smtClean="0"/>
              <a:t>False advertisement</a:t>
            </a:r>
          </a:p>
          <a:p>
            <a:pPr lvl="0">
              <a:buNone/>
            </a:pPr>
            <a:r>
              <a:rPr lang="en-US" dirty="0" smtClean="0"/>
              <a:t>  </a:t>
            </a:r>
          </a:p>
          <a:p>
            <a:pPr lvl="0"/>
            <a:r>
              <a:rPr lang="en-US" dirty="0" smtClean="0"/>
              <a:t>The alleged legal contraventions: </a:t>
            </a:r>
          </a:p>
          <a:p>
            <a:pPr lvl="1"/>
            <a:r>
              <a:rPr lang="en-US" dirty="0" smtClean="0"/>
              <a:t>which laws are being contravened by engaging in that conduct</a:t>
            </a:r>
          </a:p>
          <a:p>
            <a:pPr lvl="1"/>
            <a:r>
              <a:rPr lang="en-US" dirty="0" smtClean="0"/>
              <a:t>clearly point out the sections of the CFTA or the CPA that the Respondent is contravention by engaging in such conduct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Theory of Harm: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how the alleged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conduct will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impact on consumer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welfare, for example: </a:t>
            </a:r>
          </a:p>
          <a:p>
            <a:pPr lvl="1" algn="just"/>
            <a:r>
              <a:rPr lang="en-US" alt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Deprives consumers of truthful information to make informed choices.</a:t>
            </a:r>
          </a:p>
          <a:p>
            <a:pPr lvl="1" algn="just"/>
            <a:r>
              <a:rPr lang="en-US" altLang="en-US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Deprives consumers of the benefits of price competition among traders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Allows the traders supply low quality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goods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Limits choice by consumers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Allows the traders supply goods which do not meet consumer safety standards</a:t>
            </a:r>
          </a:p>
          <a:p>
            <a:pPr lvl="1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Unconscionable loss of revenue or other resources by the consumer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Elements of Proof: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953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what critical facts you are going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base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your analysis on to prove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case. For example:</a:t>
            </a:r>
          </a:p>
          <a:p>
            <a:pPr lvl="1"/>
            <a:r>
              <a:rPr lang="en-GB" sz="2400" dirty="0" smtClean="0"/>
              <a:t>that there was a transaction between a trader (supplier) and a consumer which is in violation of the law; </a:t>
            </a:r>
          </a:p>
          <a:p>
            <a:pPr lvl="1"/>
            <a:r>
              <a:rPr lang="en-GB" sz="2400" dirty="0" smtClean="0"/>
              <a:t>that there was some form of statement published, particularly in cases of misleading advertising;</a:t>
            </a:r>
          </a:p>
          <a:p>
            <a:pPr lvl="1"/>
            <a:r>
              <a:rPr lang="en-GB" sz="2400" dirty="0" smtClean="0"/>
              <a:t>that the good or service had a defect or did not meet consumer safety standards;</a:t>
            </a:r>
            <a:endParaRPr lang="en-US" sz="2400" dirty="0" smtClean="0"/>
          </a:p>
          <a:p>
            <a:pPr lvl="1"/>
            <a:r>
              <a:rPr lang="en-GB" sz="2400" dirty="0" smtClean="0"/>
              <a:t>that the complaint is covered by the Act (i.e. as a Consumer as stipulated in Section 2(1) of the CFTA)</a:t>
            </a:r>
            <a:endParaRPr lang="en-US" sz="2400" dirty="0" smtClean="0"/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376</TotalTime>
  <Words>820</Words>
  <Application>Microsoft Office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Developing an Investigation Plan</vt:lpstr>
      <vt:lpstr>Outline of the Presentation</vt:lpstr>
      <vt:lpstr>Introduction </vt:lpstr>
      <vt:lpstr>      Consumer Case Investigation in Malawi </vt:lpstr>
      <vt:lpstr>Components of an Investigation Plan</vt:lpstr>
      <vt:lpstr>   Summary of a Complaint </vt:lpstr>
      <vt:lpstr>Legal Theories: </vt:lpstr>
      <vt:lpstr>Theory of Harm: </vt:lpstr>
      <vt:lpstr>Elements of Proof: </vt:lpstr>
      <vt:lpstr>Arguments and Defenses: </vt:lpstr>
      <vt:lpstr>Investigation Strategy and Sources of Information</vt:lpstr>
      <vt:lpstr>Required Personnel and Resources</vt:lpstr>
      <vt:lpstr>Milestones and Timeline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an Investigation Plan</dc:title>
  <dc:creator>Augustine</dc:creator>
  <cp:lastModifiedBy>Augustine</cp:lastModifiedBy>
  <cp:revision>45</cp:revision>
  <dcterms:created xsi:type="dcterms:W3CDTF">2014-08-05T13:15:10Z</dcterms:created>
  <dcterms:modified xsi:type="dcterms:W3CDTF">2014-08-12T09:54:18Z</dcterms:modified>
</cp:coreProperties>
</file>