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7" r:id="rId2"/>
    <p:sldId id="257" r:id="rId3"/>
    <p:sldId id="270" r:id="rId4"/>
    <p:sldId id="258" r:id="rId5"/>
    <p:sldId id="263" r:id="rId6"/>
    <p:sldId id="259" r:id="rId7"/>
    <p:sldId id="264" r:id="rId8"/>
    <p:sldId id="260" r:id="rId9"/>
    <p:sldId id="265" r:id="rId10"/>
    <p:sldId id="266" r:id="rId11"/>
    <p:sldId id="269" r:id="rId12"/>
    <p:sldId id="268" r:id="rId13"/>
    <p:sldId id="261" r:id="rId14"/>
    <p:sldId id="262"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77" autoAdjust="0"/>
  </p:normalViewPr>
  <p:slideViewPr>
    <p:cSldViewPr>
      <p:cViewPr varScale="1">
        <p:scale>
          <a:sx n="110" d="100"/>
          <a:sy n="110" d="100"/>
        </p:scale>
        <p:origin x="-15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37686-0440-4677-83C5-FA25233C7307}"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55C617-89A9-4692-A195-BCE17FA5DABC}" type="slidenum">
              <a:rPr lang="en-US" smtClean="0"/>
              <a:t>‹#›</a:t>
            </a:fld>
            <a:endParaRPr lang="en-US"/>
          </a:p>
        </p:txBody>
      </p:sp>
    </p:spTree>
    <p:extLst>
      <p:ext uri="{BB962C8B-B14F-4D97-AF65-F5344CB8AC3E}">
        <p14:creationId xmlns:p14="http://schemas.microsoft.com/office/powerpoint/2010/main" val="956679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LeanSpa</a:t>
            </a:r>
            <a:r>
              <a:rPr lang="en-US" dirty="0" smtClean="0"/>
              <a:t>, LLC</a:t>
            </a:r>
          </a:p>
          <a:p>
            <a:r>
              <a:rPr lang="en-US" dirty="0" smtClean="0"/>
              <a:t>	Press Release: http://www.ftc.gov/news-events/press-releases/2014/01/sensa-three-other-marketers-fad-weight-loss-products-settle-ftc</a:t>
            </a:r>
          </a:p>
          <a:p>
            <a:r>
              <a:rPr lang="en-US" dirty="0" smtClean="0"/>
              <a:t>	Complaint: http://www.ftc.gov/sites/default/files/documents/cases/2011/12/111201leanspacmpt.pdf</a:t>
            </a:r>
          </a:p>
          <a:p>
            <a:r>
              <a:rPr lang="en-US" dirty="0" smtClean="0"/>
              <a:t>	Stipulated Settlement</a:t>
            </a:r>
          </a:p>
          <a:p>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4</a:t>
            </a:fld>
            <a:endParaRPr lang="en-US"/>
          </a:p>
        </p:txBody>
      </p:sp>
    </p:spTree>
    <p:extLst>
      <p:ext uri="{BB962C8B-B14F-4D97-AF65-F5344CB8AC3E}">
        <p14:creationId xmlns:p14="http://schemas.microsoft.com/office/powerpoint/2010/main" val="71589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BurnLounge</a:t>
            </a:r>
            <a:endParaRPr lang="en-US" dirty="0" smtClean="0"/>
          </a:p>
          <a:p>
            <a:r>
              <a:rPr lang="en-US" dirty="0" smtClean="0"/>
              <a:t>	Press</a:t>
            </a:r>
            <a:r>
              <a:rPr lang="en-US" baseline="0" dirty="0" smtClean="0"/>
              <a:t> Release: </a:t>
            </a:r>
            <a:r>
              <a:rPr lang="en-US" dirty="0" smtClean="0"/>
              <a:t>http://www.ftc.gov/news-events/press-releases/2012/03/ftc-action-leads-court-order-shutting-	down-pyramid-</a:t>
            </a:r>
            <a:r>
              <a:rPr lang="en-US" dirty="0" err="1" smtClean="0"/>
              <a:t>scamthousands</a:t>
            </a:r>
            <a:endParaRPr lang="en-US" dirty="0" smtClean="0"/>
          </a:p>
          <a:p>
            <a:r>
              <a:rPr lang="en-US" dirty="0" smtClean="0"/>
              <a:t>	Complaint:</a:t>
            </a:r>
            <a:r>
              <a:rPr lang="en-US" baseline="0" dirty="0" smtClean="0"/>
              <a:t> http://www.ftc.gov/sites/default/files/documents/cases/2007/06/061207complaint.pdf</a:t>
            </a:r>
          </a:p>
          <a:p>
            <a:r>
              <a:rPr lang="en-US" baseline="0" dirty="0" smtClean="0"/>
              <a:t>	9</a:t>
            </a:r>
            <a:r>
              <a:rPr lang="en-US" baseline="30000" dirty="0" smtClean="0"/>
              <a:t>th</a:t>
            </a:r>
            <a:r>
              <a:rPr lang="en-US" baseline="0" dirty="0" smtClean="0"/>
              <a:t> Circuit Decision in FTC’s favor, Matter Still Pending</a:t>
            </a:r>
            <a:endParaRPr lang="en-US" dirty="0" smtClean="0"/>
          </a:p>
          <a:p>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6</a:t>
            </a:fld>
            <a:endParaRPr lang="en-US"/>
          </a:p>
        </p:txBody>
      </p:sp>
    </p:spTree>
    <p:extLst>
      <p:ext uri="{BB962C8B-B14F-4D97-AF65-F5344CB8AC3E}">
        <p14:creationId xmlns:p14="http://schemas.microsoft.com/office/powerpoint/2010/main" val="10160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Goldman Schwartz, Inc.</a:t>
            </a:r>
          </a:p>
          <a:p>
            <a:r>
              <a:rPr lang="en-US" dirty="0" smtClean="0"/>
              <a:t>	Press Release: http://www.ftc.gov/news-events/press-releases/2014/05/ftc-puts-texas-based-operation-			permanently-out-debt-collection</a:t>
            </a:r>
          </a:p>
          <a:p>
            <a:r>
              <a:rPr lang="en-US" dirty="0" smtClean="0"/>
              <a:t>	Complaint: http://www.ftc.gov/sites/default/files/documents/cases/2013/01/130131goldmanschwartzcmpt.pdf</a:t>
            </a:r>
          </a:p>
          <a:p>
            <a:r>
              <a:rPr lang="en-US" dirty="0" smtClean="0"/>
              <a:t>	District Court recently Ordered</a:t>
            </a:r>
            <a:r>
              <a:rPr lang="en-US" baseline="0" dirty="0" smtClean="0"/>
              <a:t> Shutdown of Company’s Operations; matter still pending</a:t>
            </a:r>
            <a:endParaRPr lang="en-US" dirty="0" smtClean="0"/>
          </a:p>
          <a:p>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8</a:t>
            </a:fld>
            <a:endParaRPr lang="en-US"/>
          </a:p>
        </p:txBody>
      </p:sp>
    </p:spTree>
    <p:extLst>
      <p:ext uri="{BB962C8B-B14F-4D97-AF65-F5344CB8AC3E}">
        <p14:creationId xmlns:p14="http://schemas.microsoft.com/office/powerpoint/2010/main" val="84819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LeanSpa</a:t>
            </a:r>
            <a:r>
              <a:rPr lang="en-US" dirty="0" smtClean="0"/>
              <a:t>, LLC</a:t>
            </a:r>
          </a:p>
          <a:p>
            <a:r>
              <a:rPr lang="en-US" dirty="0" smtClean="0"/>
              <a:t>	Press Release: http://www.ftc.gov/news-events/press-releases/2014/01/sensa-three-other-marketers-fad-weight-		loss-products-settle-</a:t>
            </a:r>
            <a:r>
              <a:rPr lang="en-US" dirty="0" err="1" smtClean="0"/>
              <a:t>ftc</a:t>
            </a:r>
            <a:endParaRPr lang="en-US" dirty="0" smtClean="0"/>
          </a:p>
          <a:p>
            <a:r>
              <a:rPr lang="en-US" dirty="0" smtClean="0"/>
              <a:t>	Complaint: http://www.ftc.gov/sites/default/files/documents/cases/2011/12/111201leanspacmpt.pdf</a:t>
            </a:r>
          </a:p>
          <a:p>
            <a:r>
              <a:rPr lang="en-US" dirty="0" smtClean="0"/>
              <a:t>	Stipulated Settlement</a:t>
            </a:r>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10</a:t>
            </a:fld>
            <a:endParaRPr lang="en-US"/>
          </a:p>
        </p:txBody>
      </p:sp>
    </p:spTree>
    <p:extLst>
      <p:ext uri="{BB962C8B-B14F-4D97-AF65-F5344CB8AC3E}">
        <p14:creationId xmlns:p14="http://schemas.microsoft.com/office/powerpoint/2010/main" val="2952815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a:t>
            </a:r>
            <a:r>
              <a:rPr lang="en-US" dirty="0" err="1" smtClean="0"/>
              <a:t>BurnLounge</a:t>
            </a:r>
            <a:endParaRPr lang="en-US" dirty="0" smtClean="0"/>
          </a:p>
          <a:p>
            <a:r>
              <a:rPr lang="en-US" dirty="0" smtClean="0"/>
              <a:t>	Press</a:t>
            </a:r>
            <a:r>
              <a:rPr lang="en-US" baseline="0" dirty="0" smtClean="0"/>
              <a:t> Release: </a:t>
            </a:r>
            <a:r>
              <a:rPr lang="en-US" dirty="0" smtClean="0"/>
              <a:t>http://www.ftc.gov/news-events/press-releases/2012/03/ftc-action-leads-court-order-shutting-down-pyramid-scamthousands</a:t>
            </a:r>
          </a:p>
          <a:p>
            <a:r>
              <a:rPr lang="en-US" dirty="0" smtClean="0"/>
              <a:t>	Complaint:</a:t>
            </a:r>
            <a:r>
              <a:rPr lang="en-US" baseline="0" dirty="0" smtClean="0"/>
              <a:t> http://www.ftc.gov/sites/default/files/documents/cases/2007/06/061207complaint.pdf</a:t>
            </a:r>
          </a:p>
          <a:p>
            <a:r>
              <a:rPr lang="en-US" baseline="0" dirty="0" smtClean="0"/>
              <a:t>	9</a:t>
            </a:r>
            <a:r>
              <a:rPr lang="en-US" baseline="30000" dirty="0" smtClean="0"/>
              <a:t>th</a:t>
            </a:r>
            <a:r>
              <a:rPr lang="en-US" baseline="0" dirty="0" smtClean="0"/>
              <a:t> Circuit Decision in FTC’s favor, Matter Still Pending</a:t>
            </a:r>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13</a:t>
            </a:fld>
            <a:endParaRPr lang="en-US"/>
          </a:p>
        </p:txBody>
      </p:sp>
    </p:spTree>
    <p:extLst>
      <p:ext uri="{BB962C8B-B14F-4D97-AF65-F5344CB8AC3E}">
        <p14:creationId xmlns:p14="http://schemas.microsoft.com/office/powerpoint/2010/main" val="51816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FTC v. Goldman Schwartz, Inc.</a:t>
            </a:r>
          </a:p>
          <a:p>
            <a:r>
              <a:rPr lang="en-US" dirty="0" smtClean="0"/>
              <a:t>	Press Release: http://www.ftc.gov/news-events/press-releases/2014/05/ftc-puts-texas-based-operation-permanently-out-debt-collection</a:t>
            </a:r>
          </a:p>
          <a:p>
            <a:r>
              <a:rPr lang="en-US" dirty="0" smtClean="0"/>
              <a:t>	Complaint: http://www.ftc.gov/sites/default/files/documents/cases/2013/01/130131goldmanschwartzcmpt.pdf</a:t>
            </a:r>
          </a:p>
          <a:p>
            <a:r>
              <a:rPr lang="en-US" dirty="0" smtClean="0"/>
              <a:t>	District Court recently Ordered</a:t>
            </a:r>
            <a:r>
              <a:rPr lang="en-US" baseline="0" dirty="0" smtClean="0"/>
              <a:t> Shutdown of Company’s Operations; matter still pending</a:t>
            </a:r>
            <a:endParaRPr lang="en-US" dirty="0"/>
          </a:p>
        </p:txBody>
      </p:sp>
      <p:sp>
        <p:nvSpPr>
          <p:cNvPr id="4" name="Slide Number Placeholder 3"/>
          <p:cNvSpPr>
            <a:spLocks noGrp="1"/>
          </p:cNvSpPr>
          <p:nvPr>
            <p:ph type="sldNum" sz="quarter" idx="10"/>
          </p:nvPr>
        </p:nvSpPr>
        <p:spPr/>
        <p:txBody>
          <a:bodyPr/>
          <a:lstStyle/>
          <a:p>
            <a:fld id="{8E55C617-89A9-4692-A195-BCE17FA5DABC}" type="slidenum">
              <a:rPr lang="en-US" smtClean="0"/>
              <a:t>14</a:t>
            </a:fld>
            <a:endParaRPr lang="en-US"/>
          </a:p>
        </p:txBody>
      </p:sp>
    </p:spTree>
    <p:extLst>
      <p:ext uri="{BB962C8B-B14F-4D97-AF65-F5344CB8AC3E}">
        <p14:creationId xmlns:p14="http://schemas.microsoft.com/office/powerpoint/2010/main" val="313213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43F07-0842-4B4E-ACE6-D7F32866776B}"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B443F07-0842-4B4E-ACE6-D7F32866776B}"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E981-949C-46D7-8CBD-91BCEDE01B16}"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443F07-0842-4B4E-ACE6-D7F32866776B}"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43F07-0842-4B4E-ACE6-D7F32866776B}"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B443F07-0842-4B4E-ACE6-D7F32866776B}"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ACE981-949C-46D7-8CBD-91BCEDE01B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443F07-0842-4B4E-ACE6-D7F32866776B}"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E981-949C-46D7-8CBD-91BCEDE01B16}"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43F07-0842-4B4E-ACE6-D7F32866776B}"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CE981-949C-46D7-8CBD-91BCEDE01B16}"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B443F07-0842-4B4E-ACE6-D7F32866776B}" type="datetimeFigureOut">
              <a:rPr lang="en-US" smtClean="0"/>
              <a:t>9/2/2014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2ACE981-949C-46D7-8CBD-91BCEDE01B16}"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AfricaMa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9090" y="3183466"/>
            <a:ext cx="1904810" cy="16687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ederal-trade-commission-ft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221965"/>
            <a:ext cx="2145953" cy="1819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98813" y="2677180"/>
            <a:ext cx="8291896" cy="523220"/>
          </a:xfrm>
          <a:prstGeom prst="rect">
            <a:avLst/>
          </a:prstGeom>
          <a:noFill/>
        </p:spPr>
        <p:txBody>
          <a:bodyPr wrap="square" rtlCol="0">
            <a:spAutoFit/>
          </a:bodyPr>
          <a:lstStyle/>
          <a:p>
            <a:pPr algn="ctr"/>
            <a:r>
              <a:rPr lang="en-US" sz="2800" b="1" dirty="0" smtClean="0">
                <a:solidFill>
                  <a:prstClr val="black"/>
                </a:solidFill>
              </a:rPr>
              <a:t>Financial Issues: Case Studies</a:t>
            </a:r>
            <a:endParaRPr lang="en-US" sz="2800" b="1" dirty="0">
              <a:solidFill>
                <a:prstClr val="black"/>
              </a:solidFill>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 y="-13033"/>
            <a:ext cx="2286000" cy="21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0" y="1447800"/>
            <a:ext cx="8991600" cy="1143000"/>
          </a:xfrm>
        </p:spPr>
        <p:txBody>
          <a:bodyPr>
            <a:noAutofit/>
          </a:bodyPr>
          <a:lstStyle/>
          <a:p>
            <a:pPr marL="182880" indent="0">
              <a:buNone/>
            </a:pPr>
            <a:r>
              <a:rPr lang="en-US" sz="3200" b="1" dirty="0" smtClean="0"/>
              <a:t>The Sixth Annual African Dialogue </a:t>
            </a:r>
            <a:br>
              <a:rPr lang="en-US" sz="3200" b="1" dirty="0" smtClean="0"/>
            </a:br>
            <a:r>
              <a:rPr lang="en-US" sz="3200" b="1" dirty="0" smtClean="0"/>
              <a:t>Consumer Protection Conference</a:t>
            </a:r>
            <a:endParaRPr lang="en-US" sz="3200" dirty="0"/>
          </a:p>
        </p:txBody>
      </p:sp>
      <p:sp>
        <p:nvSpPr>
          <p:cNvPr id="12" name="Subtitle 4"/>
          <p:cNvSpPr txBox="1">
            <a:spLocks/>
          </p:cNvSpPr>
          <p:nvPr/>
        </p:nvSpPr>
        <p:spPr>
          <a:xfrm>
            <a:off x="2743200" y="5105400"/>
            <a:ext cx="3733800" cy="1161064"/>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smtClean="0">
                <a:solidFill>
                  <a:prstClr val="black"/>
                </a:solidFill>
              </a:rPr>
              <a:t>Deon Woods Bell</a:t>
            </a:r>
            <a:endParaRPr lang="en-US" sz="2000" dirty="0" smtClean="0">
              <a:solidFill>
                <a:prstClr val="black"/>
              </a:solidFill>
            </a:endParaRPr>
          </a:p>
          <a:p>
            <a:pPr marL="0" indent="0" algn="ctr">
              <a:buFont typeface="Arial" pitchFamily="34" charset="0"/>
              <a:buNone/>
            </a:pPr>
            <a:r>
              <a:rPr lang="en-US" sz="2000" dirty="0" smtClean="0">
                <a:solidFill>
                  <a:prstClr val="black"/>
                </a:solidFill>
              </a:rPr>
              <a:t>U.S. Federal Trade Commission</a:t>
            </a:r>
          </a:p>
          <a:p>
            <a:pPr marL="0" indent="0" algn="ctr">
              <a:buFont typeface="Arial" pitchFamily="34" charset="0"/>
              <a:buNone/>
            </a:pPr>
            <a:r>
              <a:rPr lang="en-US" sz="2000" dirty="0" smtClean="0">
                <a:solidFill>
                  <a:prstClr val="black"/>
                </a:solidFill>
              </a:rPr>
              <a:t>Lilongwe, Malawi</a:t>
            </a:r>
          </a:p>
          <a:p>
            <a:pPr marL="0" indent="0" algn="ctr">
              <a:buFont typeface="Arial" pitchFamily="34" charset="0"/>
              <a:buNone/>
            </a:pPr>
            <a:r>
              <a:rPr lang="en-US" sz="2000" dirty="0" smtClean="0">
                <a:solidFill>
                  <a:prstClr val="black"/>
                </a:solidFill>
              </a:rPr>
              <a:t>8-12 September 2014</a:t>
            </a:r>
            <a:endParaRPr lang="en-US" sz="2000" dirty="0">
              <a:solidFill>
                <a:prstClr val="black"/>
              </a:solidFill>
            </a:endParaRPr>
          </a:p>
        </p:txBody>
      </p:sp>
      <p:pic>
        <p:nvPicPr>
          <p:cNvPr id="1026" name="Picture 2" descr="C:\Users\dcurren\Desktop\untitl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813" y="4873855"/>
            <a:ext cx="1675508" cy="1675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rotWithShape="1">
          <a:blip r:embed="rId6"/>
          <a:srcRect l="19551" t="5698" r="71795" b="81482"/>
          <a:stretch/>
        </p:blipFill>
        <p:spPr bwMode="auto">
          <a:xfrm>
            <a:off x="6988886" y="4983514"/>
            <a:ext cx="2014000" cy="15201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0530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tx1"/>
                </a:solidFill>
              </a:rPr>
              <a:t>FTC v. </a:t>
            </a:r>
            <a:r>
              <a:rPr lang="en-US" b="1" dirty="0" err="1" smtClean="0">
                <a:solidFill>
                  <a:schemeClr val="tx1"/>
                </a:solidFill>
              </a:rPr>
              <a:t>LeanSpa</a:t>
            </a:r>
            <a:r>
              <a:rPr lang="en-US" b="1" dirty="0" smtClean="0">
                <a:solidFill>
                  <a:schemeClr val="tx1"/>
                </a:solidFill>
              </a:rPr>
              <a:t>, LLC</a:t>
            </a:r>
            <a:endParaRPr lang="en-US" b="1" dirty="0">
              <a:solidFill>
                <a:schemeClr val="tx1"/>
              </a:solidFill>
            </a:endParaRPr>
          </a:p>
        </p:txBody>
      </p:sp>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a:spLocks noGrp="1"/>
          </p:cNvSpPr>
          <p:nvPr>
            <p:ph idx="1"/>
          </p:nvPr>
        </p:nvSpPr>
        <p:spPr>
          <a:xfrm>
            <a:off x="257355" y="2362200"/>
            <a:ext cx="7924800" cy="3995738"/>
          </a:xfrm>
        </p:spPr>
        <p:txBody>
          <a:bodyPr>
            <a:normAutofit fontScale="92500" lnSpcReduction="10000"/>
          </a:bodyPr>
          <a:lstStyle/>
          <a:p>
            <a:pPr lvl="0">
              <a:lnSpc>
                <a:spcPct val="120000"/>
              </a:lnSpc>
              <a:defRPr/>
            </a:pPr>
            <a:r>
              <a:rPr lang="en-US" dirty="0" smtClean="0">
                <a:solidFill>
                  <a:schemeClr val="tx1"/>
                </a:solidFill>
              </a:rPr>
              <a:t>FTC alleged that this operation used </a:t>
            </a:r>
            <a:r>
              <a:rPr lang="en-US" dirty="0">
                <a:solidFill>
                  <a:schemeClr val="tx1"/>
                </a:solidFill>
              </a:rPr>
              <a:t>fake news websites to promote their products, </a:t>
            </a:r>
            <a:r>
              <a:rPr lang="en-US" dirty="0" smtClean="0">
                <a:solidFill>
                  <a:schemeClr val="tx1"/>
                </a:solidFill>
              </a:rPr>
              <a:t>and made </a:t>
            </a:r>
            <a:r>
              <a:rPr lang="en-US" dirty="0">
                <a:solidFill>
                  <a:schemeClr val="tx1"/>
                </a:solidFill>
              </a:rPr>
              <a:t>deceptive weight-loss </a:t>
            </a:r>
            <a:r>
              <a:rPr lang="en-US" dirty="0" smtClean="0">
                <a:solidFill>
                  <a:schemeClr val="tx1"/>
                </a:solidFill>
              </a:rPr>
              <a:t>claims</a:t>
            </a:r>
          </a:p>
          <a:p>
            <a:pPr lvl="0">
              <a:lnSpc>
                <a:spcPct val="120000"/>
              </a:lnSpc>
              <a:defRPr/>
            </a:pPr>
            <a:r>
              <a:rPr lang="en-US" dirty="0" smtClean="0">
                <a:solidFill>
                  <a:schemeClr val="tx1"/>
                </a:solidFill>
              </a:rPr>
              <a:t>They told consumers </a:t>
            </a:r>
            <a:r>
              <a:rPr lang="en-US" dirty="0">
                <a:solidFill>
                  <a:schemeClr val="tx1"/>
                </a:solidFill>
              </a:rPr>
              <a:t>they could receive free trials of acai berry and "colon cleanse" products, and only have to pay the nominal cost of shipping and handling. </a:t>
            </a:r>
            <a:endParaRPr lang="en-US" dirty="0" smtClean="0">
              <a:solidFill>
                <a:schemeClr val="tx1"/>
              </a:solidFill>
            </a:endParaRPr>
          </a:p>
          <a:p>
            <a:pPr lvl="0">
              <a:lnSpc>
                <a:spcPct val="120000"/>
              </a:lnSpc>
              <a:defRPr/>
            </a:pPr>
            <a:r>
              <a:rPr lang="en-US" dirty="0" smtClean="0">
                <a:solidFill>
                  <a:schemeClr val="tx1"/>
                </a:solidFill>
              </a:rPr>
              <a:t>The </a:t>
            </a:r>
            <a:r>
              <a:rPr lang="en-US" dirty="0">
                <a:solidFill>
                  <a:schemeClr val="tx1"/>
                </a:solidFill>
              </a:rPr>
              <a:t>FTC </a:t>
            </a:r>
            <a:r>
              <a:rPr lang="en-US" dirty="0" smtClean="0">
                <a:solidFill>
                  <a:schemeClr val="tx1"/>
                </a:solidFill>
              </a:rPr>
              <a:t>alleged </a:t>
            </a:r>
            <a:r>
              <a:rPr lang="en-US" dirty="0">
                <a:solidFill>
                  <a:schemeClr val="tx1"/>
                </a:solidFill>
              </a:rPr>
              <a:t>that many consumers ended up paying $79.99 for the trial, and for recurring monthly shipments of products that were hard to </a:t>
            </a:r>
            <a:r>
              <a:rPr lang="en-US" dirty="0" smtClean="0">
                <a:solidFill>
                  <a:schemeClr val="tx1"/>
                </a:solidFill>
              </a:rPr>
              <a:t>cancel</a:t>
            </a:r>
          </a:p>
          <a:p>
            <a:pPr lvl="0">
              <a:lnSpc>
                <a:spcPct val="120000"/>
              </a:lnSpc>
              <a:defRPr/>
            </a:pPr>
            <a:r>
              <a:rPr lang="en-US" dirty="0" smtClean="0">
                <a:solidFill>
                  <a:schemeClr val="tx1"/>
                </a:solidFill>
                <a:latin typeface="Corbel"/>
              </a:rPr>
              <a:t>Resolution required the operation to surrender $7 million USD</a:t>
            </a:r>
          </a:p>
        </p:txBody>
      </p:sp>
    </p:spTree>
    <p:extLst>
      <p:ext uri="{BB962C8B-B14F-4D97-AF65-F5344CB8AC3E}">
        <p14:creationId xmlns:p14="http://schemas.microsoft.com/office/powerpoint/2010/main" val="979534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Pages from 130219leanspaexh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566946" cy="5210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77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52400"/>
            <a:ext cx="7442700" cy="6515100"/>
          </a:xfrm>
        </p:spPr>
      </p:pic>
      <p:sp>
        <p:nvSpPr>
          <p:cNvPr id="5" name="Rectangle 4"/>
          <p:cNvSpPr/>
          <p:nvPr/>
        </p:nvSpPr>
        <p:spPr>
          <a:xfrm>
            <a:off x="2362200" y="4800600"/>
            <a:ext cx="46482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9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FTC v. </a:t>
            </a:r>
            <a:r>
              <a:rPr lang="en-US" b="1" dirty="0" err="1" smtClean="0">
                <a:solidFill>
                  <a:schemeClr val="tx1"/>
                </a:solidFill>
              </a:rPr>
              <a:t>BurnLounge</a:t>
            </a:r>
            <a:endParaRPr lang="en-US" b="1" dirty="0">
              <a:solidFill>
                <a:schemeClr val="tx1"/>
              </a:solidFill>
            </a:endParaRPr>
          </a:p>
        </p:txBody>
      </p:sp>
      <p:pic>
        <p:nvPicPr>
          <p:cNvPr id="1027" name="Picture 3" descr="C:\Users\dcurren\Desktop\imagesCASY3K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800600"/>
            <a:ext cx="280416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a:spLocks noGrp="1"/>
          </p:cNvSpPr>
          <p:nvPr>
            <p:ph idx="1"/>
          </p:nvPr>
        </p:nvSpPr>
        <p:spPr>
          <a:xfrm>
            <a:off x="228600" y="1930879"/>
            <a:ext cx="4925683" cy="4904117"/>
          </a:xfrm>
        </p:spPr>
        <p:txBody>
          <a:bodyPr>
            <a:normAutofit fontScale="77500" lnSpcReduction="20000"/>
          </a:bodyPr>
          <a:lstStyle/>
          <a:p>
            <a:r>
              <a:rPr lang="en-US" dirty="0">
                <a:solidFill>
                  <a:schemeClr val="tx1"/>
                </a:solidFill>
              </a:rPr>
              <a:t>The </a:t>
            </a:r>
            <a:r>
              <a:rPr lang="en-US" dirty="0" smtClean="0">
                <a:solidFill>
                  <a:schemeClr val="tx1"/>
                </a:solidFill>
              </a:rPr>
              <a:t>FTC charged </a:t>
            </a:r>
            <a:r>
              <a:rPr lang="en-US" dirty="0">
                <a:solidFill>
                  <a:schemeClr val="tx1"/>
                </a:solidFill>
              </a:rPr>
              <a:t>that </a:t>
            </a:r>
            <a:r>
              <a:rPr lang="en-US" dirty="0" err="1">
                <a:solidFill>
                  <a:schemeClr val="tx1"/>
                </a:solidFill>
              </a:rPr>
              <a:t>BurnLounge</a:t>
            </a:r>
            <a:r>
              <a:rPr lang="en-US" dirty="0">
                <a:solidFill>
                  <a:schemeClr val="tx1"/>
                </a:solidFill>
              </a:rPr>
              <a:t> sold opportunities to operate on-line digital music stores that was, in fact, an illegal pyramid </a:t>
            </a:r>
            <a:r>
              <a:rPr lang="en-US" dirty="0" smtClean="0">
                <a:solidFill>
                  <a:schemeClr val="tx1"/>
                </a:solidFill>
              </a:rPr>
              <a:t>scheme</a:t>
            </a:r>
          </a:p>
          <a:p>
            <a:r>
              <a:rPr lang="en-US" dirty="0" err="1" smtClean="0">
                <a:solidFill>
                  <a:schemeClr val="tx1"/>
                </a:solidFill>
              </a:rPr>
              <a:t>BurnLounge</a:t>
            </a:r>
            <a:r>
              <a:rPr lang="en-US" dirty="0" smtClean="0">
                <a:solidFill>
                  <a:schemeClr val="tx1"/>
                </a:solidFill>
              </a:rPr>
              <a:t> represented </a:t>
            </a:r>
            <a:r>
              <a:rPr lang="en-US" dirty="0">
                <a:solidFill>
                  <a:schemeClr val="tx1"/>
                </a:solidFill>
              </a:rPr>
              <a:t>that participants in </a:t>
            </a:r>
            <a:r>
              <a:rPr lang="en-US" dirty="0" err="1">
                <a:solidFill>
                  <a:schemeClr val="tx1"/>
                </a:solidFill>
              </a:rPr>
              <a:t>BurnLounge</a:t>
            </a:r>
            <a:r>
              <a:rPr lang="en-US" dirty="0">
                <a:solidFill>
                  <a:schemeClr val="tx1"/>
                </a:solidFill>
              </a:rPr>
              <a:t> were likely to make substantial </a:t>
            </a:r>
            <a:r>
              <a:rPr lang="en-US" dirty="0" smtClean="0">
                <a:solidFill>
                  <a:schemeClr val="tx1"/>
                </a:solidFill>
              </a:rPr>
              <a:t>income</a:t>
            </a:r>
          </a:p>
          <a:p>
            <a:r>
              <a:rPr lang="en-US" dirty="0" err="1" smtClean="0">
                <a:solidFill>
                  <a:schemeClr val="tx1"/>
                </a:solidFill>
              </a:rPr>
              <a:t>BurnLounge</a:t>
            </a:r>
            <a:r>
              <a:rPr lang="en-US" dirty="0" smtClean="0">
                <a:solidFill>
                  <a:schemeClr val="tx1"/>
                </a:solidFill>
              </a:rPr>
              <a:t> </a:t>
            </a:r>
            <a:r>
              <a:rPr lang="en-US" dirty="0">
                <a:solidFill>
                  <a:schemeClr val="tx1"/>
                </a:solidFill>
              </a:rPr>
              <a:t>recruited participants by selling them so-called “product packages,” ranging from $29.95 to $429.95 per </a:t>
            </a:r>
            <a:r>
              <a:rPr lang="en-US" dirty="0" smtClean="0">
                <a:solidFill>
                  <a:schemeClr val="tx1"/>
                </a:solidFill>
              </a:rPr>
              <a:t>year</a:t>
            </a:r>
          </a:p>
          <a:p>
            <a:r>
              <a:rPr lang="en-US" dirty="0" smtClean="0">
                <a:solidFill>
                  <a:schemeClr val="tx1"/>
                </a:solidFill>
              </a:rPr>
              <a:t>More </a:t>
            </a:r>
            <a:r>
              <a:rPr lang="en-US" dirty="0">
                <a:solidFill>
                  <a:schemeClr val="tx1"/>
                </a:solidFill>
              </a:rPr>
              <a:t>expensive packages purportedly provided participants with an increased ability to earn rewards through the </a:t>
            </a:r>
            <a:r>
              <a:rPr lang="en-US" dirty="0" err="1">
                <a:solidFill>
                  <a:schemeClr val="tx1"/>
                </a:solidFill>
              </a:rPr>
              <a:t>BurnLounge</a:t>
            </a:r>
            <a:r>
              <a:rPr lang="en-US" dirty="0">
                <a:solidFill>
                  <a:schemeClr val="tx1"/>
                </a:solidFill>
              </a:rPr>
              <a:t> compensation </a:t>
            </a:r>
            <a:r>
              <a:rPr lang="en-US" dirty="0" smtClean="0">
                <a:solidFill>
                  <a:schemeClr val="tx1"/>
                </a:solidFill>
              </a:rPr>
              <a:t>program</a:t>
            </a:r>
            <a:endParaRPr lang="en-US" dirty="0">
              <a:solidFill>
                <a:schemeClr val="tx1"/>
              </a:solidFill>
            </a:endParaRPr>
          </a:p>
          <a:p>
            <a:r>
              <a:rPr lang="en-US" dirty="0">
                <a:solidFill>
                  <a:schemeClr val="tx1"/>
                </a:solidFill>
              </a:rPr>
              <a:t>The </a:t>
            </a:r>
            <a:r>
              <a:rPr lang="en-US" dirty="0" err="1">
                <a:solidFill>
                  <a:schemeClr val="tx1"/>
                </a:solidFill>
              </a:rPr>
              <a:t>BurnLounge</a:t>
            </a:r>
            <a:r>
              <a:rPr lang="en-US" dirty="0">
                <a:solidFill>
                  <a:schemeClr val="tx1"/>
                </a:solidFill>
              </a:rPr>
              <a:t> compensation program primarily provided payments to participants for recruiting of new participants, not on the retail sale of products or </a:t>
            </a:r>
            <a:r>
              <a:rPr lang="en-US" dirty="0" smtClean="0">
                <a:solidFill>
                  <a:schemeClr val="tx1"/>
                </a:solidFill>
              </a:rPr>
              <a:t>services</a:t>
            </a:r>
            <a:endParaRPr lang="en-US" dirty="0">
              <a:solidFill>
                <a:schemeClr val="tx1"/>
              </a:solidFill>
            </a:endParaRPr>
          </a:p>
        </p:txBody>
      </p:sp>
      <p:sp>
        <p:nvSpPr>
          <p:cNvPr id="6" name="Content Placeholder 1"/>
          <p:cNvSpPr txBox="1">
            <a:spLocks/>
          </p:cNvSpPr>
          <p:nvPr/>
        </p:nvSpPr>
        <p:spPr>
          <a:xfrm>
            <a:off x="4800601" y="2590800"/>
            <a:ext cx="4343400" cy="1795012"/>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solidFill>
                  <a:schemeClr val="tx1"/>
                </a:solidFill>
              </a:rPr>
              <a:t>The Ninth Circuit upheld the FTC’s determination that it was a pyramid scheme and halted all its marketing practices</a:t>
            </a:r>
          </a:p>
        </p:txBody>
      </p:sp>
    </p:spTree>
    <p:extLst>
      <p:ext uri="{BB962C8B-B14F-4D97-AF65-F5344CB8AC3E}">
        <p14:creationId xmlns:p14="http://schemas.microsoft.com/office/powerpoint/2010/main" val="3963667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252728"/>
          </a:xfrm>
        </p:spPr>
        <p:txBody>
          <a:bodyPr/>
          <a:lstStyle/>
          <a:p>
            <a:r>
              <a:rPr lang="en-US" b="1" dirty="0" smtClean="0">
                <a:solidFill>
                  <a:schemeClr val="tx1"/>
                </a:solidFill>
              </a:rPr>
              <a:t>FTC v. Goldman Schwartz, Inc</a:t>
            </a:r>
            <a:r>
              <a:rPr lang="en-US" dirty="0" smtClean="0">
                <a:solidFill>
                  <a:schemeClr val="tx1"/>
                </a:solidFill>
              </a:rPr>
              <a:t>.</a:t>
            </a:r>
            <a:endParaRPr lang="en-US" dirty="0">
              <a:solidFill>
                <a:schemeClr val="tx1"/>
              </a:solidFill>
            </a:endParaRPr>
          </a:p>
        </p:txBody>
      </p:sp>
      <p:pic>
        <p:nvPicPr>
          <p:cNvPr id="1026" name="Picture 2" descr="C:\Users\dcurren\Desktop\untitl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0"/>
            <a:ext cx="3044556" cy="1897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
          <p:cNvSpPr>
            <a:spLocks noGrp="1"/>
          </p:cNvSpPr>
          <p:nvPr>
            <p:ph idx="1"/>
          </p:nvPr>
        </p:nvSpPr>
        <p:spPr>
          <a:xfrm>
            <a:off x="198408" y="1953883"/>
            <a:ext cx="4925683" cy="4904117"/>
          </a:xfrm>
        </p:spPr>
        <p:txBody>
          <a:bodyPr>
            <a:normAutofit lnSpcReduction="10000"/>
          </a:bodyPr>
          <a:lstStyle/>
          <a:p>
            <a:r>
              <a:rPr lang="en-US" dirty="0" smtClean="0">
                <a:solidFill>
                  <a:schemeClr val="tx1"/>
                </a:solidFill>
              </a:rPr>
              <a:t>A </a:t>
            </a:r>
            <a:r>
              <a:rPr lang="en-US" dirty="0">
                <a:solidFill>
                  <a:schemeClr val="tx1"/>
                </a:solidFill>
              </a:rPr>
              <a:t>Houston-based debt collection operation that </a:t>
            </a:r>
            <a:r>
              <a:rPr lang="en-US" dirty="0" smtClean="0">
                <a:solidFill>
                  <a:schemeClr val="tx1"/>
                </a:solidFill>
              </a:rPr>
              <a:t>illegally </a:t>
            </a:r>
            <a:r>
              <a:rPr lang="en-US" dirty="0">
                <a:solidFill>
                  <a:schemeClr val="tx1"/>
                </a:solidFill>
              </a:rPr>
              <a:t>used insults, lies, and false threats to collect on payday </a:t>
            </a:r>
            <a:r>
              <a:rPr lang="en-US" dirty="0" smtClean="0">
                <a:solidFill>
                  <a:schemeClr val="tx1"/>
                </a:solidFill>
              </a:rPr>
              <a:t>loans</a:t>
            </a:r>
          </a:p>
          <a:p>
            <a:r>
              <a:rPr lang="en-US" dirty="0" smtClean="0">
                <a:solidFill>
                  <a:schemeClr val="tx1"/>
                </a:solidFill>
              </a:rPr>
              <a:t>The </a:t>
            </a:r>
            <a:r>
              <a:rPr lang="en-US" dirty="0">
                <a:solidFill>
                  <a:schemeClr val="tx1"/>
                </a:solidFill>
              </a:rPr>
              <a:t>operation allegedly told some consumers their minor children would be taken into government custody; disclosed debts to family members and military superiors; falsely claimed to work hand-in-hand with local sheriff’s offices; and collected bogus late fees and attorneys’ </a:t>
            </a:r>
            <a:r>
              <a:rPr lang="en-US" dirty="0" smtClean="0">
                <a:solidFill>
                  <a:schemeClr val="tx1"/>
                </a:solidFill>
              </a:rPr>
              <a:t>fees</a:t>
            </a:r>
            <a:endParaRPr lang="en-US" dirty="0">
              <a:solidFill>
                <a:schemeClr val="tx1"/>
              </a:solidFill>
            </a:endParaRPr>
          </a:p>
        </p:txBody>
      </p:sp>
      <p:sp>
        <p:nvSpPr>
          <p:cNvPr id="7" name="Content Placeholder 1"/>
          <p:cNvSpPr txBox="1">
            <a:spLocks/>
          </p:cNvSpPr>
          <p:nvPr/>
        </p:nvSpPr>
        <p:spPr>
          <a:xfrm>
            <a:off x="5029200" y="2438400"/>
            <a:ext cx="3501756" cy="1905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solidFill>
                  <a:schemeClr val="tx1"/>
                </a:solidFill>
              </a:rPr>
              <a:t>District Court ordered a shutdown of its operations</a:t>
            </a:r>
            <a:endParaRPr lang="en-US" dirty="0">
              <a:solidFill>
                <a:schemeClr val="tx1"/>
              </a:solidFill>
            </a:endParaRPr>
          </a:p>
        </p:txBody>
      </p:sp>
    </p:spTree>
    <p:extLst>
      <p:ext uri="{BB962C8B-B14F-4D97-AF65-F5344CB8AC3E}">
        <p14:creationId xmlns:p14="http://schemas.microsoft.com/office/powerpoint/2010/main" val="295045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My contact information:</a:t>
            </a:r>
          </a:p>
          <a:p>
            <a:pPr marL="581343" lvl="2" indent="0">
              <a:buNone/>
            </a:pPr>
            <a:r>
              <a:rPr lang="en-US" sz="1600" dirty="0" smtClean="0"/>
              <a:t>Deon Woods Bell</a:t>
            </a:r>
          </a:p>
          <a:p>
            <a:pPr marL="581343" lvl="2" indent="0">
              <a:buNone/>
            </a:pPr>
            <a:r>
              <a:rPr lang="en-US" sz="1600" dirty="0" smtClean="0"/>
              <a:t>Office of International Affairs</a:t>
            </a:r>
          </a:p>
          <a:p>
            <a:pPr marL="581343" lvl="2" indent="0">
              <a:buNone/>
            </a:pPr>
            <a:r>
              <a:rPr lang="en-US" sz="1600" dirty="0" smtClean="0"/>
              <a:t>U.S. Federal Trade Commission</a:t>
            </a:r>
          </a:p>
          <a:p>
            <a:pPr marL="581343" lvl="2" indent="0">
              <a:buNone/>
            </a:pPr>
            <a:r>
              <a:rPr lang="en-US" sz="1600" dirty="0" smtClean="0"/>
              <a:t>600 Pennsylvania Ave, N.W.  H-494</a:t>
            </a:r>
          </a:p>
          <a:p>
            <a:pPr marL="581343" lvl="2" indent="0">
              <a:buNone/>
            </a:pPr>
            <a:r>
              <a:rPr lang="en-US" sz="1600" dirty="0" smtClean="0"/>
              <a:t>Washington, D.C. 20580</a:t>
            </a:r>
          </a:p>
          <a:p>
            <a:pPr marL="581343" lvl="2" indent="0">
              <a:buNone/>
            </a:pPr>
            <a:endParaRPr lang="en-US" sz="1600" dirty="0"/>
          </a:p>
          <a:p>
            <a:pPr marL="581343" lvl="2" indent="0">
              <a:buNone/>
            </a:pPr>
            <a:r>
              <a:rPr lang="en-US" sz="1600" dirty="0" smtClean="0"/>
              <a:t>Email: dwoodsbell@ftc.gov</a:t>
            </a:r>
          </a:p>
          <a:p>
            <a:pPr marL="581343" lvl="2" indent="0">
              <a:buNone/>
            </a:pPr>
            <a:r>
              <a:rPr lang="en-US" sz="1600" dirty="0" smtClean="0"/>
              <a:t>Telephone: +1 (202) 326-3307</a:t>
            </a:r>
          </a:p>
          <a:p>
            <a:endParaRPr lang="en-US" dirty="0"/>
          </a:p>
        </p:txBody>
      </p:sp>
      <p:sp>
        <p:nvSpPr>
          <p:cNvPr id="3" name="Title 2"/>
          <p:cNvSpPr>
            <a:spLocks noGrp="1"/>
          </p:cNvSpPr>
          <p:nvPr>
            <p:ph type="title"/>
          </p:nvPr>
        </p:nvSpPr>
        <p:spPr/>
        <p:txBody>
          <a:bodyPr/>
          <a:lstStyle/>
          <a:p>
            <a:r>
              <a:rPr lang="en-US" b="1" dirty="0" smtClean="0">
                <a:solidFill>
                  <a:schemeClr val="tx1"/>
                </a:solidFill>
              </a:rPr>
              <a:t>Thank you!</a:t>
            </a:r>
            <a:endParaRPr lang="en-US" dirty="0"/>
          </a:p>
        </p:txBody>
      </p:sp>
    </p:spTree>
    <p:extLst>
      <p:ext uri="{BB962C8B-B14F-4D97-AF65-F5344CB8AC3E}">
        <p14:creationId xmlns:p14="http://schemas.microsoft.com/office/powerpoint/2010/main" val="49683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86000"/>
            <a:ext cx="7975600" cy="3840163"/>
          </a:xfrm>
        </p:spPr>
        <p:txBody>
          <a:bodyPr>
            <a:normAutofit fontScale="92500" lnSpcReduction="10000"/>
          </a:bodyPr>
          <a:lstStyle/>
          <a:p>
            <a:r>
              <a:rPr lang="en-US" sz="2600" dirty="0" err="1">
                <a:solidFill>
                  <a:schemeClr val="tx1"/>
                </a:solidFill>
              </a:rPr>
              <a:t>Mosegi</a:t>
            </a:r>
            <a:r>
              <a:rPr lang="en-US" sz="2600" dirty="0">
                <a:solidFill>
                  <a:schemeClr val="tx1"/>
                </a:solidFill>
              </a:rPr>
              <a:t>, a park ranger from Botswana, received an e-mail from his good friend, </a:t>
            </a:r>
            <a:r>
              <a:rPr lang="en-US" sz="2600" dirty="0" err="1">
                <a:solidFill>
                  <a:schemeClr val="tx1"/>
                </a:solidFill>
              </a:rPr>
              <a:t>Baruti</a:t>
            </a:r>
            <a:r>
              <a:rPr lang="en-US" sz="2600" dirty="0">
                <a:solidFill>
                  <a:schemeClr val="tx1"/>
                </a:solidFill>
              </a:rPr>
              <a:t>, about a new website that he said was </a:t>
            </a:r>
            <a:r>
              <a:rPr lang="en-US" sz="2600" dirty="0" smtClean="0">
                <a:solidFill>
                  <a:schemeClr val="tx1"/>
                </a:solidFill>
              </a:rPr>
              <a:t>really awesome. </a:t>
            </a:r>
          </a:p>
          <a:p>
            <a:r>
              <a:rPr lang="en-US" sz="2600" dirty="0" smtClean="0">
                <a:solidFill>
                  <a:schemeClr val="tx1"/>
                </a:solidFill>
              </a:rPr>
              <a:t>The </a:t>
            </a:r>
            <a:r>
              <a:rPr lang="en-US" sz="2600" dirty="0">
                <a:solidFill>
                  <a:schemeClr val="tx1"/>
                </a:solidFill>
              </a:rPr>
              <a:t>Kenyan website, [[</a:t>
            </a:r>
            <a:r>
              <a:rPr lang="en-US" sz="2600" dirty="0" err="1">
                <a:solidFill>
                  <a:schemeClr val="tx1"/>
                </a:solidFill>
              </a:rPr>
              <a:t>CoolTunes</a:t>
            </a:r>
            <a:r>
              <a:rPr lang="en-US" sz="2600" dirty="0">
                <a:solidFill>
                  <a:schemeClr val="tx1"/>
                </a:solidFill>
              </a:rPr>
              <a:t>]] had two main features: a streaming service containing a large selection of music </a:t>
            </a:r>
            <a:r>
              <a:rPr lang="en-US" sz="2600" dirty="0" smtClean="0">
                <a:solidFill>
                  <a:schemeClr val="tx1"/>
                </a:solidFill>
              </a:rPr>
              <a:t>and </a:t>
            </a:r>
            <a:r>
              <a:rPr lang="en-US" sz="2600" dirty="0">
                <a:solidFill>
                  <a:schemeClr val="tx1"/>
                </a:solidFill>
              </a:rPr>
              <a:t>a premium service access to a synthesizer where someone could compose their own </a:t>
            </a:r>
            <a:r>
              <a:rPr lang="en-US" sz="2600" dirty="0" smtClean="0">
                <a:solidFill>
                  <a:schemeClr val="tx1"/>
                </a:solidFill>
              </a:rPr>
              <a:t>music. </a:t>
            </a:r>
          </a:p>
          <a:p>
            <a:r>
              <a:rPr lang="en-US" sz="2600" dirty="0" smtClean="0">
                <a:solidFill>
                  <a:schemeClr val="tx1"/>
                </a:solidFill>
              </a:rPr>
              <a:t>The premium service also gave users access to a personal </a:t>
            </a:r>
            <a:r>
              <a:rPr lang="en-US" sz="2600" dirty="0">
                <a:solidFill>
                  <a:schemeClr val="tx1"/>
                </a:solidFill>
              </a:rPr>
              <a:t>website where he could publish his music and sell it to others.</a:t>
            </a:r>
          </a:p>
          <a:p>
            <a:endParaRPr lang="en-US" dirty="0">
              <a:solidFill>
                <a:schemeClr val="tx1"/>
              </a:solidFill>
            </a:endParaRPr>
          </a:p>
        </p:txBody>
      </p:sp>
      <p:sp>
        <p:nvSpPr>
          <p:cNvPr id="2" name="Title 1"/>
          <p:cNvSpPr>
            <a:spLocks noGrp="1"/>
          </p:cNvSpPr>
          <p:nvPr>
            <p:ph type="title"/>
          </p:nvPr>
        </p:nvSpPr>
        <p:spPr>
          <a:xfrm>
            <a:off x="1219200" y="304800"/>
            <a:ext cx="7772400" cy="1252728"/>
          </a:xfrm>
        </p:spPr>
        <p:txBody>
          <a:bodyPr>
            <a:normAutofit fontScale="90000"/>
          </a:bodyPr>
          <a:lstStyle/>
          <a:p>
            <a:r>
              <a:rPr lang="en-US" sz="3600" b="1" u="sng" dirty="0" smtClean="0">
                <a:solidFill>
                  <a:schemeClr val="tx1"/>
                </a:solidFill>
              </a:rPr>
              <a:t>Music to His Ears, Music to Their Wallets</a:t>
            </a:r>
            <a:br>
              <a:rPr lang="en-US" sz="3600" b="1" u="sng" dirty="0" smtClean="0">
                <a:solidFill>
                  <a:schemeClr val="tx1"/>
                </a:solidFill>
              </a:rPr>
            </a:br>
            <a:r>
              <a:rPr lang="en-US" sz="3100" b="1" dirty="0" smtClean="0">
                <a:solidFill>
                  <a:schemeClr val="tx1"/>
                </a:solidFill>
              </a:rPr>
              <a:t>Facts 1/2</a:t>
            </a:r>
            <a:endParaRPr lang="en-US" sz="3100" b="1" u="sng" dirty="0">
              <a:solidFill>
                <a:schemeClr val="tx1"/>
              </a:solidFill>
            </a:endParaRP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935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35966" y="381000"/>
            <a:ext cx="8229600" cy="1252728"/>
          </a:xfrm>
        </p:spPr>
        <p:txBody>
          <a:bodyPr>
            <a:normAutofit/>
          </a:bodyPr>
          <a:lstStyle/>
          <a:p>
            <a:r>
              <a:rPr lang="en-US" sz="3200" b="1" u="sng" dirty="0">
                <a:solidFill>
                  <a:schemeClr val="tx1"/>
                </a:solidFill>
              </a:rPr>
              <a:t>Music to His Ears, Music to Their Wallets</a:t>
            </a:r>
            <a:r>
              <a:rPr lang="en-US" sz="3600" b="1" u="sng" dirty="0">
                <a:solidFill>
                  <a:schemeClr val="tx1"/>
                </a:solidFill>
              </a:rPr>
              <a:t/>
            </a:r>
            <a:br>
              <a:rPr lang="en-US" sz="3600" b="1" u="sng" dirty="0">
                <a:solidFill>
                  <a:schemeClr val="tx1"/>
                </a:solidFill>
              </a:rPr>
            </a:br>
            <a:r>
              <a:rPr lang="en-US" sz="2800" b="1" dirty="0" smtClean="0">
                <a:solidFill>
                  <a:schemeClr val="tx1"/>
                </a:solidFill>
              </a:rPr>
              <a:t>Exhibit A</a:t>
            </a:r>
            <a:endParaRPr lang="en-US" sz="28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New folder\BurnLou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25930"/>
            <a:ext cx="8553450" cy="5132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73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62200"/>
            <a:ext cx="8077200" cy="3962400"/>
          </a:xfrm>
        </p:spPr>
        <p:txBody>
          <a:bodyPr>
            <a:normAutofit fontScale="55000" lnSpcReduction="20000"/>
          </a:bodyPr>
          <a:lstStyle/>
          <a:p>
            <a:r>
              <a:rPr lang="en-US" sz="3300" dirty="0" err="1">
                <a:solidFill>
                  <a:schemeClr val="tx1"/>
                </a:solidFill>
              </a:rPr>
              <a:t>Mosegi</a:t>
            </a:r>
            <a:r>
              <a:rPr lang="en-US" sz="3300" dirty="0">
                <a:solidFill>
                  <a:schemeClr val="tx1"/>
                </a:solidFill>
              </a:rPr>
              <a:t> </a:t>
            </a:r>
            <a:r>
              <a:rPr lang="en-US" sz="3300" dirty="0" smtClean="0">
                <a:solidFill>
                  <a:schemeClr val="tx1"/>
                </a:solidFill>
              </a:rPr>
              <a:t>signed up for a </a:t>
            </a:r>
            <a:r>
              <a:rPr lang="en-US" sz="3300" dirty="0">
                <a:solidFill>
                  <a:schemeClr val="tx1"/>
                </a:solidFill>
              </a:rPr>
              <a:t>free seven-day trial for the premium </a:t>
            </a:r>
            <a:r>
              <a:rPr lang="en-US" sz="3300" dirty="0" smtClean="0">
                <a:solidFill>
                  <a:schemeClr val="tx1"/>
                </a:solidFill>
              </a:rPr>
              <a:t>version. </a:t>
            </a:r>
            <a:r>
              <a:rPr lang="en-US" sz="3300" dirty="0">
                <a:solidFill>
                  <a:schemeClr val="tx1"/>
                </a:solidFill>
              </a:rPr>
              <a:t>When </a:t>
            </a:r>
            <a:r>
              <a:rPr lang="en-US" sz="3300" dirty="0" err="1">
                <a:solidFill>
                  <a:schemeClr val="tx1"/>
                </a:solidFill>
              </a:rPr>
              <a:t>Mosegi</a:t>
            </a:r>
            <a:r>
              <a:rPr lang="en-US" sz="3300" dirty="0">
                <a:solidFill>
                  <a:schemeClr val="tx1"/>
                </a:solidFill>
              </a:rPr>
              <a:t> signed up for the trial, the website asked him for his debit card information “as a means of identifying him.” When trying out the website, he found that a lot of his favorite music wasn’t available for streaming (most of it had labels such as “COMING SOON”). He tried out the synthesizer, but a lot of instruments he wanted to use were missing. Composing songs also took a lot more time and effort than he had thought, and the price was very steep for a monthly package. </a:t>
            </a:r>
            <a:r>
              <a:rPr lang="en-US" sz="3300" dirty="0" err="1">
                <a:solidFill>
                  <a:schemeClr val="tx1"/>
                </a:solidFill>
              </a:rPr>
              <a:t>Mosegi</a:t>
            </a:r>
            <a:r>
              <a:rPr lang="en-US" sz="3300" dirty="0">
                <a:solidFill>
                  <a:schemeClr val="tx1"/>
                </a:solidFill>
              </a:rPr>
              <a:t> therefore decided against buying anything.</a:t>
            </a:r>
          </a:p>
          <a:p>
            <a:r>
              <a:rPr lang="en-US" sz="3300" dirty="0">
                <a:solidFill>
                  <a:schemeClr val="tx1"/>
                </a:solidFill>
              </a:rPr>
              <a:t>B</a:t>
            </a:r>
            <a:r>
              <a:rPr lang="en-US" sz="3300" dirty="0" smtClean="0">
                <a:solidFill>
                  <a:schemeClr val="tx1"/>
                </a:solidFill>
              </a:rPr>
              <a:t>uried </a:t>
            </a:r>
            <a:r>
              <a:rPr lang="en-US" sz="3300" dirty="0">
                <a:solidFill>
                  <a:schemeClr val="tx1"/>
                </a:solidFill>
              </a:rPr>
              <a:t>in the terms and conditions </a:t>
            </a:r>
            <a:r>
              <a:rPr lang="en-US" sz="3300" dirty="0" smtClean="0">
                <a:solidFill>
                  <a:schemeClr val="tx1"/>
                </a:solidFill>
              </a:rPr>
              <a:t>was a sentence saying that users of the trial would </a:t>
            </a:r>
            <a:r>
              <a:rPr lang="en-US" sz="3300" dirty="0">
                <a:solidFill>
                  <a:schemeClr val="tx1"/>
                </a:solidFill>
              </a:rPr>
              <a:t>automatically be charged for a month’s service once the </a:t>
            </a:r>
            <a:r>
              <a:rPr lang="en-US" sz="3300" dirty="0" smtClean="0">
                <a:solidFill>
                  <a:schemeClr val="tx1"/>
                </a:solidFill>
              </a:rPr>
              <a:t>seven days were </a:t>
            </a:r>
            <a:r>
              <a:rPr lang="en-US" sz="3300" dirty="0">
                <a:solidFill>
                  <a:schemeClr val="tx1"/>
                </a:solidFill>
              </a:rPr>
              <a:t>over if </a:t>
            </a:r>
            <a:r>
              <a:rPr lang="en-US" sz="3300" dirty="0" smtClean="0">
                <a:solidFill>
                  <a:schemeClr val="tx1"/>
                </a:solidFill>
              </a:rPr>
              <a:t>they </a:t>
            </a:r>
            <a:r>
              <a:rPr lang="en-US" sz="3300" dirty="0">
                <a:solidFill>
                  <a:schemeClr val="tx1"/>
                </a:solidFill>
              </a:rPr>
              <a:t>did not call a number to cancel the service. The trial period ended just before </a:t>
            </a:r>
            <a:r>
              <a:rPr lang="en-US" sz="3300" dirty="0" err="1">
                <a:solidFill>
                  <a:schemeClr val="tx1"/>
                </a:solidFill>
              </a:rPr>
              <a:t>Mosegi’s</a:t>
            </a:r>
            <a:r>
              <a:rPr lang="en-US" sz="3300" dirty="0">
                <a:solidFill>
                  <a:schemeClr val="tx1"/>
                </a:solidFill>
              </a:rPr>
              <a:t> payday at his </a:t>
            </a:r>
            <a:r>
              <a:rPr lang="en-US" sz="3300" dirty="0" smtClean="0">
                <a:solidFill>
                  <a:schemeClr val="tx1"/>
                </a:solidFill>
              </a:rPr>
              <a:t>job, so there was not enough left in his account for the charge. When </a:t>
            </a:r>
            <a:r>
              <a:rPr lang="en-US" sz="3300" dirty="0" err="1">
                <a:solidFill>
                  <a:schemeClr val="tx1"/>
                </a:solidFill>
              </a:rPr>
              <a:t>Mosegi</a:t>
            </a:r>
            <a:r>
              <a:rPr lang="en-US" sz="3300" dirty="0">
                <a:solidFill>
                  <a:schemeClr val="tx1"/>
                </a:solidFill>
              </a:rPr>
              <a:t> went to the bank the next day to cash in his paycheck, he noticed the large overdraft charge on the account in addition to the large payment to the music site.</a:t>
            </a:r>
          </a:p>
          <a:p>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sz="4900" b="1" u="sng" dirty="0" smtClean="0">
                <a:solidFill>
                  <a:schemeClr val="tx1"/>
                </a:solidFill>
              </a:rPr>
              <a:t>Negative Options</a:t>
            </a:r>
            <a:r>
              <a:rPr lang="en-US" b="1" u="sng" dirty="0" smtClean="0">
                <a:solidFill>
                  <a:schemeClr val="tx1"/>
                </a:solidFill>
              </a:rPr>
              <a:t/>
            </a:r>
            <a:br>
              <a:rPr lang="en-US" b="1" u="sng" dirty="0" smtClean="0">
                <a:solidFill>
                  <a:schemeClr val="tx1"/>
                </a:solidFill>
              </a:rPr>
            </a:br>
            <a:r>
              <a:rPr lang="en-US" sz="3400" b="1" dirty="0" smtClean="0">
                <a:solidFill>
                  <a:schemeClr val="tx1"/>
                </a:solidFill>
              </a:rPr>
              <a:t>Facts 2/2</a:t>
            </a:r>
            <a:endParaRPr lang="en-US" sz="3400" b="1" u="sng"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267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2209800"/>
            <a:ext cx="8153400" cy="4267200"/>
          </a:xfrm>
        </p:spPr>
        <p:txBody>
          <a:bodyPr>
            <a:normAutofit fontScale="40000" lnSpcReduction="20000"/>
          </a:bodyPr>
          <a:lstStyle/>
          <a:p>
            <a:pPr>
              <a:lnSpc>
                <a:spcPct val="120000"/>
              </a:lnSpc>
              <a:defRPr/>
            </a:pPr>
            <a:r>
              <a:rPr lang="en-US" sz="4000" dirty="0">
                <a:solidFill>
                  <a:sysClr val="windowText" lastClr="000000"/>
                </a:solidFill>
                <a:latin typeface="Corbel"/>
              </a:rPr>
              <a:t>Does the fact that </a:t>
            </a:r>
            <a:r>
              <a:rPr lang="en-US" sz="4000" dirty="0" err="1">
                <a:solidFill>
                  <a:sysClr val="windowText" lastClr="000000"/>
                </a:solidFill>
                <a:latin typeface="Corbel"/>
              </a:rPr>
              <a:t>Mosegi</a:t>
            </a:r>
            <a:r>
              <a:rPr lang="en-US" sz="4000" dirty="0">
                <a:solidFill>
                  <a:sysClr val="windowText" lastClr="000000"/>
                </a:solidFill>
                <a:latin typeface="Corbel"/>
              </a:rPr>
              <a:t> used a debit card instead of a credit card or mobile payment system matter to the way you would handle the case?</a:t>
            </a:r>
          </a:p>
          <a:p>
            <a:pPr lvl="0">
              <a:lnSpc>
                <a:spcPct val="120000"/>
              </a:lnSpc>
              <a:defRPr/>
            </a:pPr>
            <a:r>
              <a:rPr lang="en-US" sz="4000" dirty="0" smtClean="0">
                <a:solidFill>
                  <a:sysClr val="windowText" lastClr="000000"/>
                </a:solidFill>
                <a:latin typeface="Corbel"/>
              </a:rPr>
              <a:t>How </a:t>
            </a:r>
            <a:r>
              <a:rPr lang="en-US" sz="4000" dirty="0">
                <a:solidFill>
                  <a:sysClr val="windowText" lastClr="000000"/>
                </a:solidFill>
                <a:latin typeface="Corbel"/>
              </a:rPr>
              <a:t>would you go about investigating a case like </a:t>
            </a:r>
            <a:r>
              <a:rPr lang="en-US" sz="4000" dirty="0" smtClean="0">
                <a:solidFill>
                  <a:sysClr val="windowText" lastClr="000000"/>
                </a:solidFill>
                <a:latin typeface="Corbel"/>
              </a:rPr>
              <a:t>this?</a:t>
            </a:r>
          </a:p>
          <a:p>
            <a:pPr lvl="0">
              <a:lnSpc>
                <a:spcPct val="120000"/>
              </a:lnSpc>
              <a:defRPr/>
            </a:pPr>
            <a:r>
              <a:rPr lang="en-US" sz="4000" dirty="0" smtClean="0">
                <a:solidFill>
                  <a:sysClr val="windowText" lastClr="000000"/>
                </a:solidFill>
                <a:latin typeface="Corbel"/>
              </a:rPr>
              <a:t>How would you approach the fact that the company here is based in another country?</a:t>
            </a:r>
          </a:p>
          <a:p>
            <a:pPr lvl="0">
              <a:lnSpc>
                <a:spcPct val="120000"/>
              </a:lnSpc>
              <a:defRPr/>
            </a:pPr>
            <a:r>
              <a:rPr lang="en-US" sz="4000" dirty="0" smtClean="0">
                <a:solidFill>
                  <a:sysClr val="windowText" lastClr="000000"/>
                </a:solidFill>
                <a:latin typeface="Corbel"/>
              </a:rPr>
              <a:t>What </a:t>
            </a:r>
            <a:r>
              <a:rPr lang="en-US" sz="4000" dirty="0">
                <a:solidFill>
                  <a:sysClr val="windowText" lastClr="000000"/>
                </a:solidFill>
                <a:latin typeface="Corbel"/>
              </a:rPr>
              <a:t>factors would be important as your agency considers whether it will pursue this </a:t>
            </a:r>
            <a:r>
              <a:rPr lang="en-US" sz="4000" dirty="0" smtClean="0">
                <a:solidFill>
                  <a:sysClr val="windowText" lastClr="000000"/>
                </a:solidFill>
                <a:latin typeface="Corbel"/>
              </a:rPr>
              <a:t>matter?</a:t>
            </a:r>
          </a:p>
          <a:p>
            <a:pPr lvl="0">
              <a:lnSpc>
                <a:spcPct val="120000"/>
              </a:lnSpc>
              <a:defRPr/>
            </a:pPr>
            <a:r>
              <a:rPr lang="en-US" sz="4000" dirty="0" smtClean="0">
                <a:solidFill>
                  <a:sysClr val="windowText" lastClr="000000"/>
                </a:solidFill>
                <a:latin typeface="Corbel"/>
              </a:rPr>
              <a:t>Does your country require that consumers affirmatively agree to a service before they can be charged for something like this?</a:t>
            </a:r>
          </a:p>
          <a:p>
            <a:pPr lvl="0">
              <a:lnSpc>
                <a:spcPct val="120000"/>
              </a:lnSpc>
              <a:defRPr/>
            </a:pPr>
            <a:r>
              <a:rPr lang="en-US" sz="4000" dirty="0" smtClean="0">
                <a:solidFill>
                  <a:sysClr val="windowText" lastClr="000000"/>
                </a:solidFill>
                <a:latin typeface="Corbel"/>
              </a:rPr>
              <a:t>If </a:t>
            </a:r>
            <a:r>
              <a:rPr lang="en-US" sz="4000" dirty="0">
                <a:solidFill>
                  <a:sysClr val="windowText" lastClr="000000"/>
                </a:solidFill>
                <a:latin typeface="Corbel"/>
              </a:rPr>
              <a:t>you decided to pursue this matter, what would your agency have to </a:t>
            </a:r>
            <a:r>
              <a:rPr lang="en-US" sz="4000" dirty="0" smtClean="0">
                <a:solidFill>
                  <a:sysClr val="windowText" lastClr="000000"/>
                </a:solidFill>
                <a:latin typeface="Corbel"/>
              </a:rPr>
              <a:t>establish?</a:t>
            </a:r>
          </a:p>
          <a:p>
            <a:pPr lvl="0">
              <a:lnSpc>
                <a:spcPct val="120000"/>
              </a:lnSpc>
              <a:defRPr/>
            </a:pPr>
            <a:r>
              <a:rPr lang="en-US" sz="4000" dirty="0" smtClean="0">
                <a:solidFill>
                  <a:sysClr val="windowText" lastClr="000000"/>
                </a:solidFill>
                <a:latin typeface="Corbel"/>
              </a:rPr>
              <a:t>Is </a:t>
            </a:r>
            <a:r>
              <a:rPr lang="en-US" sz="4000" dirty="0">
                <a:solidFill>
                  <a:sysClr val="windowText" lastClr="000000"/>
                </a:solidFill>
                <a:latin typeface="Corbel"/>
              </a:rPr>
              <a:t>there any other agencies that may have a role, including NPO’s and self-regulatory industry </a:t>
            </a:r>
            <a:r>
              <a:rPr lang="en-US" sz="4000" dirty="0" smtClean="0">
                <a:solidFill>
                  <a:sysClr val="windowText" lastClr="000000"/>
                </a:solidFill>
                <a:latin typeface="Corbel"/>
              </a:rPr>
              <a:t>body?</a:t>
            </a:r>
          </a:p>
          <a:p>
            <a:pPr lvl="0">
              <a:lnSpc>
                <a:spcPct val="120000"/>
              </a:lnSpc>
              <a:defRPr/>
            </a:pPr>
            <a:r>
              <a:rPr lang="en-US" sz="4000" dirty="0" smtClean="0">
                <a:solidFill>
                  <a:sysClr val="windowText" lastClr="000000"/>
                </a:solidFill>
                <a:latin typeface="Corbel"/>
              </a:rPr>
              <a:t>What </a:t>
            </a:r>
            <a:r>
              <a:rPr lang="en-US" sz="4000" dirty="0">
                <a:solidFill>
                  <a:sysClr val="windowText" lastClr="000000"/>
                </a:solidFill>
                <a:latin typeface="Corbel"/>
              </a:rPr>
              <a:t>type of relief would you seek in this </a:t>
            </a:r>
            <a:r>
              <a:rPr lang="en-US" sz="4000" dirty="0" smtClean="0">
                <a:solidFill>
                  <a:sysClr val="windowText" lastClr="000000"/>
                </a:solidFill>
                <a:latin typeface="Corbel"/>
              </a:rPr>
              <a:t>matter?</a:t>
            </a:r>
          </a:p>
          <a:p>
            <a:pPr lvl="0">
              <a:lnSpc>
                <a:spcPct val="120000"/>
              </a:lnSpc>
              <a:defRPr/>
            </a:pPr>
            <a:r>
              <a:rPr lang="en-US" sz="4000" dirty="0" smtClean="0">
                <a:solidFill>
                  <a:sysClr val="windowText" lastClr="000000"/>
                </a:solidFill>
                <a:latin typeface="Corbel"/>
              </a:rPr>
              <a:t>What </a:t>
            </a:r>
            <a:r>
              <a:rPr lang="en-US" sz="4000" dirty="0">
                <a:solidFill>
                  <a:sysClr val="windowText" lastClr="000000"/>
                </a:solidFill>
                <a:latin typeface="Corbel"/>
              </a:rPr>
              <a:t>type of consumer or business education, if any, do you think would be </a:t>
            </a:r>
            <a:r>
              <a:rPr lang="en-US" sz="4000" dirty="0" smtClean="0">
                <a:solidFill>
                  <a:sysClr val="windowText" lastClr="000000"/>
                </a:solidFill>
                <a:latin typeface="Corbel"/>
              </a:rPr>
              <a:t>effective?</a:t>
            </a:r>
          </a:p>
        </p:txBody>
      </p:sp>
      <p:sp>
        <p:nvSpPr>
          <p:cNvPr id="3" name="Title 2"/>
          <p:cNvSpPr>
            <a:spLocks noGrp="1"/>
          </p:cNvSpPr>
          <p:nvPr>
            <p:ph type="title"/>
          </p:nvPr>
        </p:nvSpPr>
        <p:spPr/>
        <p:txBody>
          <a:bodyPr>
            <a:normAutofit fontScale="90000"/>
          </a:bodyPr>
          <a:lstStyle/>
          <a:p>
            <a:r>
              <a:rPr lang="en-US" sz="4900" b="1" u="sng" dirty="0" smtClean="0">
                <a:solidFill>
                  <a:schemeClr val="tx1"/>
                </a:solidFill>
              </a:rPr>
              <a:t>Negative Options</a:t>
            </a:r>
            <a:r>
              <a:rPr lang="en-US" sz="4900" b="1" dirty="0" smtClean="0">
                <a:solidFill>
                  <a:schemeClr val="tx1"/>
                </a:solidFill>
              </a:rPr>
              <a:t/>
            </a:r>
            <a:br>
              <a:rPr lang="en-US" sz="4900" b="1" dirty="0" smtClean="0">
                <a:solidFill>
                  <a:schemeClr val="tx1"/>
                </a:solidFill>
              </a:rPr>
            </a:br>
            <a:r>
              <a:rPr lang="en-US" sz="3400" b="1" dirty="0" smtClean="0">
                <a:solidFill>
                  <a:schemeClr val="tx1"/>
                </a:solidFill>
              </a:rPr>
              <a:t>Questions for Discussion</a:t>
            </a:r>
            <a:endParaRPr lang="en-US" sz="3400" b="1"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442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7696200" cy="3886200"/>
          </a:xfrm>
        </p:spPr>
        <p:txBody>
          <a:bodyPr>
            <a:normAutofit fontScale="85000" lnSpcReduction="10000"/>
          </a:bodyPr>
          <a:lstStyle/>
          <a:p>
            <a:r>
              <a:rPr lang="en-US" dirty="0">
                <a:solidFill>
                  <a:schemeClr val="tx1"/>
                </a:solidFill>
              </a:rPr>
              <a:t>Trying to get some money back from all of this, </a:t>
            </a:r>
            <a:r>
              <a:rPr lang="en-US" dirty="0" err="1" smtClean="0">
                <a:solidFill>
                  <a:schemeClr val="tx1"/>
                </a:solidFill>
              </a:rPr>
              <a:t>Mosegi</a:t>
            </a:r>
            <a:r>
              <a:rPr lang="en-US" dirty="0" smtClean="0">
                <a:solidFill>
                  <a:schemeClr val="tx1"/>
                </a:solidFill>
              </a:rPr>
              <a:t> </a:t>
            </a:r>
            <a:r>
              <a:rPr lang="en-US" dirty="0">
                <a:solidFill>
                  <a:schemeClr val="tx1"/>
                </a:solidFill>
              </a:rPr>
              <a:t>started reading the terms on the website. There, he noticed a promotional campaign that would net him US$100 if he could sign up three other people for the music site and get them to buy into the service. </a:t>
            </a:r>
            <a:endParaRPr lang="en-US" dirty="0" smtClean="0">
              <a:solidFill>
                <a:schemeClr val="tx1"/>
              </a:solidFill>
            </a:endParaRPr>
          </a:p>
          <a:p>
            <a:r>
              <a:rPr lang="en-US" dirty="0" smtClean="0">
                <a:solidFill>
                  <a:schemeClr val="tx1"/>
                </a:solidFill>
              </a:rPr>
              <a:t>He </a:t>
            </a:r>
            <a:r>
              <a:rPr lang="en-US" dirty="0">
                <a:solidFill>
                  <a:schemeClr val="tx1"/>
                </a:solidFill>
              </a:rPr>
              <a:t>contacted all his </a:t>
            </a:r>
            <a:r>
              <a:rPr lang="en-US" dirty="0" smtClean="0">
                <a:solidFill>
                  <a:schemeClr val="tx1"/>
                </a:solidFill>
              </a:rPr>
              <a:t>friends and managed to sign two people up for the basic service. </a:t>
            </a:r>
            <a:r>
              <a:rPr lang="en-US" dirty="0">
                <a:solidFill>
                  <a:schemeClr val="tx1"/>
                </a:solidFill>
              </a:rPr>
              <a:t>His family did not have any interest in the music </a:t>
            </a:r>
            <a:r>
              <a:rPr lang="en-US" dirty="0" smtClean="0">
                <a:solidFill>
                  <a:schemeClr val="tx1"/>
                </a:solidFill>
              </a:rPr>
              <a:t>site, however, so he couldn’t find anybody to be the third person.  </a:t>
            </a:r>
          </a:p>
          <a:p>
            <a:r>
              <a:rPr lang="en-US" dirty="0" smtClean="0">
                <a:solidFill>
                  <a:schemeClr val="tx1"/>
                </a:solidFill>
              </a:rPr>
              <a:t>Due to the overdraft charge and the hefty premium service payment, </a:t>
            </a:r>
            <a:r>
              <a:rPr lang="en-US" dirty="0" err="1" smtClean="0">
                <a:solidFill>
                  <a:schemeClr val="tx1"/>
                </a:solidFill>
              </a:rPr>
              <a:t>Mosegi</a:t>
            </a:r>
            <a:r>
              <a:rPr lang="en-US" dirty="0" smtClean="0">
                <a:solidFill>
                  <a:schemeClr val="tx1"/>
                </a:solidFill>
              </a:rPr>
              <a:t> was really scrimped for cash and needed that money. He eventually created a fake profile using the last of the money in his account to sign up for the basic service in order to count as the third person.</a:t>
            </a:r>
            <a:endParaRPr lang="en-US" dirty="0">
              <a:solidFill>
                <a:schemeClr val="tx1"/>
              </a:solidFill>
            </a:endParaRPr>
          </a:p>
          <a:p>
            <a:pPr marL="0" indent="0">
              <a:buNone/>
            </a:pPr>
            <a:endParaRPr lang="en-US" dirty="0">
              <a:solidFill>
                <a:schemeClr val="tx1"/>
              </a:solidFill>
            </a:endParaRPr>
          </a:p>
        </p:txBody>
      </p:sp>
      <p:sp>
        <p:nvSpPr>
          <p:cNvPr id="2" name="Title 1"/>
          <p:cNvSpPr>
            <a:spLocks noGrp="1"/>
          </p:cNvSpPr>
          <p:nvPr>
            <p:ph type="title"/>
          </p:nvPr>
        </p:nvSpPr>
        <p:spPr/>
        <p:txBody>
          <a:bodyPr>
            <a:normAutofit fontScale="90000"/>
          </a:bodyPr>
          <a:lstStyle/>
          <a:p>
            <a:r>
              <a:rPr lang="en-US" sz="4900" b="1" u="sng" dirty="0" smtClean="0">
                <a:solidFill>
                  <a:schemeClr val="tx1"/>
                </a:solidFill>
              </a:rPr>
              <a:t>Pyramid Schemes</a:t>
            </a:r>
            <a:r>
              <a:rPr lang="en-US" sz="4900" b="1" dirty="0" smtClean="0"/>
              <a:t> </a:t>
            </a:r>
            <a:br>
              <a:rPr lang="en-US" sz="4900" b="1" dirty="0" smtClean="0"/>
            </a:br>
            <a:r>
              <a:rPr lang="en-US" sz="3400" b="1" dirty="0" smtClean="0">
                <a:solidFill>
                  <a:schemeClr val="tx1"/>
                </a:solidFill>
              </a:rPr>
              <a:t>Facts</a:t>
            </a:r>
            <a:endParaRPr lang="en-US" sz="3400" b="1"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5353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362200"/>
            <a:ext cx="7772400" cy="3962400"/>
          </a:xfrm>
        </p:spPr>
        <p:txBody>
          <a:bodyPr>
            <a:normAutofit fontScale="70000" lnSpcReduction="20000"/>
          </a:bodyPr>
          <a:lstStyle/>
          <a:p>
            <a:pPr>
              <a:lnSpc>
                <a:spcPct val="120000"/>
              </a:lnSpc>
              <a:defRPr/>
            </a:pPr>
            <a:r>
              <a:rPr lang="en-US" sz="2600" dirty="0">
                <a:solidFill>
                  <a:sysClr val="windowText" lastClr="000000"/>
                </a:solidFill>
                <a:latin typeface="Corbel"/>
              </a:rPr>
              <a:t>How would you legally differentiate a pyramid scheme from an acceptable recruitment policy? </a:t>
            </a:r>
          </a:p>
          <a:p>
            <a:pPr lvl="0">
              <a:lnSpc>
                <a:spcPct val="120000"/>
              </a:lnSpc>
              <a:defRPr/>
            </a:pPr>
            <a:r>
              <a:rPr lang="en-US" sz="2600" dirty="0" smtClean="0">
                <a:solidFill>
                  <a:sysClr val="windowText" lastClr="000000"/>
                </a:solidFill>
                <a:latin typeface="Corbel"/>
              </a:rPr>
              <a:t>How </a:t>
            </a:r>
            <a:r>
              <a:rPr lang="en-US" sz="2600" dirty="0">
                <a:solidFill>
                  <a:sysClr val="windowText" lastClr="000000"/>
                </a:solidFill>
                <a:latin typeface="Corbel"/>
              </a:rPr>
              <a:t>would you go about investigating a case like </a:t>
            </a:r>
            <a:r>
              <a:rPr lang="en-US" sz="2600" dirty="0" smtClean="0">
                <a:solidFill>
                  <a:sysClr val="windowText" lastClr="000000"/>
                </a:solidFill>
                <a:latin typeface="Corbel"/>
              </a:rPr>
              <a:t>this?</a:t>
            </a:r>
          </a:p>
          <a:p>
            <a:pPr lvl="0">
              <a:lnSpc>
                <a:spcPct val="120000"/>
              </a:lnSpc>
              <a:defRPr/>
            </a:pPr>
            <a:r>
              <a:rPr lang="en-US" sz="2600" dirty="0" smtClean="0">
                <a:solidFill>
                  <a:sysClr val="windowText" lastClr="000000"/>
                </a:solidFill>
                <a:latin typeface="Corbel"/>
              </a:rPr>
              <a:t>Is </a:t>
            </a:r>
            <a:r>
              <a:rPr lang="en-US" sz="2600" dirty="0">
                <a:solidFill>
                  <a:sysClr val="windowText" lastClr="000000"/>
                </a:solidFill>
                <a:latin typeface="Corbel"/>
              </a:rPr>
              <a:t>it important whether your agency has received any consumer </a:t>
            </a:r>
            <a:r>
              <a:rPr lang="en-US" sz="2600" dirty="0" smtClean="0">
                <a:solidFill>
                  <a:sysClr val="windowText" lastClr="000000"/>
                </a:solidFill>
                <a:latin typeface="Corbel"/>
              </a:rPr>
              <a:t>complaints?</a:t>
            </a:r>
          </a:p>
          <a:p>
            <a:pPr lvl="0">
              <a:lnSpc>
                <a:spcPct val="120000"/>
              </a:lnSpc>
              <a:defRPr/>
            </a:pPr>
            <a:r>
              <a:rPr lang="en-US" sz="2600" dirty="0" smtClean="0">
                <a:solidFill>
                  <a:sysClr val="windowText" lastClr="000000"/>
                </a:solidFill>
                <a:latin typeface="Corbel"/>
              </a:rPr>
              <a:t>What </a:t>
            </a:r>
            <a:r>
              <a:rPr lang="en-US" sz="2600" dirty="0">
                <a:solidFill>
                  <a:sysClr val="windowText" lastClr="000000"/>
                </a:solidFill>
                <a:latin typeface="Corbel"/>
              </a:rPr>
              <a:t>factors would be important as your agency considers whether it will pursue this </a:t>
            </a:r>
            <a:r>
              <a:rPr lang="en-US" sz="2600" dirty="0" smtClean="0">
                <a:solidFill>
                  <a:sysClr val="windowText" lastClr="000000"/>
                </a:solidFill>
                <a:latin typeface="Corbel"/>
              </a:rPr>
              <a:t>matter?</a:t>
            </a:r>
          </a:p>
          <a:p>
            <a:pPr>
              <a:lnSpc>
                <a:spcPct val="120000"/>
              </a:lnSpc>
              <a:defRPr/>
            </a:pPr>
            <a:r>
              <a:rPr lang="en-US" sz="2600" dirty="0">
                <a:solidFill>
                  <a:sysClr val="windowText" lastClr="000000"/>
                </a:solidFill>
                <a:latin typeface="Corbel"/>
              </a:rPr>
              <a:t>At what point in the process do you believe agencies should intervene and stop pyramid schemes</a:t>
            </a:r>
            <a:r>
              <a:rPr lang="en-US" sz="2600" dirty="0" smtClean="0">
                <a:solidFill>
                  <a:sysClr val="windowText" lastClr="000000"/>
                </a:solidFill>
                <a:latin typeface="Corbel"/>
              </a:rPr>
              <a:t>?</a:t>
            </a:r>
          </a:p>
          <a:p>
            <a:pPr lvl="0">
              <a:lnSpc>
                <a:spcPct val="120000"/>
              </a:lnSpc>
              <a:defRPr/>
            </a:pPr>
            <a:r>
              <a:rPr lang="en-US" sz="2600" dirty="0" smtClean="0">
                <a:solidFill>
                  <a:sysClr val="windowText" lastClr="000000"/>
                </a:solidFill>
                <a:latin typeface="Corbel"/>
              </a:rPr>
              <a:t>If </a:t>
            </a:r>
            <a:r>
              <a:rPr lang="en-US" sz="2600" dirty="0">
                <a:solidFill>
                  <a:sysClr val="windowText" lastClr="000000"/>
                </a:solidFill>
                <a:latin typeface="Corbel"/>
              </a:rPr>
              <a:t>you decided to pursue this matter, what would your agency have to </a:t>
            </a:r>
            <a:r>
              <a:rPr lang="en-US" sz="2600" dirty="0" smtClean="0">
                <a:solidFill>
                  <a:sysClr val="windowText" lastClr="000000"/>
                </a:solidFill>
                <a:latin typeface="Corbel"/>
              </a:rPr>
              <a:t>establish?</a:t>
            </a:r>
          </a:p>
          <a:p>
            <a:pPr lvl="0">
              <a:lnSpc>
                <a:spcPct val="120000"/>
              </a:lnSpc>
              <a:defRPr/>
            </a:pPr>
            <a:r>
              <a:rPr lang="en-US" sz="2600" dirty="0" smtClean="0">
                <a:solidFill>
                  <a:sysClr val="windowText" lastClr="000000"/>
                </a:solidFill>
                <a:latin typeface="Corbel"/>
              </a:rPr>
              <a:t>What </a:t>
            </a:r>
            <a:r>
              <a:rPr lang="en-US" sz="2600" dirty="0">
                <a:solidFill>
                  <a:sysClr val="windowText" lastClr="000000"/>
                </a:solidFill>
                <a:latin typeface="Corbel"/>
              </a:rPr>
              <a:t>type of consumer or business education, if any, do you think would be effective</a:t>
            </a:r>
            <a:r>
              <a:rPr lang="en-US" sz="2600" dirty="0" smtClean="0">
                <a:solidFill>
                  <a:sysClr val="windowText" lastClr="000000"/>
                </a:solidFill>
                <a:latin typeface="Corbel"/>
              </a:rPr>
              <a:t>?</a:t>
            </a:r>
          </a:p>
          <a:p>
            <a:pPr marL="0" indent="0">
              <a:buNone/>
            </a:pPr>
            <a:endParaRPr lang="en-US" dirty="0"/>
          </a:p>
        </p:txBody>
      </p:sp>
      <p:sp>
        <p:nvSpPr>
          <p:cNvPr id="3" name="Title 2"/>
          <p:cNvSpPr>
            <a:spLocks noGrp="1"/>
          </p:cNvSpPr>
          <p:nvPr>
            <p:ph type="title"/>
          </p:nvPr>
        </p:nvSpPr>
        <p:spPr/>
        <p:txBody>
          <a:bodyPr>
            <a:normAutofit fontScale="90000"/>
          </a:bodyPr>
          <a:lstStyle/>
          <a:p>
            <a:r>
              <a:rPr lang="en-US" sz="4900" b="1" u="sng" dirty="0" smtClean="0">
                <a:solidFill>
                  <a:schemeClr val="tx1"/>
                </a:solidFill>
              </a:rPr>
              <a:t>Pyramid Schemes</a:t>
            </a:r>
            <a:r>
              <a:rPr lang="en-US" sz="4900" b="1" dirty="0" smtClean="0">
                <a:solidFill>
                  <a:schemeClr val="tx1"/>
                </a:solidFill>
              </a:rPr>
              <a:t/>
            </a:r>
            <a:br>
              <a:rPr lang="en-US" sz="4900" b="1" dirty="0" smtClean="0">
                <a:solidFill>
                  <a:schemeClr val="tx1"/>
                </a:solidFill>
              </a:rPr>
            </a:br>
            <a:r>
              <a:rPr lang="en-US" sz="3400" b="1" dirty="0" smtClean="0">
                <a:solidFill>
                  <a:schemeClr val="tx1"/>
                </a:solidFill>
              </a:rPr>
              <a:t>Questions for Discussion</a:t>
            </a:r>
            <a:endParaRPr lang="en-US" sz="3400" b="1"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03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7848600" cy="3962400"/>
          </a:xfrm>
        </p:spPr>
        <p:txBody>
          <a:bodyPr>
            <a:normAutofit fontScale="47500" lnSpcReduction="20000"/>
          </a:bodyPr>
          <a:lstStyle/>
          <a:p>
            <a:r>
              <a:rPr lang="en-US" sz="3400" dirty="0" smtClean="0">
                <a:solidFill>
                  <a:schemeClr val="tx1"/>
                </a:solidFill>
              </a:rPr>
              <a:t>Before he got dinged again with another premium monthly payment, </a:t>
            </a:r>
            <a:r>
              <a:rPr lang="en-US" sz="3400" dirty="0" err="1" smtClean="0">
                <a:solidFill>
                  <a:schemeClr val="tx1"/>
                </a:solidFill>
              </a:rPr>
              <a:t>Mosegi</a:t>
            </a:r>
            <a:r>
              <a:rPr lang="en-US" sz="3400" dirty="0" smtClean="0">
                <a:solidFill>
                  <a:schemeClr val="tx1"/>
                </a:solidFill>
              </a:rPr>
              <a:t> </a:t>
            </a:r>
            <a:r>
              <a:rPr lang="en-US" sz="3400" dirty="0">
                <a:solidFill>
                  <a:schemeClr val="tx1"/>
                </a:solidFill>
              </a:rPr>
              <a:t>tried calling the </a:t>
            </a:r>
            <a:r>
              <a:rPr lang="en-US" sz="3400" dirty="0" smtClean="0">
                <a:solidFill>
                  <a:schemeClr val="tx1"/>
                </a:solidFill>
              </a:rPr>
              <a:t>number to cancel the service, </a:t>
            </a:r>
            <a:r>
              <a:rPr lang="en-US" sz="3400" dirty="0">
                <a:solidFill>
                  <a:schemeClr val="tx1"/>
                </a:solidFill>
              </a:rPr>
              <a:t>but it kept ringing and ringing with no answer. </a:t>
            </a:r>
            <a:r>
              <a:rPr lang="en-US" sz="3400" dirty="0" err="1">
                <a:solidFill>
                  <a:schemeClr val="tx1"/>
                </a:solidFill>
              </a:rPr>
              <a:t>Mosegi</a:t>
            </a:r>
            <a:r>
              <a:rPr lang="en-US" sz="3400" dirty="0">
                <a:solidFill>
                  <a:schemeClr val="tx1"/>
                </a:solidFill>
              </a:rPr>
              <a:t> kept trying over the next couple of days, but he could not get anyone on the phone to cancel his service. </a:t>
            </a:r>
            <a:endParaRPr lang="en-US" sz="3400" dirty="0" smtClean="0">
              <a:solidFill>
                <a:schemeClr val="tx1"/>
              </a:solidFill>
            </a:endParaRPr>
          </a:p>
          <a:p>
            <a:r>
              <a:rPr lang="en-US" sz="3400" dirty="0" smtClean="0">
                <a:solidFill>
                  <a:schemeClr val="tx1"/>
                </a:solidFill>
              </a:rPr>
              <a:t>Eventually</a:t>
            </a:r>
            <a:r>
              <a:rPr lang="en-US" sz="3400" dirty="0">
                <a:solidFill>
                  <a:schemeClr val="tx1"/>
                </a:solidFill>
              </a:rPr>
              <a:t>, he contacted his bank and had a replacement debit card made with a </a:t>
            </a:r>
            <a:r>
              <a:rPr lang="en-US" sz="3400" dirty="0" smtClean="0">
                <a:solidFill>
                  <a:schemeClr val="tx1"/>
                </a:solidFill>
              </a:rPr>
              <a:t>different </a:t>
            </a:r>
            <a:r>
              <a:rPr lang="en-US" sz="3400" dirty="0">
                <a:solidFill>
                  <a:schemeClr val="tx1"/>
                </a:solidFill>
              </a:rPr>
              <a:t>number. A couple of months went by and </a:t>
            </a:r>
            <a:r>
              <a:rPr lang="en-US" sz="3400" dirty="0" err="1">
                <a:solidFill>
                  <a:schemeClr val="tx1"/>
                </a:solidFill>
              </a:rPr>
              <a:t>Mosegi</a:t>
            </a:r>
            <a:r>
              <a:rPr lang="en-US" sz="3400" dirty="0">
                <a:solidFill>
                  <a:schemeClr val="tx1"/>
                </a:solidFill>
              </a:rPr>
              <a:t> finally got his finances in order. One day, however, a debt collection company rang him up on the phone stating that he owed money to the website that needed to be paid right away. </a:t>
            </a:r>
            <a:endParaRPr lang="en-US" sz="3400" dirty="0" smtClean="0">
              <a:solidFill>
                <a:schemeClr val="tx1"/>
              </a:solidFill>
            </a:endParaRPr>
          </a:p>
          <a:p>
            <a:r>
              <a:rPr lang="en-US" sz="3400" dirty="0" smtClean="0">
                <a:solidFill>
                  <a:schemeClr val="tx1"/>
                </a:solidFill>
              </a:rPr>
              <a:t>Apparently</a:t>
            </a:r>
            <a:r>
              <a:rPr lang="en-US" sz="3400" dirty="0">
                <a:solidFill>
                  <a:schemeClr val="tx1"/>
                </a:solidFill>
              </a:rPr>
              <a:t>, the debt collection company accused him of not paying for five months of </a:t>
            </a:r>
            <a:r>
              <a:rPr lang="en-US" sz="3400" dirty="0" smtClean="0">
                <a:solidFill>
                  <a:schemeClr val="tx1"/>
                </a:solidFill>
              </a:rPr>
              <a:t>the service</a:t>
            </a:r>
            <a:r>
              <a:rPr lang="en-US" sz="3400" dirty="0">
                <a:solidFill>
                  <a:schemeClr val="tx1"/>
                </a:solidFill>
              </a:rPr>
              <a:t>. </a:t>
            </a:r>
            <a:r>
              <a:rPr lang="en-US" sz="3400" dirty="0" err="1">
                <a:solidFill>
                  <a:schemeClr val="tx1"/>
                </a:solidFill>
              </a:rPr>
              <a:t>Mosegi</a:t>
            </a:r>
            <a:r>
              <a:rPr lang="en-US" sz="3400" dirty="0">
                <a:solidFill>
                  <a:schemeClr val="tx1"/>
                </a:solidFill>
              </a:rPr>
              <a:t> stated that he wasn’t able to contact anyone to cancel the service and he never used the website past the seven-day trial period. The debt collectors, however, were not fazed and stated that he could possibly face criminal charges and jail if he didn’t pay up. </a:t>
            </a:r>
            <a:r>
              <a:rPr lang="en-US" sz="3400" dirty="0" err="1">
                <a:solidFill>
                  <a:schemeClr val="tx1"/>
                </a:solidFill>
              </a:rPr>
              <a:t>Mosegi</a:t>
            </a:r>
            <a:r>
              <a:rPr lang="en-US" sz="3400" dirty="0">
                <a:solidFill>
                  <a:schemeClr val="tx1"/>
                </a:solidFill>
              </a:rPr>
              <a:t> hung up the phone right there since he thought he didn’t owe [[</a:t>
            </a:r>
            <a:r>
              <a:rPr lang="en-US" sz="3400" dirty="0" err="1">
                <a:solidFill>
                  <a:schemeClr val="tx1"/>
                </a:solidFill>
              </a:rPr>
              <a:t>CoolTunes</a:t>
            </a:r>
            <a:r>
              <a:rPr lang="en-US" sz="3400" dirty="0">
                <a:solidFill>
                  <a:schemeClr val="tx1"/>
                </a:solidFill>
              </a:rPr>
              <a:t>]] a cent</a:t>
            </a:r>
            <a:r>
              <a:rPr lang="en-US" sz="3400" dirty="0" smtClean="0">
                <a:solidFill>
                  <a:schemeClr val="tx1"/>
                </a:solidFill>
              </a:rPr>
              <a:t>.</a:t>
            </a:r>
            <a:endParaRPr lang="en-US" sz="3400" dirty="0">
              <a:solidFill>
                <a:schemeClr val="tx1"/>
              </a:solidFill>
            </a:endParaRPr>
          </a:p>
          <a:p>
            <a:r>
              <a:rPr lang="en-US" sz="3400" dirty="0">
                <a:solidFill>
                  <a:schemeClr val="tx1"/>
                </a:solidFill>
              </a:rPr>
              <a:t>Over the next week, he found out that some of his coworkers and his family members had been contacted by the debt collectors saying that he wasn’t paying his debts, so they had to pay it for him. Eventually, they called up his boss and told him this, which resulted in </a:t>
            </a:r>
            <a:r>
              <a:rPr lang="en-US" sz="3400" dirty="0" err="1">
                <a:solidFill>
                  <a:schemeClr val="tx1"/>
                </a:solidFill>
              </a:rPr>
              <a:t>Mosegi</a:t>
            </a:r>
            <a:r>
              <a:rPr lang="en-US" sz="3400" dirty="0">
                <a:solidFill>
                  <a:schemeClr val="tx1"/>
                </a:solidFill>
              </a:rPr>
              <a:t> getting fired from his job.</a:t>
            </a:r>
          </a:p>
          <a:p>
            <a:pPr marL="0" indent="0">
              <a:buNone/>
            </a:pPr>
            <a:endParaRPr lang="en-US" dirty="0"/>
          </a:p>
        </p:txBody>
      </p:sp>
      <p:sp>
        <p:nvSpPr>
          <p:cNvPr id="2" name="Title 1"/>
          <p:cNvSpPr>
            <a:spLocks noGrp="1"/>
          </p:cNvSpPr>
          <p:nvPr>
            <p:ph type="title"/>
          </p:nvPr>
        </p:nvSpPr>
        <p:spPr/>
        <p:txBody>
          <a:bodyPr>
            <a:normAutofit fontScale="90000"/>
          </a:bodyPr>
          <a:lstStyle/>
          <a:p>
            <a:r>
              <a:rPr lang="en-US" sz="4900" b="1" u="sng" dirty="0" smtClean="0">
                <a:solidFill>
                  <a:schemeClr val="tx1"/>
                </a:solidFill>
              </a:rPr>
              <a:t>Debt Collection</a:t>
            </a:r>
            <a:r>
              <a:rPr lang="en-US" sz="4900" b="1" dirty="0" smtClean="0">
                <a:solidFill>
                  <a:schemeClr val="tx1"/>
                </a:solidFill>
              </a:rPr>
              <a:t/>
            </a:r>
            <a:br>
              <a:rPr lang="en-US" sz="4900" b="1" dirty="0" smtClean="0">
                <a:solidFill>
                  <a:schemeClr val="tx1"/>
                </a:solidFill>
              </a:rPr>
            </a:br>
            <a:r>
              <a:rPr lang="en-US" sz="3400" b="1" dirty="0" smtClean="0">
                <a:solidFill>
                  <a:schemeClr val="tx1"/>
                </a:solidFill>
              </a:rPr>
              <a:t>Facts</a:t>
            </a:r>
            <a:endParaRPr lang="en-US" sz="3400" b="1" dirty="0">
              <a:solidFill>
                <a:schemeClr val="tx1"/>
              </a:solidFill>
            </a:endParaRPr>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043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0"/>
            <a:ext cx="8077200" cy="4191000"/>
          </a:xfrm>
        </p:spPr>
        <p:txBody>
          <a:bodyPr>
            <a:normAutofit fontScale="62500" lnSpcReduction="20000"/>
          </a:bodyPr>
          <a:lstStyle/>
          <a:p>
            <a:pPr>
              <a:lnSpc>
                <a:spcPct val="120000"/>
              </a:lnSpc>
              <a:defRPr/>
            </a:pPr>
            <a:r>
              <a:rPr lang="en-US" sz="2900" dirty="0">
                <a:solidFill>
                  <a:sysClr val="windowText" lastClr="000000"/>
                </a:solidFill>
                <a:latin typeface="Corbel"/>
              </a:rPr>
              <a:t>Are there any established procedures in your country that debt collectors must follow?</a:t>
            </a:r>
          </a:p>
          <a:p>
            <a:pPr lvl="0">
              <a:lnSpc>
                <a:spcPct val="120000"/>
              </a:lnSpc>
              <a:defRPr/>
            </a:pPr>
            <a:r>
              <a:rPr lang="en-US" sz="2900" dirty="0" smtClean="0">
                <a:solidFill>
                  <a:sysClr val="windowText" lastClr="000000"/>
                </a:solidFill>
                <a:latin typeface="Corbel"/>
              </a:rPr>
              <a:t>How </a:t>
            </a:r>
            <a:r>
              <a:rPr lang="en-US" sz="2900" dirty="0">
                <a:solidFill>
                  <a:sysClr val="windowText" lastClr="000000"/>
                </a:solidFill>
                <a:latin typeface="Corbel"/>
              </a:rPr>
              <a:t>would you go about investigating a case like </a:t>
            </a:r>
            <a:r>
              <a:rPr lang="en-US" sz="2900" dirty="0" smtClean="0">
                <a:solidFill>
                  <a:sysClr val="windowText" lastClr="000000"/>
                </a:solidFill>
                <a:latin typeface="Corbel"/>
              </a:rPr>
              <a:t>this?</a:t>
            </a:r>
          </a:p>
          <a:p>
            <a:pPr lvl="0">
              <a:lnSpc>
                <a:spcPct val="120000"/>
              </a:lnSpc>
              <a:defRPr/>
            </a:pPr>
            <a:r>
              <a:rPr lang="en-US" sz="2900" dirty="0" smtClean="0">
                <a:solidFill>
                  <a:sysClr val="windowText" lastClr="000000"/>
                </a:solidFill>
                <a:latin typeface="Corbel"/>
              </a:rPr>
              <a:t>What </a:t>
            </a:r>
            <a:r>
              <a:rPr lang="en-US" sz="2900" dirty="0">
                <a:solidFill>
                  <a:sysClr val="windowText" lastClr="000000"/>
                </a:solidFill>
                <a:latin typeface="Corbel"/>
              </a:rPr>
              <a:t>factors would be important as your agency considers whether it will pursue this </a:t>
            </a:r>
            <a:r>
              <a:rPr lang="en-US" sz="2900" dirty="0" smtClean="0">
                <a:solidFill>
                  <a:sysClr val="windowText" lastClr="000000"/>
                </a:solidFill>
                <a:latin typeface="Corbel"/>
              </a:rPr>
              <a:t>matter?</a:t>
            </a:r>
          </a:p>
          <a:p>
            <a:pPr lvl="0">
              <a:lnSpc>
                <a:spcPct val="120000"/>
              </a:lnSpc>
              <a:defRPr/>
            </a:pPr>
            <a:r>
              <a:rPr lang="en-US" sz="2900" dirty="0" smtClean="0">
                <a:solidFill>
                  <a:sysClr val="windowText" lastClr="000000"/>
                </a:solidFill>
                <a:latin typeface="Corbel"/>
              </a:rPr>
              <a:t>How would a consumer dispute a collection claim when he/she does not believe that he/she owes anything?</a:t>
            </a:r>
          </a:p>
          <a:p>
            <a:pPr lvl="0">
              <a:lnSpc>
                <a:spcPct val="120000"/>
              </a:lnSpc>
              <a:defRPr/>
            </a:pPr>
            <a:r>
              <a:rPr lang="en-US" sz="2900" dirty="0" smtClean="0">
                <a:solidFill>
                  <a:sysClr val="windowText" lastClr="000000"/>
                </a:solidFill>
                <a:latin typeface="Corbel"/>
              </a:rPr>
              <a:t>If </a:t>
            </a:r>
            <a:r>
              <a:rPr lang="en-US" sz="2900" dirty="0">
                <a:solidFill>
                  <a:sysClr val="windowText" lastClr="000000"/>
                </a:solidFill>
                <a:latin typeface="Corbel"/>
              </a:rPr>
              <a:t>you decided to pursue this matter, what would your agency have to </a:t>
            </a:r>
            <a:r>
              <a:rPr lang="en-US" sz="2900" dirty="0" smtClean="0">
                <a:solidFill>
                  <a:sysClr val="windowText" lastClr="000000"/>
                </a:solidFill>
                <a:latin typeface="Corbel"/>
              </a:rPr>
              <a:t>establish?</a:t>
            </a:r>
          </a:p>
          <a:p>
            <a:pPr lvl="0">
              <a:lnSpc>
                <a:spcPct val="120000"/>
              </a:lnSpc>
              <a:defRPr/>
            </a:pPr>
            <a:r>
              <a:rPr lang="en-US" sz="2900" dirty="0" smtClean="0">
                <a:solidFill>
                  <a:sysClr val="windowText" lastClr="000000"/>
                </a:solidFill>
                <a:latin typeface="Corbel"/>
              </a:rPr>
              <a:t>Is </a:t>
            </a:r>
            <a:r>
              <a:rPr lang="en-US" sz="2900" dirty="0">
                <a:solidFill>
                  <a:sysClr val="windowText" lastClr="000000"/>
                </a:solidFill>
                <a:latin typeface="Corbel"/>
              </a:rPr>
              <a:t>there any other agencies that may have a role, including NPO’s and self-regulatory industry </a:t>
            </a:r>
            <a:r>
              <a:rPr lang="en-US" sz="2900" dirty="0" smtClean="0">
                <a:solidFill>
                  <a:sysClr val="windowText" lastClr="000000"/>
                </a:solidFill>
                <a:latin typeface="Corbel"/>
              </a:rPr>
              <a:t>body?</a:t>
            </a:r>
          </a:p>
          <a:p>
            <a:pPr lvl="0">
              <a:lnSpc>
                <a:spcPct val="120000"/>
              </a:lnSpc>
              <a:defRPr/>
            </a:pPr>
            <a:r>
              <a:rPr lang="en-US" sz="2900" dirty="0" smtClean="0">
                <a:solidFill>
                  <a:sysClr val="windowText" lastClr="000000"/>
                </a:solidFill>
                <a:latin typeface="Corbel"/>
              </a:rPr>
              <a:t>What </a:t>
            </a:r>
            <a:r>
              <a:rPr lang="en-US" sz="2900" dirty="0">
                <a:solidFill>
                  <a:sysClr val="windowText" lastClr="000000"/>
                </a:solidFill>
                <a:latin typeface="Corbel"/>
              </a:rPr>
              <a:t>type of consumer or business education, if any, do you think would be effective</a:t>
            </a:r>
            <a:r>
              <a:rPr lang="en-US" sz="2900" dirty="0" smtClean="0">
                <a:solidFill>
                  <a:sysClr val="windowText" lastClr="000000"/>
                </a:solidFill>
                <a:latin typeface="Corbel"/>
              </a:rPr>
              <a:t>?</a:t>
            </a:r>
          </a:p>
          <a:p>
            <a:endParaRPr lang="en-US" dirty="0"/>
          </a:p>
        </p:txBody>
      </p:sp>
      <p:sp>
        <p:nvSpPr>
          <p:cNvPr id="3" name="Title 2"/>
          <p:cNvSpPr>
            <a:spLocks noGrp="1"/>
          </p:cNvSpPr>
          <p:nvPr>
            <p:ph type="title"/>
          </p:nvPr>
        </p:nvSpPr>
        <p:spPr/>
        <p:txBody>
          <a:bodyPr>
            <a:normAutofit fontScale="90000"/>
          </a:bodyPr>
          <a:lstStyle/>
          <a:p>
            <a:r>
              <a:rPr lang="en-US" sz="4900" b="1" u="sng" dirty="0" smtClean="0">
                <a:solidFill>
                  <a:schemeClr val="tx1"/>
                </a:solidFill>
              </a:rPr>
              <a:t>Debt Collection</a:t>
            </a:r>
            <a:r>
              <a:rPr lang="en-US" sz="4900" b="1" dirty="0" smtClean="0">
                <a:solidFill>
                  <a:schemeClr val="tx1"/>
                </a:solidFill>
              </a:rPr>
              <a:t/>
            </a:r>
            <a:br>
              <a:rPr lang="en-US" sz="4900" b="1" dirty="0" smtClean="0">
                <a:solidFill>
                  <a:schemeClr val="tx1"/>
                </a:solidFill>
              </a:rPr>
            </a:br>
            <a:r>
              <a:rPr lang="en-US" sz="3400" b="1" dirty="0" smtClean="0">
                <a:solidFill>
                  <a:schemeClr val="tx1"/>
                </a:solidFill>
              </a:rPr>
              <a:t>Questions for Discussion</a:t>
            </a:r>
            <a:endParaRPr lang="en-US" sz="3400" b="1" dirty="0">
              <a:solidFill>
                <a:schemeClr val="tx1"/>
              </a:solidFill>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1145436" cy="1005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0336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349</TotalTime>
  <Words>1530</Words>
  <Application>Microsoft Office PowerPoint</Application>
  <PresentationFormat>On-screen Show (4:3)</PresentationFormat>
  <Paragraphs>105</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Waveform</vt:lpstr>
      <vt:lpstr>The Sixth Annual African Dialogue  Consumer Protection Conference</vt:lpstr>
      <vt:lpstr>Music to His Ears, Music to Their Wallets Facts 1/2</vt:lpstr>
      <vt:lpstr>Music to His Ears, Music to Their Wallets Exhibit A</vt:lpstr>
      <vt:lpstr>Negative Options Facts 2/2</vt:lpstr>
      <vt:lpstr>Negative Options Questions for Discussion</vt:lpstr>
      <vt:lpstr>Pyramid Schemes  Facts</vt:lpstr>
      <vt:lpstr>Pyramid Schemes Questions for Discussion</vt:lpstr>
      <vt:lpstr>Debt Collection Facts</vt:lpstr>
      <vt:lpstr>Debt Collection Questions for Discussion</vt:lpstr>
      <vt:lpstr>FTC v. LeanSpa, LLC</vt:lpstr>
      <vt:lpstr>PowerPoint Presentation</vt:lpstr>
      <vt:lpstr>PowerPoint Presentation</vt:lpstr>
      <vt:lpstr>FTC v. BurnLounge</vt:lpstr>
      <vt:lpstr>FTC v. Goldman Schwartz, Inc.</vt:lpstr>
      <vt:lpstr>Thank you!</vt:lpstr>
    </vt:vector>
  </TitlesOfParts>
  <Company>Federal Trade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Curren, Darrell Lawrence</dc:creator>
  <cp:lastModifiedBy>Federal Trade Commission</cp:lastModifiedBy>
  <cp:revision>38</cp:revision>
  <dcterms:created xsi:type="dcterms:W3CDTF">2014-07-30T21:44:11Z</dcterms:created>
  <dcterms:modified xsi:type="dcterms:W3CDTF">2014-09-02T17:44:03Z</dcterms:modified>
</cp:coreProperties>
</file>