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4"/>
  </p:notesMasterIdLst>
  <p:sldIdLst>
    <p:sldId id="267" r:id="rId2"/>
    <p:sldId id="294" r:id="rId3"/>
    <p:sldId id="257" r:id="rId4"/>
    <p:sldId id="270" r:id="rId5"/>
    <p:sldId id="258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313" r:id="rId25"/>
    <p:sldId id="314" r:id="rId26"/>
    <p:sldId id="315" r:id="rId27"/>
    <p:sldId id="316" r:id="rId28"/>
    <p:sldId id="317" r:id="rId29"/>
    <p:sldId id="318" r:id="rId30"/>
    <p:sldId id="319" r:id="rId31"/>
    <p:sldId id="320" r:id="rId32"/>
    <p:sldId id="321" r:id="rId33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977" autoAdjust="0"/>
  </p:normalViewPr>
  <p:slideViewPr>
    <p:cSldViewPr>
      <p:cViewPr>
        <p:scale>
          <a:sx n="60" d="100"/>
          <a:sy n="60" d="100"/>
        </p:scale>
        <p:origin x="-3000" y="-1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-1032" y="-48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77F37686-0440-4677-83C5-FA25233C7307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8E55C617-89A9-4692-A195-BCE17FA5D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79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C617-89A9-4692-A195-BCE17FA5DA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194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C617-89A9-4692-A195-BCE17FA5DA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012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C617-89A9-4692-A195-BCE17FA5DA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43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C617-89A9-4692-A195-BCE17FA5DA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95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C617-89A9-4692-A195-BCE17FA5DA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96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5212B-E570-4C42-9E56-6A48FC897755}" type="datetime1">
              <a:rPr lang="en-US" smtClean="0"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E981-949C-46D7-8CBD-91BCEDE01B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CDCE-E803-444F-BDD2-D8CD6C0AB829}" type="datetime1">
              <a:rPr lang="en-US" smtClean="0"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E981-949C-46D7-8CBD-91BCEDE01B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E944E-740C-4EC2-8874-9A82E8A910C6}" type="datetime1">
              <a:rPr lang="en-US" smtClean="0"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E981-949C-46D7-8CBD-91BCEDE01B16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B2B3-AF4E-4EA3-A10F-E8788C6F7A00}" type="datetime1">
              <a:rPr lang="en-US" smtClean="0"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E981-949C-46D7-8CBD-91BCEDE01B1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B2A7-0CA8-442A-98DA-CB9870326A01}" type="datetime1">
              <a:rPr lang="en-US" smtClean="0"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E981-949C-46D7-8CBD-91BCEDE01B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D29E-C4F4-4033-A490-3E4CF9888DBE}" type="datetime1">
              <a:rPr lang="en-US" smtClean="0"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E981-949C-46D7-8CBD-91BCEDE01B1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6C470-39E0-460A-B8A9-0726A52BAFFC}" type="datetime1">
              <a:rPr lang="en-US" smtClean="0"/>
              <a:t>9/2/2014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E981-949C-46D7-8CBD-91BCEDE01B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20B8-D476-4161-8C9B-239A65CB6328}" type="datetime1">
              <a:rPr lang="en-US" smtClean="0"/>
              <a:t>9/2/2014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E981-949C-46D7-8CBD-91BCEDE01B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B132-2796-48CC-BA6E-92969DEAC4CE}" type="datetime1">
              <a:rPr lang="en-US" smtClean="0"/>
              <a:t>9/2/2014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E981-949C-46D7-8CBD-91BCEDE01B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3D94-9424-447A-8645-09EA3F60777E}" type="datetime1">
              <a:rPr lang="en-US" smtClean="0"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E981-949C-46D7-8CBD-91BCEDE01B16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E3A65-C37E-4553-A728-5A166C2514DE}" type="datetime1">
              <a:rPr lang="en-US" smtClean="0"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E981-949C-46D7-8CBD-91BCEDE01B1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FA39672-E5B1-48F8-AB06-F99250B1CCC5}" type="datetime1">
              <a:rPr lang="en-US" smtClean="0"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2ACE981-949C-46D7-8CBD-91BCEDE01B1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ederal-trade-commission-ftc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419" y="228600"/>
            <a:ext cx="1343207" cy="1327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98813" y="2677180"/>
            <a:ext cx="8291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</a:rPr>
              <a:t>Financial Issues: Competition Case Study</a:t>
            </a:r>
          </a:p>
          <a:p>
            <a:pPr algn="ctr"/>
            <a:r>
              <a:rPr lang="en-US" sz="2800" b="1" dirty="0" smtClean="0">
                <a:solidFill>
                  <a:prstClr val="black"/>
                </a:solidFill>
              </a:rPr>
              <a:t>Case Selection</a:t>
            </a:r>
            <a:endParaRPr lang="en-US" sz="2800" b="1" dirty="0">
              <a:solidFill>
                <a:prstClr val="black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34351"/>
            <a:ext cx="2286000" cy="2122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447800"/>
            <a:ext cx="8991600" cy="1143000"/>
          </a:xfrm>
        </p:spPr>
        <p:txBody>
          <a:bodyPr>
            <a:noAutofit/>
          </a:bodyPr>
          <a:lstStyle/>
          <a:p>
            <a:pPr marL="182880" indent="0">
              <a:buNone/>
            </a:pPr>
            <a:r>
              <a:rPr lang="en-US" sz="3200" b="1" dirty="0" smtClean="0"/>
              <a:t>The Sixth Annual African Dialogue </a:t>
            </a:r>
            <a:br>
              <a:rPr lang="en-US" sz="3200" b="1" dirty="0" smtClean="0"/>
            </a:br>
            <a:r>
              <a:rPr lang="en-US" sz="3200" b="1" dirty="0" smtClean="0"/>
              <a:t>Consumer Protection Conference</a:t>
            </a:r>
            <a:endParaRPr lang="en-US" sz="3200" dirty="0"/>
          </a:p>
        </p:txBody>
      </p:sp>
      <p:sp>
        <p:nvSpPr>
          <p:cNvPr id="12" name="Subtitle 4"/>
          <p:cNvSpPr txBox="1">
            <a:spLocks/>
          </p:cNvSpPr>
          <p:nvPr/>
        </p:nvSpPr>
        <p:spPr>
          <a:xfrm>
            <a:off x="1066801" y="4495800"/>
            <a:ext cx="6722926" cy="222786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800" dirty="0" smtClean="0">
                <a:solidFill>
                  <a:prstClr val="black"/>
                </a:solidFill>
              </a:rPr>
              <a:t>Lilongwe, Malawi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2800" dirty="0" smtClean="0">
                <a:solidFill>
                  <a:prstClr val="black"/>
                </a:solidFill>
              </a:rPr>
              <a:t>September 2014</a:t>
            </a:r>
          </a:p>
          <a:p>
            <a:pPr marL="0" indent="0" algn="ctr">
              <a:buFont typeface="Arial" pitchFamily="34" charset="0"/>
              <a:buNone/>
            </a:pP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 typeface="Arial" pitchFamily="34" charset="0"/>
              <a:buNone/>
            </a:pP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 typeface="Arial" pitchFamily="34" charset="0"/>
              <a:buNone/>
            </a:pPr>
            <a:r>
              <a:rPr lang="en-US" sz="2000" dirty="0" smtClean="0">
                <a:solidFill>
                  <a:prstClr val="black"/>
                </a:solidFill>
              </a:rPr>
              <a:t>Charles Harwood  U.S. Federal Trade Commission</a:t>
            </a:r>
            <a:endParaRPr 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53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z="3600" b="1" smtClean="0"/>
              <a:t>Is there a violation of the competition law?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3CA53B-398A-4EA8-B0D1-FFE147978D21}" type="slidenum">
              <a:rPr lang="en-US" b="0"/>
              <a:pPr>
                <a:defRPr/>
              </a:pPr>
              <a:t>10</a:t>
            </a:fld>
            <a:endParaRPr lang="en-US" b="0" dirty="0"/>
          </a:p>
        </p:txBody>
      </p:sp>
      <p:grpSp>
        <p:nvGrpSpPr>
          <p:cNvPr id="7173" name="Group 19"/>
          <p:cNvGrpSpPr>
            <a:grpSpLocks/>
          </p:cNvGrpSpPr>
          <p:nvPr/>
        </p:nvGrpSpPr>
        <p:grpSpPr bwMode="auto">
          <a:xfrm>
            <a:off x="2133600" y="1676400"/>
            <a:ext cx="4800600" cy="3657600"/>
            <a:chOff x="1447800" y="914400"/>
            <a:chExt cx="6170613" cy="4560888"/>
          </a:xfrm>
        </p:grpSpPr>
        <p:sp>
          <p:nvSpPr>
            <p:cNvPr id="7178" name="AutoShape 2"/>
            <p:cNvSpPr>
              <a:spLocks noChangeArrowheads="1"/>
            </p:cNvSpPr>
            <p:nvPr/>
          </p:nvSpPr>
          <p:spPr bwMode="auto">
            <a:xfrm>
              <a:off x="1447800" y="914400"/>
              <a:ext cx="6170613" cy="4560888"/>
            </a:xfrm>
            <a:prstGeom prst="triangle">
              <a:avLst>
                <a:gd name="adj" fmla="val 50000"/>
              </a:avLst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7179" name="Line 4"/>
            <p:cNvSpPr>
              <a:spLocks noChangeShapeType="1"/>
            </p:cNvSpPr>
            <p:nvPr/>
          </p:nvSpPr>
          <p:spPr bwMode="auto">
            <a:xfrm>
              <a:off x="4495800" y="2667000"/>
              <a:ext cx="0" cy="6096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7"/>
            <p:cNvSpPr>
              <a:spLocks noChangeShapeType="1"/>
            </p:cNvSpPr>
            <p:nvPr/>
          </p:nvSpPr>
          <p:spPr bwMode="auto">
            <a:xfrm>
              <a:off x="4495800" y="4191000"/>
              <a:ext cx="0" cy="6096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4" name="TextBox 13"/>
          <p:cNvSpPr txBox="1">
            <a:spLocks noChangeArrowheads="1"/>
          </p:cNvSpPr>
          <p:nvPr/>
        </p:nvSpPr>
        <p:spPr bwMode="auto">
          <a:xfrm>
            <a:off x="795338" y="2535238"/>
            <a:ext cx="7467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1800" b="1"/>
              <a:t>The Law</a:t>
            </a:r>
          </a:p>
        </p:txBody>
      </p:sp>
      <p:sp>
        <p:nvSpPr>
          <p:cNvPr id="7175" name="TextBox 23"/>
          <p:cNvSpPr txBox="1">
            <a:spLocks noChangeArrowheads="1"/>
          </p:cNvSpPr>
          <p:nvPr/>
        </p:nvSpPr>
        <p:spPr bwMode="auto">
          <a:xfrm>
            <a:off x="800100" y="3635375"/>
            <a:ext cx="746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1800" b="1"/>
              <a:t>Elements of Proof</a:t>
            </a:r>
          </a:p>
        </p:txBody>
      </p:sp>
      <p:sp>
        <p:nvSpPr>
          <p:cNvPr id="7176" name="TextBox 14"/>
          <p:cNvSpPr txBox="1">
            <a:spLocks noChangeArrowheads="1"/>
          </p:cNvSpPr>
          <p:nvPr/>
        </p:nvSpPr>
        <p:spPr bwMode="auto">
          <a:xfrm>
            <a:off x="771525" y="4822825"/>
            <a:ext cx="746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1800" b="1"/>
              <a:t>Facts</a:t>
            </a:r>
          </a:p>
        </p:txBody>
      </p:sp>
      <p:sp>
        <p:nvSpPr>
          <p:cNvPr id="14" name="TextBox 6"/>
          <p:cNvSpPr txBox="1">
            <a:spLocks noChangeArrowheads="1"/>
          </p:cNvSpPr>
          <p:nvPr/>
        </p:nvSpPr>
        <p:spPr bwMode="auto">
          <a:xfrm>
            <a:off x="825500" y="5562600"/>
            <a:ext cx="7467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400" dirty="0" smtClean="0">
                <a:latin typeface="+mn-lt"/>
              </a:rPr>
              <a:t>Investigative Techniques for Finding the Facts</a:t>
            </a:r>
          </a:p>
        </p:txBody>
      </p:sp>
    </p:spTree>
    <p:extLst>
      <p:ext uri="{BB962C8B-B14F-4D97-AF65-F5344CB8AC3E}">
        <p14:creationId xmlns:p14="http://schemas.microsoft.com/office/powerpoint/2010/main" val="231120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z="3600" b="1" smtClean="0"/>
              <a:t>The Law:  Major Theories of a Violation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D0531A-5785-4129-AE4A-F7CE8A6012BA}" type="slidenum">
              <a:rPr lang="en-US" b="0"/>
              <a:pPr>
                <a:defRPr/>
              </a:pPr>
              <a:t>11</a:t>
            </a:fld>
            <a:endParaRPr lang="en-US" b="0" dirty="0"/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533400" y="1447800"/>
            <a:ext cx="8077200" cy="449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1963" indent="-461963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2200" dirty="0" smtClean="0">
                <a:cs typeface="Arial" charset="0"/>
              </a:rPr>
              <a:t>●	</a:t>
            </a:r>
            <a:r>
              <a:rPr lang="en-US" altLang="en-US" sz="2200" dirty="0" smtClean="0">
                <a:latin typeface="+mn-lt"/>
                <a:cs typeface="Arial" charset="0"/>
              </a:rPr>
              <a:t>Anticompetitive agreements</a:t>
            </a:r>
          </a:p>
          <a:p>
            <a:pPr eaLnBrk="1" hangingPunct="1"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	─	Horizontal agreements</a:t>
            </a:r>
          </a:p>
          <a:p>
            <a:pPr eaLnBrk="1" hangingPunct="1">
              <a:tabLst>
                <a:tab pos="461963" algn="l"/>
                <a:tab pos="914400" algn="l"/>
                <a:tab pos="1371600" algn="l"/>
              </a:tabLst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		◦	</a:t>
            </a:r>
            <a:r>
              <a:rPr lang="en-US" altLang="en-US" sz="2200" i="1" dirty="0" smtClean="0">
                <a:latin typeface="+mn-lt"/>
                <a:cs typeface="Arial" charset="0"/>
              </a:rPr>
              <a:t>Per se </a:t>
            </a:r>
            <a:r>
              <a:rPr lang="en-US" altLang="en-US" sz="2200" dirty="0" smtClean="0">
                <a:latin typeface="+mn-lt"/>
                <a:cs typeface="Arial" charset="0"/>
              </a:rPr>
              <a:t>or presumptive illegal</a:t>
            </a:r>
          </a:p>
          <a:p>
            <a:pPr eaLnBrk="1" hangingPunct="1">
              <a:tabLst>
                <a:tab pos="461963" algn="l"/>
                <a:tab pos="914400" algn="l"/>
                <a:tab pos="1371600" algn="l"/>
              </a:tabLst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		◦	Rule of reason</a:t>
            </a:r>
          </a:p>
          <a:p>
            <a:pPr eaLnBrk="1" hangingPunct="1"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	─	Vertical agreements</a:t>
            </a:r>
          </a:p>
          <a:p>
            <a:pPr eaLnBrk="1" hangingPunct="1">
              <a:defRPr/>
            </a:pPr>
            <a:endParaRPr lang="en-US" altLang="en-US" sz="2200" dirty="0" smtClean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●	Abuse of a dominant position</a:t>
            </a:r>
          </a:p>
          <a:p>
            <a:pPr eaLnBrk="1" hangingPunct="1"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	─	Exclusionary conduct</a:t>
            </a:r>
          </a:p>
          <a:p>
            <a:pPr eaLnBrk="1" hangingPunct="1"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	─	Exploitive conduct</a:t>
            </a:r>
            <a:r>
              <a:rPr lang="en-US" altLang="en-US" sz="2200" baseline="30000" dirty="0" smtClean="0">
                <a:latin typeface="+mn-lt"/>
                <a:cs typeface="Arial" charset="0"/>
              </a:rPr>
              <a:t>*</a:t>
            </a:r>
            <a:endParaRPr lang="en-US" altLang="en-US" sz="2200" dirty="0" smtClean="0">
              <a:latin typeface="+mn-lt"/>
              <a:cs typeface="Arial" charset="0"/>
            </a:endParaRPr>
          </a:p>
          <a:p>
            <a:pPr eaLnBrk="1" hangingPunct="1">
              <a:defRPr/>
            </a:pPr>
            <a:endParaRPr lang="en-US" altLang="en-US" sz="2200" dirty="0" smtClean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●	Anticompetitive mergers and acquisitions</a:t>
            </a:r>
          </a:p>
          <a:p>
            <a:pPr eaLnBrk="1" hangingPunct="1"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	─	Unilateral effects</a:t>
            </a:r>
          </a:p>
          <a:p>
            <a:pPr eaLnBrk="1" hangingPunct="1"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	─	Coordinated effects</a:t>
            </a:r>
          </a:p>
        </p:txBody>
      </p:sp>
      <p:sp>
        <p:nvSpPr>
          <p:cNvPr id="2" name="Right Brace 1"/>
          <p:cNvSpPr/>
          <p:nvPr/>
        </p:nvSpPr>
        <p:spPr>
          <a:xfrm>
            <a:off x="5638800" y="1676400"/>
            <a:ext cx="762000" cy="42672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477000" y="3505200"/>
            <a:ext cx="24384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CREATE OR MAINTAIN MARKET POWER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6096000"/>
            <a:ext cx="74676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baseline="30000" dirty="0">
                <a:latin typeface="+mn-lt"/>
              </a:rPr>
              <a:t>*  </a:t>
            </a:r>
            <a:r>
              <a:rPr lang="en-US" dirty="0">
                <a:latin typeface="+mn-lt"/>
              </a:rPr>
              <a:t>An exercise of market power, but does not create or maintain market power.</a:t>
            </a:r>
          </a:p>
        </p:txBody>
      </p:sp>
    </p:spTree>
    <p:extLst>
      <p:ext uri="{BB962C8B-B14F-4D97-AF65-F5344CB8AC3E}">
        <p14:creationId xmlns:p14="http://schemas.microsoft.com/office/powerpoint/2010/main" val="167186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z="3600" b="1" smtClean="0"/>
              <a:t>Example:  Abuse of a Dominant Position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AD02F-D80D-4A1A-9B5F-5CEF7B02BB57}" type="slidenum">
              <a:rPr lang="en-US" b="0"/>
              <a:pPr>
                <a:defRPr/>
              </a:pPr>
              <a:t>12</a:t>
            </a:fld>
            <a:endParaRPr lang="en-US" b="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153400" cy="44958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609600" indent="-609600">
              <a:buFontTx/>
              <a:buNone/>
              <a:defRPr/>
            </a:pPr>
            <a:r>
              <a:rPr lang="en-US" sz="2000" b="1" dirty="0" smtClean="0"/>
              <a:t>		</a:t>
            </a:r>
            <a:r>
              <a:rPr lang="en-US" sz="2400" b="1" u="sng" dirty="0" smtClean="0"/>
              <a:t>Element of Proof</a:t>
            </a:r>
            <a:r>
              <a:rPr lang="en-US" sz="2400" dirty="0" smtClean="0"/>
              <a:t>				</a:t>
            </a:r>
            <a:r>
              <a:rPr lang="en-US" sz="2400" b="1" u="sng" dirty="0" smtClean="0"/>
              <a:t>Facts</a:t>
            </a:r>
          </a:p>
          <a:p>
            <a:pPr marL="609600" indent="-609600">
              <a:defRPr/>
            </a:pPr>
            <a:endParaRPr lang="en-US" sz="2400" b="1" u="sng" dirty="0" smtClean="0"/>
          </a:p>
          <a:p>
            <a:pPr marL="457200" indent="-457200">
              <a:buFont typeface="Wingdings" pitchFamily="2" charset="2"/>
              <a:buNone/>
              <a:defRPr/>
            </a:pPr>
            <a:r>
              <a:rPr lang="en-US" sz="2400" dirty="0" smtClean="0"/>
              <a:t>1.	Dominant position (SMP)			 	???</a:t>
            </a:r>
          </a:p>
          <a:p>
            <a:pPr marL="457200" indent="-457200">
              <a:buFontTx/>
              <a:buAutoNum type="arabicPeriod"/>
              <a:defRPr/>
            </a:pPr>
            <a:endParaRPr lang="en-US" sz="2400" dirty="0" smtClean="0"/>
          </a:p>
          <a:p>
            <a:pPr marL="457200" indent="-457200">
              <a:buFont typeface="Wingdings" pitchFamily="2" charset="2"/>
              <a:buNone/>
              <a:defRPr/>
            </a:pPr>
            <a:r>
              <a:rPr lang="en-US" sz="2400" dirty="0" smtClean="0"/>
              <a:t>2.	Conduct that may harm competition		???</a:t>
            </a:r>
          </a:p>
          <a:p>
            <a:pPr marL="457200" indent="-457200">
              <a:buFontTx/>
              <a:buAutoNum type="arabicPeriod" startAt="2"/>
              <a:defRPr/>
            </a:pPr>
            <a:endParaRPr lang="en-US" sz="2400" dirty="0" smtClean="0"/>
          </a:p>
          <a:p>
            <a:pPr marL="457200" indent="-457200">
              <a:buFont typeface="Wingdings" pitchFamily="2" charset="2"/>
              <a:buNone/>
              <a:defRPr/>
            </a:pPr>
            <a:r>
              <a:rPr lang="en-US" sz="2400" dirty="0" smtClean="0"/>
              <a:t>3.	No legitimate business justification	 	???</a:t>
            </a:r>
          </a:p>
          <a:p>
            <a:pPr marL="457200" indent="-457200">
              <a:buFontTx/>
              <a:buAutoNum type="arabicPeriod" startAt="3"/>
              <a:defRPr/>
            </a:pPr>
            <a:endParaRPr lang="en-US" sz="2400" dirty="0" smtClean="0"/>
          </a:p>
          <a:p>
            <a:pPr marL="457200" indent="-457200">
              <a:buFontTx/>
              <a:buNone/>
              <a:defRPr/>
            </a:pPr>
            <a:r>
              <a:rPr lang="en-US" sz="2400" dirty="0" smtClean="0"/>
              <a:t>4. 	Anticompetitive effects                        		???</a:t>
            </a:r>
          </a:p>
        </p:txBody>
      </p:sp>
    </p:spTree>
    <p:extLst>
      <p:ext uri="{BB962C8B-B14F-4D97-AF65-F5344CB8AC3E}">
        <p14:creationId xmlns:p14="http://schemas.microsoft.com/office/powerpoint/2010/main" val="200876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225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z="3600" b="1" smtClean="0"/>
              <a:t>Identify Factual Issues in Your Case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610AE-9461-46C4-B800-EE827D2E32EB}" type="slidenum">
              <a:rPr lang="en-US" b="0"/>
              <a:pPr>
                <a:defRPr/>
              </a:pPr>
              <a:t>13</a:t>
            </a:fld>
            <a:endParaRPr lang="en-US" b="0" dirty="0"/>
          </a:p>
        </p:txBody>
      </p:sp>
      <p:sp>
        <p:nvSpPr>
          <p:cNvPr id="10245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153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669925" indent="-325438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022350" indent="-350838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339850" indent="-315913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1681163" indent="-339725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4572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defRPr/>
            </a:pPr>
            <a:r>
              <a:rPr lang="en-US" altLang="en-US" sz="2200" dirty="0" smtClean="0"/>
              <a:t>●	What factual issues are relevant in determining whether there is a violation?</a:t>
            </a:r>
          </a:p>
          <a:p>
            <a:pPr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defRPr/>
            </a:pPr>
            <a:endParaRPr lang="en-US" altLang="en-US" sz="2200" dirty="0" smtClean="0"/>
          </a:p>
          <a:p>
            <a:pPr marL="914400" indent="-9144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tabLst>
                <a:tab pos="457200" algn="l"/>
                <a:tab pos="914400" algn="l"/>
              </a:tabLst>
              <a:defRPr/>
            </a:pPr>
            <a:r>
              <a:rPr lang="en-US" altLang="en-US" sz="2200" dirty="0" smtClean="0"/>
              <a:t>	─	Use your antitrust experience and understanding of the industry to identify the key factual issues</a:t>
            </a:r>
          </a:p>
          <a:p>
            <a:pPr marL="914400" indent="-9144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tabLst>
                <a:tab pos="457200" algn="l"/>
                <a:tab pos="914400" algn="l"/>
              </a:tabLst>
              <a:defRPr/>
            </a:pPr>
            <a:endParaRPr lang="en-US" altLang="en-US" sz="2200" dirty="0" smtClean="0"/>
          </a:p>
          <a:p>
            <a:pPr marL="914400" indent="-9144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tabLst>
                <a:tab pos="457200" algn="l"/>
                <a:tab pos="914400" algn="l"/>
              </a:tabLst>
              <a:defRPr/>
            </a:pPr>
            <a:r>
              <a:rPr lang="en-US" altLang="en-US" sz="2200" dirty="0" smtClean="0"/>
              <a:t>	─	Brainstorm with investigative team and colleagues</a:t>
            </a:r>
          </a:p>
          <a:p>
            <a:pPr marL="914400" indent="-9144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tabLst>
                <a:tab pos="457200" algn="l"/>
                <a:tab pos="914400" algn="l"/>
              </a:tabLst>
              <a:defRPr/>
            </a:pPr>
            <a:endParaRPr lang="en-US" altLang="en-US" sz="2200" dirty="0" smtClean="0"/>
          </a:p>
          <a:p>
            <a:pPr marL="914400" indent="-9144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tabLst>
                <a:tab pos="457200" algn="l"/>
                <a:tab pos="914400" algn="l"/>
              </a:tabLst>
              <a:defRPr/>
            </a:pPr>
            <a:r>
              <a:rPr lang="en-US" altLang="en-US" sz="2200" dirty="0" smtClean="0"/>
              <a:t>	─	Discuss past relevant cases worked on or read about</a:t>
            </a:r>
          </a:p>
          <a:p>
            <a:pPr marL="914400" indent="-9144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tabLst>
                <a:tab pos="457200" algn="l"/>
                <a:tab pos="914400" algn="l"/>
              </a:tabLst>
              <a:defRPr/>
            </a:pPr>
            <a:endParaRPr lang="en-US" altLang="en-US" sz="2200" dirty="0" smtClean="0"/>
          </a:p>
          <a:p>
            <a:pPr marL="914400" indent="-9144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tabLst>
                <a:tab pos="457200" algn="l"/>
                <a:tab pos="914400" algn="l"/>
              </a:tabLst>
              <a:defRPr/>
            </a:pPr>
            <a:r>
              <a:rPr lang="en-US" altLang="en-US" sz="2200" dirty="0" smtClean="0"/>
              <a:t>	─	Use logic and common sense</a:t>
            </a:r>
          </a:p>
          <a:p>
            <a:pPr marL="914400" indent="-9144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tabLst>
                <a:tab pos="457200" algn="l"/>
                <a:tab pos="914400" algn="l"/>
              </a:tabLst>
              <a:defRPr/>
            </a:pPr>
            <a:endParaRPr lang="en-US" altLang="en-US" sz="2200" dirty="0" smtClean="0"/>
          </a:p>
          <a:p>
            <a:pPr marL="914400" indent="-9144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tabLst>
                <a:tab pos="457200" algn="l"/>
                <a:tab pos="914400" algn="l"/>
              </a:tabLst>
              <a:defRPr/>
            </a:pPr>
            <a:r>
              <a:rPr lang="en-US" altLang="en-US" sz="2200" dirty="0" smtClean="0"/>
              <a:t>	─	Apply economic theories</a:t>
            </a:r>
          </a:p>
        </p:txBody>
      </p:sp>
    </p:spTree>
    <p:extLst>
      <p:ext uri="{BB962C8B-B14F-4D97-AF65-F5344CB8AC3E}">
        <p14:creationId xmlns:p14="http://schemas.microsoft.com/office/powerpoint/2010/main" val="106199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225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z="3600" b="1" smtClean="0"/>
              <a:t>Focus on the Most Important Factual Issues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2AF9C5-A4F1-4D34-B370-BA25AADA2D6A}" type="slidenum">
              <a:rPr lang="en-US" b="0"/>
              <a:pPr>
                <a:defRPr/>
              </a:pPr>
              <a:t>14</a:t>
            </a:fld>
            <a:endParaRPr lang="en-US" b="0" dirty="0"/>
          </a:p>
        </p:txBody>
      </p:sp>
      <p:sp>
        <p:nvSpPr>
          <p:cNvPr id="10245" name="Rectangle 3"/>
          <p:cNvSpPr txBox="1">
            <a:spLocks noChangeArrowheads="1"/>
          </p:cNvSpPr>
          <p:nvPr/>
        </p:nvSpPr>
        <p:spPr bwMode="auto">
          <a:xfrm>
            <a:off x="457200" y="1524000"/>
            <a:ext cx="8153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669925" indent="-325438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022350" indent="-350838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339850" indent="-315913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1681163" indent="-339725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4572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defRPr/>
            </a:pPr>
            <a:r>
              <a:rPr lang="en-US" altLang="en-US" sz="2000" dirty="0" smtClean="0"/>
              <a:t>●	Depending on the most important factual issues in the case, you may need to start your investigation by gathering different types of information from different sources</a:t>
            </a:r>
          </a:p>
          <a:p>
            <a:pPr marL="457200" indent="-4572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defRPr/>
            </a:pPr>
            <a:endParaRPr lang="en-US" altLang="en-US" sz="2000" dirty="0" smtClean="0"/>
          </a:p>
          <a:p>
            <a:pPr marL="914400" indent="-9144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tabLst>
                <a:tab pos="457200" algn="l"/>
              </a:tabLst>
              <a:defRPr/>
            </a:pPr>
            <a:r>
              <a:rPr lang="en-US" altLang="en-US" sz="2000" dirty="0" smtClean="0"/>
              <a:t>	─	Example:  Is the main issue </a:t>
            </a:r>
            <a:r>
              <a:rPr lang="en-US" altLang="en-US" sz="2000" b="1" dirty="0" smtClean="0"/>
              <a:t>whether the merging firms’ products compete</a:t>
            </a:r>
            <a:r>
              <a:rPr lang="en-US" altLang="en-US" sz="2000" dirty="0" smtClean="0"/>
              <a:t> in the same market?  Or whether they are particularly close substitutes in that market?</a:t>
            </a:r>
          </a:p>
          <a:p>
            <a:pPr marL="914400" indent="-9144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tabLst>
                <a:tab pos="457200" algn="l"/>
              </a:tabLst>
              <a:defRPr/>
            </a:pPr>
            <a:endParaRPr lang="en-US" altLang="en-US" sz="2000" dirty="0" smtClean="0"/>
          </a:p>
          <a:p>
            <a:pPr marL="1371600" indent="-13716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tabLst>
                <a:tab pos="457200" algn="l"/>
                <a:tab pos="914400" algn="l"/>
                <a:tab pos="1371600" algn="l"/>
              </a:tabLst>
              <a:defRPr/>
            </a:pPr>
            <a:r>
              <a:rPr lang="en-US" altLang="en-US" sz="2000" dirty="0" smtClean="0"/>
              <a:t>		</a:t>
            </a:r>
            <a:r>
              <a:rPr lang="en-US" altLang="en-US" sz="2000" dirty="0" smtClean="0">
                <a:latin typeface="Calibri"/>
              </a:rPr>
              <a:t>◦	If so, focus on gathering information about what products consumers view as meaningful substitutes.</a:t>
            </a:r>
          </a:p>
          <a:p>
            <a:pPr marL="1371600" indent="-13716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tabLst>
                <a:tab pos="457200" algn="l"/>
                <a:tab pos="914400" algn="l"/>
                <a:tab pos="1371600" algn="l"/>
              </a:tabLst>
              <a:defRPr/>
            </a:pPr>
            <a:endParaRPr lang="en-US" altLang="en-US" sz="2000" dirty="0" smtClean="0">
              <a:latin typeface="Calibri"/>
            </a:endParaRPr>
          </a:p>
          <a:p>
            <a:pPr marL="914400" indent="-9144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tabLst>
                <a:tab pos="457200" algn="l"/>
                <a:tab pos="914400" algn="l"/>
                <a:tab pos="1371600" algn="l"/>
              </a:tabLst>
              <a:defRPr/>
            </a:pPr>
            <a:r>
              <a:rPr lang="en-US" altLang="en-US" sz="2000" dirty="0" smtClean="0">
                <a:latin typeface="Calibri"/>
              </a:rPr>
              <a:t>	─	Example:  Is the main issue </a:t>
            </a:r>
            <a:r>
              <a:rPr lang="en-US" altLang="en-US" sz="2000" b="1" dirty="0" smtClean="0">
                <a:latin typeface="Calibri"/>
              </a:rPr>
              <a:t>whether entry might occur </a:t>
            </a:r>
            <a:r>
              <a:rPr lang="en-US" altLang="en-US" sz="2000" dirty="0" smtClean="0">
                <a:latin typeface="Calibri"/>
              </a:rPr>
              <a:t>if the merged firm raised prices post-merger?</a:t>
            </a:r>
          </a:p>
          <a:p>
            <a:pPr marL="914400" indent="-9144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tabLst>
                <a:tab pos="457200" algn="l"/>
                <a:tab pos="914400" algn="l"/>
                <a:tab pos="1371600" algn="l"/>
              </a:tabLst>
              <a:defRPr/>
            </a:pPr>
            <a:endParaRPr lang="en-US" altLang="en-US" sz="2000" dirty="0" smtClean="0">
              <a:latin typeface="Calibri"/>
            </a:endParaRPr>
          </a:p>
          <a:p>
            <a:pPr marL="1371600" indent="-1371600">
              <a:spcBef>
                <a:spcPct val="0"/>
              </a:spcBef>
              <a:buClr>
                <a:schemeClr val="accent1"/>
              </a:buClr>
              <a:buSzPct val="65000"/>
              <a:buFontTx/>
              <a:buNone/>
              <a:tabLst>
                <a:tab pos="457200" algn="l"/>
                <a:tab pos="914400" algn="l"/>
                <a:tab pos="1371600" algn="l"/>
              </a:tabLst>
              <a:defRPr/>
            </a:pPr>
            <a:r>
              <a:rPr lang="en-US" altLang="en-US" sz="2000" dirty="0" smtClean="0">
                <a:latin typeface="Calibri"/>
              </a:rPr>
              <a:t>		◦	If so, focus on gathering information about the timeliness, likelihood and sufficiency of entry.</a:t>
            </a: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8582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224"/>
            <a:ext cx="8839200" cy="134937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 smtClean="0"/>
              <a:t>Step 1</a:t>
            </a:r>
            <a:br>
              <a:rPr lang="en-US" altLang="en-US" sz="3600" b="1" dirty="0" smtClean="0"/>
            </a:br>
            <a:r>
              <a:rPr lang="en-US" altLang="en-US" sz="3600" b="1" dirty="0" smtClean="0"/>
              <a:t>Develop a Theory of the Case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00663A-2AF0-4307-8D3C-725C550C381E}" type="slidenum">
              <a:rPr lang="en-US" b="0"/>
              <a:pPr>
                <a:defRPr/>
              </a:pPr>
              <a:t>15</a:t>
            </a:fld>
            <a:endParaRPr lang="en-US" b="0" dirty="0"/>
          </a:p>
        </p:txBody>
      </p:sp>
      <p:sp>
        <p:nvSpPr>
          <p:cNvPr id="12293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153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669925" indent="-325438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022350" indent="-350838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339850" indent="-3159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1681163" indent="-339725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138363" indent="-339725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595563" indent="-339725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052763" indent="-339725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509963" indent="-339725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0" hangingPunct="0">
              <a:buClr>
                <a:schemeClr val="accent1"/>
              </a:buClr>
              <a:buSzPct val="65000"/>
            </a:pPr>
            <a:r>
              <a:rPr lang="en-US" altLang="en-US" sz="2400" b="1"/>
              <a:t>●	Focused investigation:  </a:t>
            </a:r>
            <a:r>
              <a:rPr lang="en-US" altLang="en-US" sz="2400"/>
              <a:t>The working theory of the case will suggest additional information to look for during the investigation. </a:t>
            </a:r>
          </a:p>
          <a:p>
            <a:pPr eaLnBrk="0" hangingPunct="0">
              <a:buClr>
                <a:schemeClr val="accent1"/>
              </a:buClr>
              <a:buSzPct val="65000"/>
            </a:pPr>
            <a:endParaRPr lang="en-US" altLang="en-US" sz="2400"/>
          </a:p>
          <a:p>
            <a:pPr eaLnBrk="0" hangingPunct="0">
              <a:buClr>
                <a:schemeClr val="accent1"/>
              </a:buClr>
              <a:buSzPct val="65000"/>
            </a:pPr>
            <a:r>
              <a:rPr lang="en-US" altLang="en-US" sz="2400"/>
              <a:t>●	</a:t>
            </a:r>
            <a:r>
              <a:rPr lang="en-US" altLang="en-US" sz="2400" b="1"/>
              <a:t>Relevance:  </a:t>
            </a:r>
            <a:r>
              <a:rPr lang="en-US" altLang="en-US" sz="2400"/>
              <a:t>Evidence is relevant only when it is viewed from the standpoint of the theory.</a:t>
            </a:r>
          </a:p>
          <a:p>
            <a:pPr eaLnBrk="0" hangingPunct="0">
              <a:buClr>
                <a:schemeClr val="accent1"/>
              </a:buClr>
              <a:buSzPct val="65000"/>
            </a:pPr>
            <a:endParaRPr lang="en-US" altLang="en-US" sz="2400"/>
          </a:p>
          <a:p>
            <a:pPr eaLnBrk="0" hangingPunct="0">
              <a:buClr>
                <a:schemeClr val="accent1"/>
              </a:buClr>
              <a:buSzPct val="65000"/>
            </a:pPr>
            <a:r>
              <a:rPr lang="en-US" altLang="en-US" sz="2400"/>
              <a:t>●	</a:t>
            </a:r>
            <a:r>
              <a:rPr lang="en-US" altLang="en-US" sz="2400" b="1"/>
              <a:t>Coherent investigation:  </a:t>
            </a:r>
            <a:r>
              <a:rPr lang="en-US" altLang="en-US" sz="2400"/>
              <a:t>Without a working legal theory, there cannot be a coherent investigation.</a:t>
            </a:r>
          </a:p>
          <a:p>
            <a:pPr eaLnBrk="0" hangingPunct="0">
              <a:buClr>
                <a:schemeClr val="accent1"/>
              </a:buClr>
              <a:buSzPct val="65000"/>
            </a:pPr>
            <a:endParaRPr lang="en-US" altLang="en-US" sz="2400"/>
          </a:p>
          <a:p>
            <a:pPr eaLnBrk="0" hangingPunct="0">
              <a:buClr>
                <a:schemeClr val="accent1"/>
              </a:buClr>
              <a:buSzPct val="65000"/>
            </a:pPr>
            <a:r>
              <a:rPr lang="en-US" altLang="en-US" sz="2400"/>
              <a:t>●	</a:t>
            </a:r>
            <a:r>
              <a:rPr lang="en-US" altLang="en-US" sz="2400" b="1"/>
              <a:t>Flexibility:  </a:t>
            </a:r>
            <a:r>
              <a:rPr lang="en-US" altLang="en-US" sz="2400"/>
              <a:t>The working theory can change during  the course of the investigation.</a:t>
            </a:r>
          </a:p>
        </p:txBody>
      </p:sp>
    </p:spTree>
    <p:extLst>
      <p:ext uri="{BB962C8B-B14F-4D97-AF65-F5344CB8AC3E}">
        <p14:creationId xmlns:p14="http://schemas.microsoft.com/office/powerpoint/2010/main" val="118549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 smtClean="0"/>
              <a:t>Step 2</a:t>
            </a:r>
            <a:br>
              <a:rPr lang="en-US" altLang="en-US" sz="3600" b="1" dirty="0" smtClean="0"/>
            </a:br>
            <a:r>
              <a:rPr lang="en-US" altLang="en-US" sz="3600" b="1" dirty="0" smtClean="0"/>
              <a:t>Identify Potential Sources of Information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C0CA62-5034-4F28-9232-9913DD975188}" type="slidenum">
              <a:rPr lang="en-US" b="0"/>
              <a:pPr>
                <a:defRPr/>
              </a:pPr>
              <a:t>16</a:t>
            </a:fld>
            <a:endParaRPr lang="en-US" b="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33400" y="1600200"/>
            <a:ext cx="78486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400" dirty="0">
                <a:cs typeface="Arial" charset="0"/>
              </a:rPr>
              <a:t>●	</a:t>
            </a:r>
            <a:r>
              <a:rPr lang="en-US" sz="2400" dirty="0">
                <a:latin typeface="+mn-lt"/>
              </a:rPr>
              <a:t>Witnesses (customers, suppliers, competitors, trade associations, industry experts, etc.)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400" dirty="0">
              <a:latin typeface="+mn-lt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400" dirty="0">
                <a:latin typeface="+mn-lt"/>
              </a:rPr>
              <a:t>●	Documents and data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400" dirty="0">
              <a:latin typeface="+mn-lt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400" dirty="0">
                <a:latin typeface="+mn-lt"/>
              </a:rPr>
              <a:t>●	Government sources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400" dirty="0">
              <a:latin typeface="+mn-lt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400" dirty="0">
                <a:latin typeface="+mn-lt"/>
              </a:rPr>
              <a:t>●	Public documents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400" dirty="0">
              <a:latin typeface="+mn-lt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400" dirty="0">
                <a:latin typeface="+mn-lt"/>
              </a:rPr>
              <a:t>●	Related investigations (internal and other agencies)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400" dirty="0">
              <a:latin typeface="+mn-lt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400" dirty="0">
                <a:latin typeface="+mn-lt"/>
              </a:rPr>
              <a:t>●	Others</a:t>
            </a:r>
          </a:p>
        </p:txBody>
      </p:sp>
    </p:spTree>
    <p:extLst>
      <p:ext uri="{BB962C8B-B14F-4D97-AF65-F5344CB8AC3E}">
        <p14:creationId xmlns:p14="http://schemas.microsoft.com/office/powerpoint/2010/main" val="179615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-1"/>
            <a:ext cx="8839200" cy="143351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 smtClean="0"/>
              <a:t>Step 3</a:t>
            </a:r>
            <a:br>
              <a:rPr lang="en-US" altLang="en-US" sz="3600" b="1" dirty="0" smtClean="0"/>
            </a:br>
            <a:r>
              <a:rPr lang="en-US" altLang="en-US" sz="3600" b="1" dirty="0" smtClean="0"/>
              <a:t>Interview Witnesses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C9FCBE-D0F4-42F5-A798-E0A95A72FA28}" type="slidenum">
              <a:rPr lang="en-US" b="0"/>
              <a:pPr>
                <a:defRPr/>
              </a:pPr>
              <a:t>17</a:t>
            </a:fld>
            <a:endParaRPr lang="en-US" b="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1433513"/>
            <a:ext cx="8229600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tabLst>
                <a:tab pos="457200" algn="l"/>
              </a:tabLst>
              <a:defRPr/>
            </a:pPr>
            <a:r>
              <a:rPr lang="en-US" sz="2400" dirty="0">
                <a:latin typeface="+mn-lt"/>
              </a:rPr>
              <a:t>●	</a:t>
            </a:r>
            <a:r>
              <a:rPr lang="en-US" sz="2400" b="1" dirty="0">
                <a:latin typeface="+mn-lt"/>
              </a:rPr>
              <a:t>Main purpose:  </a:t>
            </a:r>
            <a:r>
              <a:rPr lang="en-US" sz="2400" dirty="0">
                <a:latin typeface="+mn-lt"/>
              </a:rPr>
              <a:t>To learn </a:t>
            </a:r>
            <a:r>
              <a:rPr lang="en-US" sz="2400" dirty="0">
                <a:latin typeface="+mn-lt"/>
                <a:ea typeface="Arial Unicode MS" pitchFamily="34" charset="-128"/>
                <a:cs typeface="Arial Unicode MS" pitchFamily="34" charset="-128"/>
              </a:rPr>
              <a:t>facts needed to prove or to disprove the elements of the legal theory under investigation.</a:t>
            </a:r>
          </a:p>
          <a:p>
            <a:pPr marL="914400" indent="-914400">
              <a:tabLst>
                <a:tab pos="457200" algn="l"/>
              </a:tabLst>
              <a:defRPr/>
            </a:pPr>
            <a:endParaRPr lang="en-US" sz="24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400" dirty="0">
                <a:latin typeface="+mn-lt"/>
                <a:ea typeface="Arial Unicode MS" pitchFamily="34" charset="-128"/>
                <a:cs typeface="Arial Unicode MS" pitchFamily="34" charset="-128"/>
              </a:rPr>
              <a:t>●	</a:t>
            </a:r>
            <a:r>
              <a:rPr lang="en-US" sz="2400" b="1" dirty="0">
                <a:latin typeface="+mn-lt"/>
                <a:ea typeface="Arial Unicode MS" pitchFamily="34" charset="-128"/>
                <a:cs typeface="Arial Unicode MS" pitchFamily="34" charset="-128"/>
              </a:rPr>
              <a:t>Interviews may also be used –</a:t>
            </a: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400" dirty="0">
                <a:latin typeface="+mn-lt"/>
                <a:ea typeface="Arial Unicode MS" pitchFamily="34" charset="-128"/>
                <a:cs typeface="Arial Unicode MS" pitchFamily="34" charset="-128"/>
              </a:rPr>
              <a:t>	─	to help understand the industry and business practice under investigation</a:t>
            </a: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400" dirty="0">
                <a:latin typeface="+mn-lt"/>
                <a:ea typeface="Arial Unicode MS" pitchFamily="34" charset="-128"/>
                <a:cs typeface="Arial Unicode MS" pitchFamily="34" charset="-128"/>
              </a:rPr>
              <a:t>	─	to get an explanation of things that are unclear in documents</a:t>
            </a: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400" dirty="0">
                <a:latin typeface="+mn-lt"/>
                <a:ea typeface="Arial Unicode MS" pitchFamily="34" charset="-128"/>
                <a:cs typeface="Arial Unicode MS" pitchFamily="34" charset="-128"/>
              </a:rPr>
              <a:t>	─	to test the validity of information provided from other sources</a:t>
            </a: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400" dirty="0">
                <a:latin typeface="+mn-lt"/>
                <a:ea typeface="Arial Unicode MS" pitchFamily="34" charset="-128"/>
                <a:cs typeface="Arial Unicode MS" pitchFamily="34" charset="-128"/>
              </a:rPr>
              <a:t>	─	to assess the credibility of witnesses</a:t>
            </a: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400" dirty="0">
                <a:latin typeface="+mn-lt"/>
                <a:ea typeface="Arial Unicode MS" pitchFamily="34" charset="-128"/>
                <a:cs typeface="Arial Unicode MS" pitchFamily="34" charset="-128"/>
              </a:rPr>
              <a:t>	─	to identify other sources of information</a:t>
            </a: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400" dirty="0">
                <a:latin typeface="+mn-lt"/>
                <a:ea typeface="Arial Unicode MS" pitchFamily="34" charset="-128"/>
                <a:cs typeface="Arial Unicode MS" pitchFamily="34" charset="-128"/>
              </a:rPr>
              <a:t>	─	to find out what defenses may be raised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2241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 smtClean="0"/>
              <a:t>Step 3</a:t>
            </a:r>
            <a:br>
              <a:rPr lang="en-US" altLang="en-US" sz="3600" b="1" dirty="0" smtClean="0"/>
            </a:br>
            <a:r>
              <a:rPr lang="en-US" altLang="en-US" sz="3600" b="1" dirty="0" smtClean="0"/>
              <a:t>Types of Witnesses to Interview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2122CE-DAEB-4A4E-A0C0-A51366BCDBE1}" type="slidenum">
              <a:rPr lang="en-US" b="0"/>
              <a:pPr>
                <a:defRPr/>
              </a:pPr>
              <a:t>18</a:t>
            </a:fld>
            <a:endParaRPr lang="en-US" b="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4114800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tabLst>
                <a:tab pos="457200" algn="l"/>
              </a:tabLst>
              <a:defRPr/>
            </a:pPr>
            <a:r>
              <a:rPr lang="en-US" sz="2200" dirty="0">
                <a:latin typeface="+mn-lt"/>
              </a:rPr>
              <a:t>●	Complainant/Informant</a:t>
            </a:r>
          </a:p>
          <a:p>
            <a:pPr marL="457200" indent="-457200">
              <a:tabLst>
                <a:tab pos="457200" algn="l"/>
              </a:tabLst>
              <a:defRPr/>
            </a:pPr>
            <a:endParaRPr lang="en-US" sz="2200" dirty="0">
              <a:latin typeface="+mn-lt"/>
            </a:endParaRP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200" dirty="0">
                <a:latin typeface="+mn-lt"/>
              </a:rPr>
              <a:t>●	Competitors</a:t>
            </a:r>
          </a:p>
          <a:p>
            <a:pPr marL="914400" indent="-914400">
              <a:tabLst>
                <a:tab pos="457200" algn="l"/>
              </a:tabLst>
              <a:defRPr/>
            </a:pPr>
            <a:endParaRPr lang="en-US" sz="2200" dirty="0">
              <a:latin typeface="+mn-lt"/>
            </a:endParaRP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200" dirty="0">
                <a:latin typeface="+mn-lt"/>
              </a:rPr>
              <a:t>●	Customers</a:t>
            </a:r>
          </a:p>
          <a:p>
            <a:pPr marL="914400" indent="-914400">
              <a:tabLst>
                <a:tab pos="457200" algn="l"/>
              </a:tabLst>
              <a:defRPr/>
            </a:pPr>
            <a:endParaRPr lang="en-US" sz="2200" dirty="0">
              <a:latin typeface="+mn-lt"/>
            </a:endParaRP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2200" dirty="0">
                <a:latin typeface="+mn-lt"/>
              </a:rPr>
              <a:t>●	Suppliers, Distributors, Retailers</a:t>
            </a:r>
          </a:p>
          <a:p>
            <a:pPr marL="914400" indent="-914400">
              <a:tabLst>
                <a:tab pos="457200" algn="l"/>
              </a:tabLst>
              <a:defRPr/>
            </a:pPr>
            <a:endParaRPr lang="en-US" sz="2200" dirty="0">
              <a:latin typeface="+mn-lt"/>
            </a:endParaRP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200" dirty="0">
                <a:latin typeface="+mn-lt"/>
              </a:rPr>
              <a:t>●	Government Agencies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0" y="1600200"/>
            <a:ext cx="41148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14400" indent="-914400">
              <a:tabLst>
                <a:tab pos="457200" algn="l"/>
              </a:tabLst>
              <a:defRPr/>
            </a:pPr>
            <a:r>
              <a:rPr lang="en-US" sz="2200" dirty="0">
                <a:latin typeface="+mn-lt"/>
              </a:rPr>
              <a:t>●	Business/Trade Associations</a:t>
            </a:r>
          </a:p>
          <a:p>
            <a:pPr marL="914400" indent="-914400">
              <a:tabLst>
                <a:tab pos="457200" algn="l"/>
              </a:tabLst>
              <a:defRPr/>
            </a:pPr>
            <a:endParaRPr lang="en-US" sz="2200" dirty="0">
              <a:latin typeface="+mn-lt"/>
            </a:endParaRP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2200" dirty="0">
                <a:latin typeface="+mn-lt"/>
              </a:rPr>
              <a:t>●	Industry Experts, Analysts, Academics</a:t>
            </a:r>
          </a:p>
          <a:p>
            <a:pPr marL="914400" indent="-914400">
              <a:tabLst>
                <a:tab pos="457200" algn="l"/>
              </a:tabLst>
              <a:defRPr/>
            </a:pPr>
            <a:endParaRPr lang="en-US" sz="2200" dirty="0">
              <a:latin typeface="+mn-lt"/>
            </a:endParaRP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200" dirty="0">
                <a:latin typeface="+mn-lt"/>
              </a:rPr>
              <a:t>●	Target/Respondent</a:t>
            </a:r>
          </a:p>
        </p:txBody>
      </p:sp>
      <p:sp>
        <p:nvSpPr>
          <p:cNvPr id="15367" name="TextBox 1"/>
          <p:cNvSpPr txBox="1">
            <a:spLocks noChangeArrowheads="1"/>
          </p:cNvSpPr>
          <p:nvPr/>
        </p:nvSpPr>
        <p:spPr bwMode="auto">
          <a:xfrm>
            <a:off x="838200" y="5257800"/>
            <a:ext cx="7772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1800">
                <a:latin typeface="Arial" charset="0"/>
              </a:rPr>
              <a:t>Note:  Each provides a different perspective and has different incentives to tell the truth about facts about the market and the likely impact of the conduct or merger.</a:t>
            </a:r>
          </a:p>
        </p:txBody>
      </p:sp>
    </p:spTree>
    <p:extLst>
      <p:ext uri="{BB962C8B-B14F-4D97-AF65-F5344CB8AC3E}">
        <p14:creationId xmlns:p14="http://schemas.microsoft.com/office/powerpoint/2010/main" val="351451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-1"/>
            <a:ext cx="8839200" cy="143351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 smtClean="0"/>
              <a:t>Step 4</a:t>
            </a:r>
            <a:br>
              <a:rPr lang="en-US" altLang="en-US" sz="3600" b="1" dirty="0" smtClean="0"/>
            </a:br>
            <a:r>
              <a:rPr lang="en-US" altLang="en-US" sz="3600" b="1" dirty="0" smtClean="0"/>
              <a:t>Request Documents and Data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6924A-4400-4E70-BB51-D778C59D68CA}" type="slidenum">
              <a:rPr lang="en-US" b="0"/>
              <a:pPr>
                <a:defRPr/>
              </a:pPr>
              <a:t>19</a:t>
            </a:fld>
            <a:endParaRPr lang="en-US" b="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57200" y="1433513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tabLst>
                <a:tab pos="457200" algn="l"/>
              </a:tabLst>
              <a:defRPr/>
            </a:pPr>
            <a:r>
              <a:rPr lang="en-US" sz="2000" dirty="0">
                <a:latin typeface="+mn-lt"/>
              </a:rPr>
              <a:t>●	</a:t>
            </a:r>
            <a:r>
              <a:rPr lang="en-US" sz="2000" b="1" dirty="0">
                <a:latin typeface="+mn-lt"/>
              </a:rPr>
              <a:t>Main purpose:  </a:t>
            </a:r>
            <a:r>
              <a:rPr lang="en-US" sz="2000" dirty="0">
                <a:latin typeface="+mn-lt"/>
              </a:rPr>
              <a:t>To learn facts needed to prove or to disprove the elements of the legal theory under investigation.</a:t>
            </a:r>
          </a:p>
          <a:p>
            <a:pPr marL="457200" indent="-457200">
              <a:tabLst>
                <a:tab pos="457200" algn="l"/>
              </a:tabLst>
              <a:defRPr/>
            </a:pPr>
            <a:endParaRPr lang="en-US" sz="2000" dirty="0">
              <a:latin typeface="+mn-lt"/>
            </a:endParaRP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2000" dirty="0">
                <a:latin typeface="+mn-lt"/>
              </a:rPr>
              <a:t>●	</a:t>
            </a:r>
            <a:r>
              <a:rPr lang="en-US" sz="2000" b="1" dirty="0">
                <a:latin typeface="+mn-lt"/>
              </a:rPr>
              <a:t>Methods for obtaining documents and data:</a:t>
            </a:r>
          </a:p>
          <a:p>
            <a:pPr marL="457200" indent="-457200">
              <a:tabLst>
                <a:tab pos="457200" algn="l"/>
              </a:tabLst>
              <a:defRPr/>
            </a:pPr>
            <a:endParaRPr lang="en-US" sz="2000" dirty="0">
              <a:latin typeface="+mn-lt"/>
            </a:endParaRP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000" dirty="0">
                <a:latin typeface="+mn-lt"/>
              </a:rPr>
              <a:t>	─	Voluntary requests (letters, telephone interviews)</a:t>
            </a:r>
          </a:p>
          <a:p>
            <a:pPr marL="1371600" indent="-1371600">
              <a:tabLst>
                <a:tab pos="457200" algn="l"/>
                <a:tab pos="914400" algn="l"/>
                <a:tab pos="1371600" algn="l"/>
              </a:tabLst>
              <a:defRPr/>
            </a:pPr>
            <a:r>
              <a:rPr lang="en-US" sz="2000" dirty="0">
                <a:latin typeface="+mn-lt"/>
              </a:rPr>
              <a:t>		</a:t>
            </a:r>
            <a:r>
              <a:rPr lang="en-US" sz="2000" dirty="0">
                <a:latin typeface="Calibri"/>
              </a:rPr>
              <a:t>◦	Pros:  get documents quickly and maintain good relationship</a:t>
            </a:r>
          </a:p>
          <a:p>
            <a:pPr marL="1371600" indent="-1371600">
              <a:tabLst>
                <a:tab pos="457200" algn="l"/>
                <a:tab pos="914400" algn="l"/>
                <a:tab pos="1371600" algn="l"/>
              </a:tabLst>
              <a:defRPr/>
            </a:pPr>
            <a:r>
              <a:rPr lang="en-US" sz="2000" dirty="0">
                <a:latin typeface="Calibri"/>
              </a:rPr>
              <a:t>		◦	Cons:  may get only cherry picked documents or none at all</a:t>
            </a:r>
            <a:endParaRPr lang="en-US" sz="2000" dirty="0">
              <a:latin typeface="+mn-lt"/>
            </a:endParaRPr>
          </a:p>
          <a:p>
            <a:pPr marL="914400" indent="-914400">
              <a:tabLst>
                <a:tab pos="457200" algn="l"/>
              </a:tabLst>
              <a:defRPr/>
            </a:pPr>
            <a:endParaRPr lang="en-US" sz="2000" dirty="0">
              <a:latin typeface="+mn-lt"/>
            </a:endParaRP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000" dirty="0">
                <a:latin typeface="+mn-lt"/>
              </a:rPr>
              <a:t>	─	Compulsory requests (subpoenas, civil investigative demands, Second Requests)</a:t>
            </a:r>
          </a:p>
          <a:p>
            <a:pPr marL="1371600" indent="-1371600">
              <a:tabLst>
                <a:tab pos="457200" algn="l"/>
                <a:tab pos="914400" algn="l"/>
                <a:tab pos="1371600" algn="l"/>
              </a:tabLst>
              <a:defRPr/>
            </a:pPr>
            <a:r>
              <a:rPr lang="en-US" sz="2000" dirty="0">
                <a:latin typeface="+mn-lt"/>
              </a:rPr>
              <a:t>		</a:t>
            </a:r>
            <a:r>
              <a:rPr lang="en-US" sz="2000" dirty="0">
                <a:latin typeface="Calibri"/>
              </a:rPr>
              <a:t>◦	Pros:  court can force production of documents; more likely to get all relevant documents (especially if certification required)</a:t>
            </a:r>
          </a:p>
          <a:p>
            <a:pPr marL="1371600" indent="-1371600">
              <a:tabLst>
                <a:tab pos="457200" algn="l"/>
                <a:tab pos="914400" algn="l"/>
                <a:tab pos="1371600" algn="l"/>
              </a:tabLst>
              <a:defRPr/>
            </a:pPr>
            <a:r>
              <a:rPr lang="en-US" sz="2000" dirty="0">
                <a:latin typeface="Calibri"/>
              </a:rPr>
              <a:t>		◦	Cons:  may cause relationship to deteriorate, especially with third parties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2012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7772400" cy="2108440"/>
          </a:xfrm>
        </p:spPr>
        <p:txBody>
          <a:bodyPr>
            <a:normAutofit/>
          </a:bodyPr>
          <a:lstStyle/>
          <a:p>
            <a:r>
              <a:rPr lang="en-US" dirty="0" smtClean="0"/>
              <a:t>Case Study:</a:t>
            </a:r>
            <a:br>
              <a:rPr lang="en-US" dirty="0" smtClean="0"/>
            </a:br>
            <a:r>
              <a:rPr lang="en-US" dirty="0" smtClean="0"/>
              <a:t>A Merger of Money Wire Transfer Companies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E981-949C-46D7-8CBD-91BCEDE01B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716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 smtClean="0"/>
              <a:t>Step 4</a:t>
            </a:r>
            <a:br>
              <a:rPr lang="en-US" altLang="en-US" sz="3600" b="1" dirty="0" smtClean="0"/>
            </a:br>
            <a:r>
              <a:rPr lang="en-US" altLang="en-US" sz="3600" b="1" dirty="0" smtClean="0"/>
              <a:t>Sources of Documents and Data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DEC723-44F1-419D-A742-A64BED85D4B8}" type="slidenum">
              <a:rPr lang="en-US" b="0"/>
              <a:pPr>
                <a:defRPr/>
              </a:pPr>
              <a:t>20</a:t>
            </a:fld>
            <a:endParaRPr lang="en-US" b="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1524000"/>
            <a:ext cx="41148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tabLst>
                <a:tab pos="457200" algn="l"/>
              </a:tabLst>
              <a:defRPr/>
            </a:pPr>
            <a:r>
              <a:rPr lang="en-US" sz="2200" dirty="0">
                <a:latin typeface="+mn-lt"/>
              </a:rPr>
              <a:t>●	Complainant/Informant</a:t>
            </a:r>
          </a:p>
          <a:p>
            <a:pPr marL="457200" indent="-457200">
              <a:tabLst>
                <a:tab pos="457200" algn="l"/>
              </a:tabLst>
              <a:defRPr/>
            </a:pPr>
            <a:endParaRPr lang="en-US" sz="2200" dirty="0">
              <a:latin typeface="+mn-lt"/>
            </a:endParaRP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200" dirty="0">
                <a:latin typeface="+mn-lt"/>
              </a:rPr>
              <a:t>●	Competitors</a:t>
            </a:r>
          </a:p>
          <a:p>
            <a:pPr marL="914400" indent="-914400">
              <a:tabLst>
                <a:tab pos="457200" algn="l"/>
              </a:tabLst>
              <a:defRPr/>
            </a:pPr>
            <a:endParaRPr lang="en-US" sz="2200" dirty="0">
              <a:latin typeface="+mn-lt"/>
            </a:endParaRP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200" dirty="0">
                <a:latin typeface="+mn-lt"/>
              </a:rPr>
              <a:t>●	Customers</a:t>
            </a:r>
          </a:p>
          <a:p>
            <a:pPr marL="914400" indent="-914400">
              <a:tabLst>
                <a:tab pos="457200" algn="l"/>
              </a:tabLst>
              <a:defRPr/>
            </a:pPr>
            <a:endParaRPr lang="en-US" sz="2200" dirty="0">
              <a:latin typeface="+mn-lt"/>
            </a:endParaRP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2200" dirty="0">
                <a:latin typeface="+mn-lt"/>
              </a:rPr>
              <a:t>●	Suppliers, Distributors, Retailers</a:t>
            </a:r>
          </a:p>
          <a:p>
            <a:pPr marL="914400" indent="-914400">
              <a:tabLst>
                <a:tab pos="457200" algn="l"/>
              </a:tabLst>
              <a:defRPr/>
            </a:pPr>
            <a:endParaRPr lang="en-US" sz="2200" dirty="0">
              <a:latin typeface="+mn-lt"/>
            </a:endParaRP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200" dirty="0">
                <a:latin typeface="+mn-lt"/>
              </a:rPr>
              <a:t>●	Government Agencies</a:t>
            </a:r>
          </a:p>
          <a:p>
            <a:pPr marL="914400" indent="-914400">
              <a:tabLst>
                <a:tab pos="457200" algn="l"/>
              </a:tabLst>
              <a:defRPr/>
            </a:pPr>
            <a:endParaRPr lang="en-US" sz="2000" dirty="0">
              <a:latin typeface="+mn-lt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572000" y="1524000"/>
            <a:ext cx="41148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14400" indent="-914400">
              <a:tabLst>
                <a:tab pos="457200" algn="l"/>
              </a:tabLst>
              <a:defRPr/>
            </a:pPr>
            <a:r>
              <a:rPr lang="en-US" sz="2200" dirty="0">
                <a:latin typeface="+mn-lt"/>
              </a:rPr>
              <a:t>●	Business/Trade Associations</a:t>
            </a:r>
          </a:p>
          <a:p>
            <a:pPr marL="914400" indent="-914400">
              <a:tabLst>
                <a:tab pos="457200" algn="l"/>
              </a:tabLst>
              <a:defRPr/>
            </a:pPr>
            <a:endParaRPr lang="en-US" sz="2200" dirty="0">
              <a:latin typeface="+mn-lt"/>
            </a:endParaRP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2200" dirty="0">
                <a:latin typeface="+mn-lt"/>
              </a:rPr>
              <a:t>●	Industry Experts, Analysts, Academics</a:t>
            </a:r>
          </a:p>
          <a:p>
            <a:pPr marL="914400" indent="-914400">
              <a:tabLst>
                <a:tab pos="457200" algn="l"/>
              </a:tabLst>
              <a:defRPr/>
            </a:pPr>
            <a:endParaRPr lang="en-US" sz="2200" dirty="0">
              <a:latin typeface="+mn-lt"/>
            </a:endParaRP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200" dirty="0">
                <a:latin typeface="+mn-lt"/>
              </a:rPr>
              <a:t>●	Target/Respondent</a:t>
            </a:r>
          </a:p>
        </p:txBody>
      </p:sp>
    </p:spTree>
    <p:extLst>
      <p:ext uri="{BB962C8B-B14F-4D97-AF65-F5344CB8AC3E}">
        <p14:creationId xmlns:p14="http://schemas.microsoft.com/office/powerpoint/2010/main" val="205661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 smtClean="0"/>
              <a:t>Step 4</a:t>
            </a:r>
            <a:br>
              <a:rPr lang="en-US" altLang="en-US" sz="3600" b="1" dirty="0" smtClean="0"/>
            </a:br>
            <a:r>
              <a:rPr lang="en-US" altLang="en-US" sz="3600" b="1" dirty="0" smtClean="0"/>
              <a:t>Types of Documents and Data to Request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9467FC-31EB-40F3-A5A1-4D8AF8234257}" type="slidenum">
              <a:rPr lang="en-US" b="0"/>
              <a:pPr>
                <a:defRPr/>
              </a:pPr>
              <a:t>21</a:t>
            </a:fld>
            <a:endParaRPr lang="en-US" b="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1524000"/>
            <a:ext cx="8229600" cy="506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tabLst>
                <a:tab pos="457200" algn="l"/>
              </a:tabLst>
              <a:defRPr/>
            </a:pPr>
            <a:r>
              <a:rPr lang="en-US" sz="1900" dirty="0">
                <a:latin typeface="+mn-lt"/>
              </a:rPr>
              <a:t>●	The contract or agreement at issue.</a:t>
            </a:r>
          </a:p>
          <a:p>
            <a:pPr marL="457200" indent="-457200">
              <a:tabLst>
                <a:tab pos="457200" algn="l"/>
              </a:tabLst>
              <a:defRPr/>
            </a:pPr>
            <a:endParaRPr lang="en-US" sz="1900" dirty="0">
              <a:latin typeface="+mn-lt"/>
            </a:endParaRP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1900" dirty="0">
                <a:latin typeface="+mn-lt"/>
              </a:rPr>
              <a:t>●	Company formation documents.</a:t>
            </a:r>
          </a:p>
          <a:p>
            <a:pPr marL="457200" indent="-457200">
              <a:tabLst>
                <a:tab pos="457200" algn="l"/>
              </a:tabLst>
              <a:defRPr/>
            </a:pPr>
            <a:endParaRPr lang="en-US" sz="1900" dirty="0">
              <a:latin typeface="+mn-lt"/>
            </a:endParaRP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1900" dirty="0">
                <a:latin typeface="+mn-lt"/>
              </a:rPr>
              <a:t>●	Company organizational charts.</a:t>
            </a:r>
          </a:p>
          <a:p>
            <a:pPr marL="457200" indent="-457200">
              <a:tabLst>
                <a:tab pos="457200" algn="l"/>
              </a:tabLst>
              <a:defRPr/>
            </a:pPr>
            <a:endParaRPr lang="en-US" sz="1900" dirty="0">
              <a:latin typeface="+mn-lt"/>
            </a:endParaRP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1900" dirty="0">
                <a:latin typeface="+mn-lt"/>
              </a:rPr>
              <a:t>●	Company financial reports.</a:t>
            </a:r>
          </a:p>
          <a:p>
            <a:pPr marL="457200" indent="-457200">
              <a:tabLst>
                <a:tab pos="457200" algn="l"/>
              </a:tabLst>
              <a:defRPr/>
            </a:pPr>
            <a:endParaRPr lang="en-US" sz="1900" dirty="0">
              <a:latin typeface="+mn-lt"/>
            </a:endParaRP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1900" dirty="0">
                <a:latin typeface="+mn-lt"/>
              </a:rPr>
              <a:t>●	Business, marketing, and strategic plans.</a:t>
            </a:r>
          </a:p>
          <a:p>
            <a:pPr marL="457200" indent="-457200">
              <a:tabLst>
                <a:tab pos="457200" algn="l"/>
              </a:tabLst>
              <a:defRPr/>
            </a:pPr>
            <a:endParaRPr lang="en-US" sz="1900" dirty="0">
              <a:latin typeface="+mn-lt"/>
            </a:endParaRP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1900" dirty="0">
                <a:latin typeface="+mn-lt"/>
              </a:rPr>
              <a:t>●	Customer, supplier, and competitor lists.</a:t>
            </a:r>
          </a:p>
          <a:p>
            <a:pPr marL="457200" indent="-457200">
              <a:tabLst>
                <a:tab pos="457200" algn="l"/>
              </a:tabLst>
              <a:defRPr/>
            </a:pPr>
            <a:endParaRPr lang="en-US" sz="1900" dirty="0">
              <a:latin typeface="+mn-lt"/>
            </a:endParaRP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1900" dirty="0">
                <a:latin typeface="+mn-lt"/>
              </a:rPr>
              <a:t>●	Sales, pricing, and production data.</a:t>
            </a:r>
          </a:p>
          <a:p>
            <a:pPr marL="457200" indent="-457200">
              <a:tabLst>
                <a:tab pos="457200" algn="l"/>
              </a:tabLst>
              <a:defRPr/>
            </a:pPr>
            <a:endParaRPr lang="en-US" sz="1900" dirty="0">
              <a:latin typeface="+mn-lt"/>
            </a:endParaRP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1900" dirty="0">
                <a:latin typeface="+mn-lt"/>
              </a:rPr>
              <a:t>●	Records of meetings.</a:t>
            </a:r>
          </a:p>
          <a:p>
            <a:pPr marL="457200" indent="-457200">
              <a:tabLst>
                <a:tab pos="457200" algn="l"/>
              </a:tabLst>
              <a:defRPr/>
            </a:pPr>
            <a:endParaRPr lang="en-US" sz="1900" dirty="0">
              <a:latin typeface="+mn-lt"/>
            </a:endParaRP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1900" dirty="0">
                <a:latin typeface="+mn-lt"/>
              </a:rPr>
              <a:t>●	Other</a:t>
            </a:r>
          </a:p>
        </p:txBody>
      </p:sp>
    </p:spTree>
    <p:extLst>
      <p:ext uri="{BB962C8B-B14F-4D97-AF65-F5344CB8AC3E}">
        <p14:creationId xmlns:p14="http://schemas.microsoft.com/office/powerpoint/2010/main" val="274743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 smtClean="0"/>
              <a:t>Step 4</a:t>
            </a:r>
            <a:br>
              <a:rPr lang="en-US" altLang="en-US" sz="3600" b="1" dirty="0" smtClean="0"/>
            </a:br>
            <a:r>
              <a:rPr lang="en-US" altLang="en-US" sz="3600" b="1" dirty="0" smtClean="0"/>
              <a:t>Reviewing Document and Data Submissions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E7004-79AD-4D55-AA49-C13CFB2076E7}" type="slidenum">
              <a:rPr lang="en-US" b="0"/>
              <a:pPr>
                <a:defRPr/>
              </a:pPr>
              <a:t>22</a:t>
            </a:fld>
            <a:endParaRPr lang="en-US" b="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1524000"/>
            <a:ext cx="82296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tabLst>
                <a:tab pos="457200" algn="l"/>
              </a:tabLst>
              <a:defRPr/>
            </a:pPr>
            <a:r>
              <a:rPr lang="en-US" sz="2000" dirty="0">
                <a:latin typeface="+mn-lt"/>
              </a:rPr>
              <a:t>●	Check for completeness and compliance.</a:t>
            </a:r>
          </a:p>
          <a:p>
            <a:pPr marL="457200" indent="-457200">
              <a:tabLst>
                <a:tab pos="457200" algn="l"/>
              </a:tabLst>
              <a:defRPr/>
            </a:pPr>
            <a:endParaRPr lang="en-US" sz="2000" dirty="0">
              <a:latin typeface="+mn-lt"/>
            </a:endParaRP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2000" dirty="0">
                <a:latin typeface="+mn-lt"/>
              </a:rPr>
              <a:t>●	Review for:</a:t>
            </a:r>
          </a:p>
          <a:p>
            <a:pPr marL="457200" indent="-457200">
              <a:tabLst>
                <a:tab pos="457200" algn="l"/>
              </a:tabLst>
              <a:defRPr/>
            </a:pPr>
            <a:endParaRPr lang="en-US" sz="2000" dirty="0">
              <a:latin typeface="+mn-lt"/>
            </a:endParaRPr>
          </a:p>
          <a:p>
            <a:pPr marL="457200" indent="-457200">
              <a:tabLst>
                <a:tab pos="457200" algn="l"/>
              </a:tabLst>
              <a:defRPr/>
            </a:pPr>
            <a:r>
              <a:rPr lang="en-US" sz="2000" dirty="0">
                <a:latin typeface="+mn-lt"/>
              </a:rPr>
              <a:t>	─	Facts that prove or disprove the theory of the case.</a:t>
            </a:r>
          </a:p>
          <a:p>
            <a:pPr marL="457200" indent="-457200">
              <a:tabLst>
                <a:tab pos="457200" algn="l"/>
              </a:tabLst>
              <a:defRPr/>
            </a:pPr>
            <a:endParaRPr lang="en-US" sz="2000" dirty="0">
              <a:latin typeface="+mn-lt"/>
            </a:endParaRP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000" dirty="0">
                <a:latin typeface="+mn-lt"/>
              </a:rPr>
              <a:t>	─	Background information about the industry, companies, competitors, suppliers, and customers.</a:t>
            </a:r>
          </a:p>
          <a:p>
            <a:pPr marL="914400" indent="-914400">
              <a:tabLst>
                <a:tab pos="457200" algn="l"/>
              </a:tabLst>
              <a:defRPr/>
            </a:pPr>
            <a:endParaRPr lang="en-US" sz="2000" dirty="0">
              <a:latin typeface="+mn-lt"/>
            </a:endParaRP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000" dirty="0">
                <a:latin typeface="+mn-lt"/>
              </a:rPr>
              <a:t>	─	Things that are not clear and require follow-up questioning of a witness.</a:t>
            </a:r>
          </a:p>
          <a:p>
            <a:pPr marL="914400" indent="-914400">
              <a:tabLst>
                <a:tab pos="457200" algn="l"/>
              </a:tabLst>
              <a:defRPr/>
            </a:pPr>
            <a:endParaRPr lang="en-US" sz="2000" dirty="0">
              <a:latin typeface="+mn-lt"/>
            </a:endParaRP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000" dirty="0">
                <a:latin typeface="+mn-lt"/>
              </a:rPr>
              <a:t>	─	Other potential sources of relevant information (</a:t>
            </a:r>
            <a:r>
              <a:rPr lang="en-US" sz="2000" i="1" dirty="0">
                <a:latin typeface="+mn-lt"/>
              </a:rPr>
              <a:t>i.e</a:t>
            </a:r>
            <a:r>
              <a:rPr lang="en-US" sz="2000" dirty="0">
                <a:latin typeface="+mn-lt"/>
              </a:rPr>
              <a:t>., other documents and data, and other witnesses)</a:t>
            </a:r>
          </a:p>
          <a:p>
            <a:pPr marL="914400" indent="-914400">
              <a:tabLst>
                <a:tab pos="457200" algn="l"/>
              </a:tabLst>
              <a:defRPr/>
            </a:pPr>
            <a:endParaRPr lang="en-US" sz="2000" dirty="0">
              <a:latin typeface="+mn-lt"/>
            </a:endParaRPr>
          </a:p>
          <a:p>
            <a:pPr marL="914400" indent="-914400">
              <a:tabLst>
                <a:tab pos="457200" algn="l"/>
              </a:tabLst>
              <a:defRPr/>
            </a:pPr>
            <a:r>
              <a:rPr lang="en-US" sz="2000" dirty="0">
                <a:latin typeface="+mn-lt"/>
              </a:rPr>
              <a:t>●	Organize documents by date, issue, witness.</a:t>
            </a:r>
          </a:p>
        </p:txBody>
      </p:sp>
    </p:spTree>
    <p:extLst>
      <p:ext uri="{BB962C8B-B14F-4D97-AF65-F5344CB8AC3E}">
        <p14:creationId xmlns:p14="http://schemas.microsoft.com/office/powerpoint/2010/main" val="43306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 smtClean="0"/>
              <a:t>Step 5</a:t>
            </a:r>
            <a:br>
              <a:rPr lang="en-US" altLang="en-US" sz="3600" b="1" dirty="0" smtClean="0"/>
            </a:br>
            <a:r>
              <a:rPr lang="en-US" altLang="en-US" sz="3600" b="1" dirty="0" smtClean="0"/>
              <a:t>Organize and Assess the Evidence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729D25-3588-49AB-9322-9F245B622FD4}" type="slidenum">
              <a:rPr lang="en-US" b="0"/>
              <a:pPr>
                <a:defRPr/>
              </a:pPr>
              <a:t>23</a:t>
            </a:fld>
            <a:endParaRPr lang="en-US" b="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1371600"/>
            <a:ext cx="8305800" cy="517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  <a:cs typeface="DokChampa" pitchFamily="34" charset="-34"/>
              </a:rPr>
              <a:t>●	Organize the investigation file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  <a:cs typeface="DokChampa" pitchFamily="34" charset="-34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  <a:cs typeface="DokChampa" pitchFamily="34" charset="-34"/>
              </a:rPr>
              <a:t>	─	Correspondence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  <a:cs typeface="DokChampa" pitchFamily="34" charset="-34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  <a:cs typeface="DokChampa" pitchFamily="34" charset="-34"/>
              </a:rPr>
              <a:t>	─	Documents and documents requests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  <a:cs typeface="DokChampa" pitchFamily="34" charset="-34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  <a:cs typeface="DokChampa" pitchFamily="34" charset="-34"/>
              </a:rPr>
              <a:t>	─	Interview reports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  <a:cs typeface="DokChampa" pitchFamily="34" charset="-34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  <a:cs typeface="DokChampa" pitchFamily="34" charset="-34"/>
              </a:rPr>
              <a:t>	─	Witness files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  <a:cs typeface="DokChampa" pitchFamily="34" charset="-34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  <a:cs typeface="DokChampa" pitchFamily="34" charset="-34"/>
              </a:rPr>
              <a:t>	─	Memoranda, legal research, and notes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  <a:cs typeface="DokChampa" pitchFamily="34" charset="-34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  <a:cs typeface="DokChampa" pitchFamily="34" charset="-34"/>
              </a:rPr>
              <a:t>●	Develop a case chronology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  <a:cs typeface="DokChampa" pitchFamily="34" charset="-34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  <a:cs typeface="DokChampa" pitchFamily="34" charset="-34"/>
              </a:rPr>
              <a:t>●	Continuously update the investigational plan and proof chart</a:t>
            </a:r>
          </a:p>
        </p:txBody>
      </p:sp>
    </p:spTree>
    <p:extLst>
      <p:ext uri="{BB962C8B-B14F-4D97-AF65-F5344CB8AC3E}">
        <p14:creationId xmlns:p14="http://schemas.microsoft.com/office/powerpoint/2010/main" val="152471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z="3600" b="1" smtClean="0"/>
              <a:t>Proof Chart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3A364-E1AF-43EE-BF87-06A148FD0136}" type="slidenum">
              <a:rPr lang="en-US" b="0"/>
              <a:pPr>
                <a:defRPr/>
              </a:pPr>
              <a:t>24</a:t>
            </a:fld>
            <a:endParaRPr lang="en-US" b="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676400"/>
          <a:ext cx="8153400" cy="459105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717800"/>
                <a:gridCol w="2717800"/>
                <a:gridCol w="2717800"/>
              </a:tblGrid>
              <a:tr h="45714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ELEMENT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EVIDENCE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SOURCE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5701">
                <a:tc rowSpan="3"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Dominant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Position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(SMP)</a:t>
                      </a:r>
                    </a:p>
                    <a:p>
                      <a:pPr marL="228600" indent="0"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●</a:t>
                      </a:r>
                    </a:p>
                    <a:p>
                      <a:pPr marL="228600" indent="0"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●</a:t>
                      </a:r>
                    </a:p>
                    <a:p>
                      <a:pPr marL="228600" indent="0"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●</a:t>
                      </a: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57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57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5701">
                <a:tc rowSpan="4">
                  <a:txBody>
                    <a:bodyPr/>
                    <a:lstStyle/>
                    <a:p>
                      <a:pPr marL="228600" indent="-228600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2. Conduct that may harm competition</a:t>
                      </a:r>
                    </a:p>
                    <a:p>
                      <a:pPr marL="228600" indent="0"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●</a:t>
                      </a:r>
                    </a:p>
                    <a:p>
                      <a:pPr marL="228600" indent="0"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●</a:t>
                      </a:r>
                    </a:p>
                    <a:p>
                      <a:pPr marL="228600" indent="0"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●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57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57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57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5549">
                <a:tc rowSpan="2"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3. Justifications &amp; defenses</a:t>
                      </a:r>
                    </a:p>
                    <a:p>
                      <a:pPr marL="228600" indent="0"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●</a:t>
                      </a:r>
                    </a:p>
                    <a:p>
                      <a:pPr marL="228600" indent="0"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●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73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5549">
                <a:tc rowSpan="2">
                  <a:txBody>
                    <a:bodyPr/>
                    <a:lstStyle/>
                    <a:p>
                      <a:pPr marL="228600" indent="-228600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4. Overall harm to competition &amp;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consumers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5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50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 smtClean="0"/>
              <a:t>Step 5</a:t>
            </a:r>
            <a:br>
              <a:rPr lang="en-US" altLang="en-US" sz="3600" b="1" dirty="0" smtClean="0"/>
            </a:br>
            <a:r>
              <a:rPr lang="en-US" altLang="en-US" sz="3600" b="1" dirty="0" smtClean="0"/>
              <a:t>Assessing the Evidence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AFC97D-33C5-49B9-9815-2A37F53FF02F}" type="slidenum">
              <a:rPr lang="en-US" b="0"/>
              <a:pPr>
                <a:defRPr/>
              </a:pPr>
              <a:t>25</a:t>
            </a:fld>
            <a:endParaRPr lang="en-US" b="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382000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1963" indent="-461963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altLang="en-US" sz="2400" dirty="0" smtClean="0">
                <a:latin typeface="+mn-lt"/>
                <a:cs typeface="Arial" charset="0"/>
              </a:rPr>
              <a:t>●	Is there evidence to establish each element of proof?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2400" dirty="0" smtClean="0">
              <a:latin typeface="+mn-lt"/>
              <a:cs typeface="Arial" charset="0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2400" dirty="0" smtClean="0">
                <a:latin typeface="+mn-lt"/>
                <a:cs typeface="Arial" charset="0"/>
              </a:rPr>
              <a:t>●	Is the evidence legally sufficient under the rules of evidence or standards of the decision-making authority?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2400" dirty="0" smtClean="0">
              <a:latin typeface="+mn-lt"/>
              <a:cs typeface="Arial" charset="0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2400" dirty="0" smtClean="0">
                <a:latin typeface="+mn-lt"/>
                <a:cs typeface="Arial" charset="0"/>
              </a:rPr>
              <a:t>●	How strong is the evidence?</a:t>
            </a:r>
          </a:p>
          <a:p>
            <a:pPr marL="914400" indent="-914400" eaLnBrk="1" hangingPunct="1">
              <a:spcBef>
                <a:spcPts val="0"/>
              </a:spcBef>
              <a:defRPr/>
            </a:pPr>
            <a:r>
              <a:rPr lang="en-US" altLang="en-US" sz="2400" dirty="0" smtClean="0">
                <a:latin typeface="+mn-lt"/>
                <a:cs typeface="Arial" charset="0"/>
              </a:rPr>
              <a:t>	</a:t>
            </a:r>
            <a:r>
              <a:rPr lang="en-US" sz="2400" dirty="0" smtClean="0">
                <a:latin typeface="+mn-lt"/>
                <a:cs typeface="DokChampa" pitchFamily="34" charset="-34"/>
              </a:rPr>
              <a:t>─ 	</a:t>
            </a:r>
            <a:r>
              <a:rPr lang="en-US" altLang="en-US" sz="2400" dirty="0" smtClean="0">
                <a:latin typeface="+mn-lt"/>
                <a:cs typeface="Arial" charset="0"/>
              </a:rPr>
              <a:t>Sufficiency of the evidence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2400" dirty="0" smtClean="0">
                <a:latin typeface="+mn-lt"/>
                <a:cs typeface="Arial" charset="0"/>
              </a:rPr>
              <a:t>	─	Credibility of the witnesses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2400" dirty="0" smtClean="0">
                <a:latin typeface="+mn-lt"/>
                <a:cs typeface="Arial" charset="0"/>
              </a:rPr>
              <a:t>	</a:t>
            </a:r>
            <a:r>
              <a:rPr lang="en-US" sz="2400" dirty="0" smtClean="0">
                <a:latin typeface="+mn-lt"/>
                <a:cs typeface="DokChampa" pitchFamily="34" charset="-34"/>
              </a:rPr>
              <a:t>─ </a:t>
            </a:r>
            <a:r>
              <a:rPr lang="en-US" altLang="en-US" sz="2400" dirty="0" smtClean="0">
                <a:latin typeface="+mn-lt"/>
                <a:cs typeface="Arial" charset="0"/>
              </a:rPr>
              <a:t>	Consistency and completeness of the story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2400" dirty="0" smtClean="0">
              <a:latin typeface="+mn-lt"/>
              <a:cs typeface="Arial" charset="0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2400" dirty="0" smtClean="0">
                <a:latin typeface="+mn-lt"/>
                <a:cs typeface="Arial" charset="0"/>
              </a:rPr>
              <a:t>●	The investigation process should continue until there is sufficient evidence to confidently support or reject the theory of the case.</a:t>
            </a:r>
            <a:endParaRPr lang="en-US" altLang="en-US" sz="2400" dirty="0" smtClean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76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 smtClean="0"/>
              <a:t>Step 6</a:t>
            </a:r>
            <a:br>
              <a:rPr lang="en-US" altLang="en-US" sz="3600" b="1" dirty="0" smtClean="0"/>
            </a:br>
            <a:r>
              <a:rPr lang="en-US" altLang="en-US" sz="3600" b="1" dirty="0" smtClean="0"/>
              <a:t>Determine Whether there is a Law Violation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9AADDC-A9BD-40E1-A231-410A4D82E403}" type="slidenum">
              <a:rPr lang="en-US" b="0"/>
              <a:pPr>
                <a:defRPr/>
              </a:pPr>
              <a:t>26</a:t>
            </a:fld>
            <a:endParaRPr lang="en-US" b="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153400" cy="443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1963" indent="-461963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000" dirty="0" smtClean="0">
                <a:cs typeface="Arial" charset="0"/>
              </a:rPr>
              <a:t>●	</a:t>
            </a:r>
            <a:r>
              <a:rPr lang="en-US" altLang="en-US" sz="2400" dirty="0" smtClean="0">
                <a:latin typeface="+mn-lt"/>
                <a:cs typeface="Arial" charset="0"/>
              </a:rPr>
              <a:t>Does the “story” of the case satisfy the following: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smtClean="0">
                <a:latin typeface="+mn-lt"/>
                <a:cs typeface="Arial" charset="0"/>
              </a:rPr>
              <a:t>	─	It is about people who have reasons for how they act.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smtClean="0">
                <a:latin typeface="+mn-lt"/>
                <a:cs typeface="Arial" charset="0"/>
              </a:rPr>
              <a:t>	─ 	It accounts for all of the “facts beyond change.”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smtClean="0">
                <a:latin typeface="+mn-lt"/>
                <a:cs typeface="Arial" charset="0"/>
              </a:rPr>
              <a:t>	─	It consists of admissible evidence, told by credible 	witnesses, and supported by the documents and data.</a:t>
            </a:r>
          </a:p>
          <a:p>
            <a:pPr marL="914400" indent="-914400" eaLnBrk="1" hangingPunct="1">
              <a:spcBef>
                <a:spcPct val="50000"/>
              </a:spcBef>
              <a:defRPr/>
            </a:pPr>
            <a:r>
              <a:rPr lang="en-US" altLang="en-US" sz="2400" dirty="0" smtClean="0">
                <a:latin typeface="+mn-lt"/>
                <a:cs typeface="Arial" charset="0"/>
              </a:rPr>
              <a:t>	─ 	It includes all the elements of proof of a legally cognizable violation of the law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smtClean="0">
                <a:latin typeface="+mn-lt"/>
                <a:cs typeface="Arial" charset="0"/>
              </a:rPr>
              <a:t>	─	It makes economic sense </a:t>
            </a:r>
            <a:r>
              <a:rPr lang="en-US" altLang="en-US" sz="2400" u="sng" dirty="0" smtClean="0">
                <a:latin typeface="+mn-lt"/>
                <a:cs typeface="Arial" charset="0"/>
              </a:rPr>
              <a:t>and</a:t>
            </a:r>
            <a:r>
              <a:rPr lang="en-US" altLang="en-US" sz="2400" dirty="0" smtClean="0">
                <a:latin typeface="+mn-lt"/>
                <a:cs typeface="Arial" charset="0"/>
              </a:rPr>
              <a:t> common sense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000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05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z="3600" b="1" smtClean="0"/>
              <a:t>The Investigative Process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33F46D-F6D4-4FB9-A7C0-E9FD77B60C2F}" type="slidenum">
              <a:rPr lang="en-US" b="0"/>
              <a:pPr>
                <a:defRPr/>
              </a:pPr>
              <a:t>27</a:t>
            </a:fld>
            <a:endParaRPr lang="en-US" b="0" dirty="0"/>
          </a:p>
        </p:txBody>
      </p:sp>
      <p:sp>
        <p:nvSpPr>
          <p:cNvPr id="24581" name="Oval 2"/>
          <p:cNvSpPr>
            <a:spLocks noChangeArrowheads="1"/>
          </p:cNvSpPr>
          <p:nvPr/>
        </p:nvSpPr>
        <p:spPr bwMode="auto">
          <a:xfrm>
            <a:off x="1943100" y="1371600"/>
            <a:ext cx="5105400" cy="5334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4" name="Rectangle 3"/>
          <p:cNvSpPr>
            <a:spLocks noChangeArrowheads="1"/>
          </p:cNvSpPr>
          <p:nvPr/>
        </p:nvSpPr>
        <p:spPr bwMode="auto">
          <a:xfrm>
            <a:off x="3238500" y="1371600"/>
            <a:ext cx="2514600" cy="4635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b="1" dirty="0" smtClean="0">
                <a:solidFill>
                  <a:schemeClr val="bg1"/>
                </a:solidFill>
                <a:latin typeface="+mn-lt"/>
              </a:rPr>
              <a:t>Develop a Theory</a:t>
            </a:r>
          </a:p>
        </p:txBody>
      </p:sp>
      <p:sp>
        <p:nvSpPr>
          <p:cNvPr id="45" name="Rectangle 4"/>
          <p:cNvSpPr>
            <a:spLocks noChangeArrowheads="1"/>
          </p:cNvSpPr>
          <p:nvPr/>
        </p:nvSpPr>
        <p:spPr bwMode="auto">
          <a:xfrm>
            <a:off x="1104900" y="5237163"/>
            <a:ext cx="2895600" cy="4635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b="1" dirty="0" smtClean="0">
                <a:solidFill>
                  <a:schemeClr val="bg1"/>
                </a:solidFill>
                <a:latin typeface="+mn-lt"/>
              </a:rPr>
              <a:t>Request Documents</a:t>
            </a:r>
          </a:p>
        </p:txBody>
      </p:sp>
      <p:sp>
        <p:nvSpPr>
          <p:cNvPr id="46" name="Rectangle 5"/>
          <p:cNvSpPr>
            <a:spLocks noChangeArrowheads="1"/>
          </p:cNvSpPr>
          <p:nvPr/>
        </p:nvSpPr>
        <p:spPr bwMode="auto">
          <a:xfrm>
            <a:off x="495300" y="2917825"/>
            <a:ext cx="3048000" cy="4635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b="1" dirty="0" smtClean="0">
                <a:solidFill>
                  <a:schemeClr val="bg1"/>
                </a:solidFill>
                <a:latin typeface="+mn-lt"/>
              </a:rPr>
              <a:t>Analyze the Evidence</a:t>
            </a:r>
          </a:p>
        </p:txBody>
      </p:sp>
      <p:sp>
        <p:nvSpPr>
          <p:cNvPr id="47" name="Rectangle 6"/>
          <p:cNvSpPr>
            <a:spLocks noChangeArrowheads="1"/>
          </p:cNvSpPr>
          <p:nvPr/>
        </p:nvSpPr>
        <p:spPr bwMode="auto">
          <a:xfrm>
            <a:off x="5524500" y="2917825"/>
            <a:ext cx="2362200" cy="4635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b="1" dirty="0" smtClean="0">
                <a:solidFill>
                  <a:schemeClr val="bg1"/>
                </a:solidFill>
                <a:latin typeface="+mn-lt"/>
              </a:rPr>
              <a:t>Identify Sources</a:t>
            </a:r>
          </a:p>
        </p:txBody>
      </p:sp>
      <p:sp>
        <p:nvSpPr>
          <p:cNvPr id="48" name="Rectangle 7"/>
          <p:cNvSpPr>
            <a:spLocks noChangeArrowheads="1"/>
          </p:cNvSpPr>
          <p:nvPr/>
        </p:nvSpPr>
        <p:spPr bwMode="auto">
          <a:xfrm>
            <a:off x="5143500" y="5237163"/>
            <a:ext cx="2895600" cy="4635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b="1" dirty="0" smtClean="0">
                <a:solidFill>
                  <a:schemeClr val="bg1"/>
                </a:solidFill>
                <a:latin typeface="+mn-lt"/>
              </a:rPr>
              <a:t>Interview Witnesses</a:t>
            </a:r>
          </a:p>
        </p:txBody>
      </p:sp>
      <p:sp>
        <p:nvSpPr>
          <p:cNvPr id="24587" name="Line 14"/>
          <p:cNvSpPr>
            <a:spLocks noChangeShapeType="1"/>
          </p:cNvSpPr>
          <p:nvPr/>
        </p:nvSpPr>
        <p:spPr bwMode="auto">
          <a:xfrm flipV="1">
            <a:off x="4549775" y="1757363"/>
            <a:ext cx="0" cy="22606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15"/>
          <p:cNvSpPr>
            <a:spLocks noChangeShapeType="1"/>
          </p:cNvSpPr>
          <p:nvPr/>
        </p:nvSpPr>
        <p:spPr bwMode="auto">
          <a:xfrm>
            <a:off x="3565525" y="3232150"/>
            <a:ext cx="2362200" cy="2087563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6"/>
          <p:cNvSpPr>
            <a:spLocks noChangeShapeType="1"/>
          </p:cNvSpPr>
          <p:nvPr/>
        </p:nvSpPr>
        <p:spPr bwMode="auto">
          <a:xfrm flipH="1">
            <a:off x="3162300" y="3149600"/>
            <a:ext cx="2362200" cy="2087563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2895600" y="3886200"/>
            <a:ext cx="3276600" cy="4635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b="1" dirty="0" smtClean="0">
                <a:solidFill>
                  <a:schemeClr val="bg1"/>
                </a:solidFill>
                <a:latin typeface="+mn-lt"/>
              </a:rPr>
              <a:t>Violation/No Violation</a:t>
            </a:r>
          </a:p>
        </p:txBody>
      </p:sp>
    </p:spTree>
    <p:extLst>
      <p:ext uri="{BB962C8B-B14F-4D97-AF65-F5344CB8AC3E}">
        <p14:creationId xmlns:p14="http://schemas.microsoft.com/office/powerpoint/2010/main" val="291029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z="3600" b="1" smtClean="0"/>
              <a:t>The Investigation Plan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8A96FC-981B-46D4-ACF8-F662131CFF66}" type="slidenum">
              <a:rPr lang="en-US" b="0"/>
              <a:pPr>
                <a:defRPr/>
              </a:pPr>
              <a:t>28</a:t>
            </a:fld>
            <a:endParaRPr lang="en-US" b="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1963" indent="-461963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tabLst>
                <a:tab pos="461963" algn="l"/>
              </a:tabLst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tabLst>
                <a:tab pos="461963" algn="l"/>
              </a:tabLst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tabLst>
                <a:tab pos="461963" algn="l"/>
              </a:tabLst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tabLst>
                <a:tab pos="4619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tabLst>
                <a:tab pos="4619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tabLst>
                <a:tab pos="4619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tabLst>
                <a:tab pos="4619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tabLst>
                <a:tab pos="4619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tabLst>
                <a:tab pos="4619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●	What is an investigation plan?</a:t>
            </a:r>
          </a:p>
          <a:p>
            <a:pPr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endParaRPr lang="en-US" altLang="en-US" sz="2200" dirty="0" smtClean="0">
              <a:latin typeface="+mn-lt"/>
              <a:cs typeface="Arial" charset="0"/>
            </a:endParaRPr>
          </a:p>
          <a:p>
            <a:pPr marL="914400" indent="-914400"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	─	Outlines the parts of the investigation and how it will proceed</a:t>
            </a:r>
          </a:p>
          <a:p>
            <a:pPr marL="914400" indent="-914400"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endParaRPr lang="en-US" altLang="en-US" sz="2200" dirty="0" smtClean="0">
              <a:latin typeface="+mn-lt"/>
              <a:cs typeface="Arial" charset="0"/>
            </a:endParaRPr>
          </a:p>
          <a:p>
            <a:pPr marL="914400" indent="-914400"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	─	No set format, but usually a detailed outline or narrative document</a:t>
            </a:r>
          </a:p>
          <a:p>
            <a:pPr marL="860425" indent="-860425"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endParaRPr lang="en-US" altLang="en-US" sz="2200" dirty="0" smtClean="0">
              <a:latin typeface="+mn-lt"/>
              <a:cs typeface="Arial" charset="0"/>
            </a:endParaRPr>
          </a:p>
          <a:p>
            <a:pPr marL="860425" indent="-860425"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	─	A “living document” (</a:t>
            </a:r>
            <a:r>
              <a:rPr lang="en-US" altLang="en-US" sz="2200" i="1" dirty="0" smtClean="0">
                <a:latin typeface="+mn-lt"/>
                <a:cs typeface="Arial" charset="0"/>
              </a:rPr>
              <a:t>i.e., </a:t>
            </a:r>
            <a:r>
              <a:rPr lang="en-US" altLang="en-US" sz="2200" dirty="0" smtClean="0">
                <a:latin typeface="+mn-lt"/>
                <a:cs typeface="Arial" charset="0"/>
              </a:rPr>
              <a:t>updated as the investigation proceeds)</a:t>
            </a:r>
          </a:p>
          <a:p>
            <a:pPr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endParaRPr lang="en-US" altLang="en-US" sz="2200" dirty="0" smtClean="0"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11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z="3600" b="1" smtClean="0"/>
              <a:t>The Investigation Plan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778028-7552-4C63-8B43-9A3012A60736}" type="slidenum">
              <a:rPr lang="en-US" b="0"/>
              <a:pPr>
                <a:defRPr/>
              </a:pPr>
              <a:t>29</a:t>
            </a:fld>
            <a:endParaRPr lang="en-US" b="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1963" indent="-461963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tabLst>
                <a:tab pos="461963" algn="l"/>
              </a:tabLst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tabLst>
                <a:tab pos="461963" algn="l"/>
              </a:tabLst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tabLst>
                <a:tab pos="461963" algn="l"/>
              </a:tabLst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tabLst>
                <a:tab pos="4619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tabLst>
                <a:tab pos="4619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tabLst>
                <a:tab pos="4619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tabLst>
                <a:tab pos="4619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tabLst>
                <a:tab pos="4619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tabLst>
                <a:tab pos="4619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●	What are the benefits of an investigation plan?</a:t>
            </a:r>
          </a:p>
          <a:p>
            <a:pPr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endParaRPr lang="en-US" altLang="en-US" sz="2200" dirty="0" smtClean="0">
              <a:latin typeface="+mn-lt"/>
              <a:cs typeface="Arial" charset="0"/>
            </a:endParaRPr>
          </a:p>
          <a:p>
            <a:pPr marL="914400" indent="-914400" eaLnBrk="1" hangingPunct="1">
              <a:spcBef>
                <a:spcPts val="0"/>
              </a:spcBef>
              <a:buClrTx/>
              <a:buSzTx/>
              <a:buFontTx/>
              <a:buNone/>
              <a:tabLst>
                <a:tab pos="461963" algn="l"/>
                <a:tab pos="914400" algn="l"/>
              </a:tabLst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	─	Provides roadmap for staff to follow in developing the case and presenting it to the decision makers</a:t>
            </a:r>
          </a:p>
          <a:p>
            <a:pPr marL="914400" indent="-914400"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endParaRPr lang="en-US" altLang="en-US" sz="2200" dirty="0" smtClean="0">
              <a:latin typeface="+mn-lt"/>
              <a:cs typeface="Arial" charset="0"/>
            </a:endParaRPr>
          </a:p>
          <a:p>
            <a:pPr marL="914400" indent="-914400"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	─	Allows managers to better understand and oversee the investigation</a:t>
            </a:r>
          </a:p>
          <a:p>
            <a:pPr marL="914400" indent="-914400"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endParaRPr lang="en-US" altLang="en-US" sz="2200" dirty="0" smtClean="0">
              <a:latin typeface="+mn-lt"/>
              <a:cs typeface="Arial" charset="0"/>
            </a:endParaRPr>
          </a:p>
          <a:p>
            <a:pPr marL="914400" indent="-914400"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	─	Facilitates continuity, efficiency and predictability</a:t>
            </a:r>
          </a:p>
        </p:txBody>
      </p:sp>
    </p:spTree>
    <p:extLst>
      <p:ext uri="{BB962C8B-B14F-4D97-AF65-F5344CB8AC3E}">
        <p14:creationId xmlns:p14="http://schemas.microsoft.com/office/powerpoint/2010/main" val="104750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743200"/>
            <a:ext cx="7975600" cy="3840163"/>
          </a:xfrm>
        </p:spPr>
        <p:txBody>
          <a:bodyPr>
            <a:normAutofit fontScale="70000" lnSpcReduction="20000"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The acquiring firm is a wire remittance or money-transfer company called </a:t>
            </a:r>
            <a:r>
              <a:rPr lang="en-US" sz="2800" dirty="0" err="1">
                <a:solidFill>
                  <a:schemeClr val="tx1"/>
                </a:solidFill>
              </a:rPr>
              <a:t>HurryMoney</a:t>
            </a:r>
            <a:r>
              <a:rPr lang="en-US" sz="2800" dirty="0">
                <a:solidFill>
                  <a:schemeClr val="tx1"/>
                </a:solidFill>
              </a:rPr>
              <a:t> (Pty) Ltd.  </a:t>
            </a:r>
            <a:r>
              <a:rPr lang="en-US" sz="2800" dirty="0" err="1">
                <a:solidFill>
                  <a:schemeClr val="tx1"/>
                </a:solidFill>
              </a:rPr>
              <a:t>HurryMoney</a:t>
            </a:r>
            <a:r>
              <a:rPr lang="en-US" sz="2800" dirty="0">
                <a:solidFill>
                  <a:schemeClr val="tx1"/>
                </a:solidFill>
              </a:rPr>
              <a:t> is based in Kenya and provides wire transfer services in Kenya, Rwanda, Somalia, Tanzania, and Uganda. It is currently the third largest provider in the region. 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The target firm is </a:t>
            </a:r>
            <a:r>
              <a:rPr lang="en-US" sz="2800" dirty="0" err="1">
                <a:solidFill>
                  <a:schemeClr val="tx1"/>
                </a:solidFill>
              </a:rPr>
              <a:t>TimelyCash</a:t>
            </a:r>
            <a:r>
              <a:rPr lang="en-US" sz="2800" dirty="0">
                <a:solidFill>
                  <a:schemeClr val="tx1"/>
                </a:solidFill>
              </a:rPr>
              <a:t> (Pty) Ltd, a wire remittance company that began operating in Rwanda, and expanded its operations to Tanzania, Uganda and the western region of Kenya. It is the fourth largest provider in this region.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 err="1">
                <a:solidFill>
                  <a:schemeClr val="tx1"/>
                </a:solidFill>
              </a:rPr>
              <a:t>HurryMoney</a:t>
            </a:r>
            <a:r>
              <a:rPr lang="en-US" sz="2800" dirty="0">
                <a:solidFill>
                  <a:schemeClr val="tx1"/>
                </a:solidFill>
              </a:rPr>
              <a:t> and </a:t>
            </a:r>
            <a:r>
              <a:rPr lang="en-US" sz="2800" dirty="0" err="1">
                <a:solidFill>
                  <a:schemeClr val="tx1"/>
                </a:solidFill>
              </a:rPr>
              <a:t>TimelyCash</a:t>
            </a:r>
            <a:r>
              <a:rPr lang="en-US" sz="2800" dirty="0">
                <a:solidFill>
                  <a:schemeClr val="tx1"/>
                </a:solidFill>
              </a:rPr>
              <a:t> primarily offer person-to-person money transfers and household utility payments to individuals through a network of local agents and local financial </a:t>
            </a:r>
            <a:r>
              <a:rPr lang="en-US" sz="2800" dirty="0" smtClean="0">
                <a:solidFill>
                  <a:schemeClr val="tx1"/>
                </a:solidFill>
              </a:rPr>
              <a:t>institutions.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318" y="381000"/>
            <a:ext cx="7772400" cy="1252728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chemeClr val="bg1"/>
                </a:solidFill>
              </a:rPr>
              <a:t>Tangled Wires</a:t>
            </a:r>
            <a:br>
              <a:rPr lang="en-US" sz="4000" b="1" u="sng" dirty="0" smtClean="0">
                <a:solidFill>
                  <a:schemeClr val="bg1"/>
                </a:solidFill>
              </a:rPr>
            </a:br>
            <a:r>
              <a:rPr lang="en-US" sz="3200" b="1" dirty="0" smtClean="0">
                <a:solidFill>
                  <a:schemeClr val="bg1"/>
                </a:solidFill>
              </a:rPr>
              <a:t>Facts 1/3</a:t>
            </a:r>
            <a:endParaRPr lang="en-US" sz="3200" b="1" u="sng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E981-949C-46D7-8CBD-91BCEDE01B1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352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z="3600" b="1" smtClean="0"/>
              <a:t>The Parts of the Investigation Plan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C5FDE4-6056-47BC-8989-C6677DA86335}" type="slidenum">
              <a:rPr lang="en-US" b="0"/>
              <a:pPr>
                <a:defRPr/>
              </a:pPr>
              <a:t>30</a:t>
            </a:fld>
            <a:endParaRPr lang="en-US" b="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78486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b="1" dirty="0">
                <a:latin typeface="+mn-lt"/>
              </a:rPr>
              <a:t>●	Introduction</a:t>
            </a:r>
          </a:p>
          <a:p>
            <a:pPr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b="1" dirty="0">
              <a:latin typeface="+mn-lt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	─	A synopsis of the complaint and a “story” of the case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	</a:t>
            </a:r>
            <a:r>
              <a:rPr lang="en-US" sz="2200" dirty="0">
                <a:latin typeface="+mn-lt"/>
                <a:cs typeface="Arial" charset="0"/>
              </a:rPr>
              <a:t>─	</a:t>
            </a:r>
            <a:r>
              <a:rPr lang="en-US" sz="2200" dirty="0">
                <a:latin typeface="+mn-lt"/>
              </a:rPr>
              <a:t>A brief overview of the planned investigation</a:t>
            </a:r>
          </a:p>
          <a:p>
            <a:pPr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</a:endParaRPr>
          </a:p>
          <a:p>
            <a:pPr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b="1" dirty="0">
                <a:latin typeface="+mn-lt"/>
              </a:rPr>
              <a:t>●	Legal theory or theories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</a:endParaRPr>
          </a:p>
          <a:p>
            <a:pPr marL="914400" indent="-914400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	</a:t>
            </a:r>
            <a:r>
              <a:rPr lang="en-US" sz="2200" dirty="0">
                <a:latin typeface="+mn-lt"/>
                <a:cs typeface="Arial" charset="0"/>
              </a:rPr>
              <a:t>─	What is the conduct being investigated and how might it violate the law?</a:t>
            </a:r>
          </a:p>
          <a:p>
            <a:pPr marL="914400" indent="-914400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	─	How are consumers harmed?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	</a:t>
            </a:r>
            <a:r>
              <a:rPr lang="en-US" sz="2200" dirty="0">
                <a:latin typeface="+mn-lt"/>
                <a:cs typeface="Arial" charset="0"/>
              </a:rPr>
              <a:t>─	What are the legal elements?</a:t>
            </a:r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7973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z="3600" b="1" smtClean="0"/>
              <a:t>The Parts of the Investigation Plan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E75704-17CE-45FE-871B-3D1A895292BE}" type="slidenum">
              <a:rPr lang="en-US" b="0"/>
              <a:pPr>
                <a:defRPr/>
              </a:pPr>
              <a:t>31</a:t>
            </a:fld>
            <a:endParaRPr lang="en-US" b="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7848600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400" b="1" dirty="0">
                <a:latin typeface="+mn-lt"/>
              </a:rPr>
              <a:t>●</a:t>
            </a:r>
            <a:r>
              <a:rPr lang="en-US" sz="2200" b="1" dirty="0">
                <a:latin typeface="+mn-lt"/>
              </a:rPr>
              <a:t>	Evidence (relevant facts)</a:t>
            </a:r>
          </a:p>
          <a:p>
            <a:pPr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b="1" dirty="0">
              <a:latin typeface="+mn-lt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	</a:t>
            </a:r>
            <a:r>
              <a:rPr lang="en-US" sz="2200" dirty="0">
                <a:latin typeface="+mn-lt"/>
                <a:cs typeface="Arial" charset="0"/>
              </a:rPr>
              <a:t>─	</a:t>
            </a:r>
            <a:r>
              <a:rPr lang="en-US" sz="2200" dirty="0">
                <a:latin typeface="+mn-lt"/>
              </a:rPr>
              <a:t>What are the facts learned to date?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</a:endParaRPr>
          </a:p>
          <a:p>
            <a:pPr marL="914400" indent="-914400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	─	What additional information is needed to satisfy the legal elements?</a:t>
            </a:r>
          </a:p>
          <a:p>
            <a:pPr marL="914400" indent="-914400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</a:endParaRPr>
          </a:p>
          <a:p>
            <a:pPr marL="914400" indent="-914400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	─	What are the sources for the needed information?</a:t>
            </a:r>
          </a:p>
          <a:p>
            <a:pPr marL="914400" indent="-914400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</a:endParaRPr>
          </a:p>
          <a:p>
            <a:pPr marL="914400" indent="-914400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	─	What are the best methods for obtaining the needed information?</a:t>
            </a:r>
          </a:p>
          <a:p>
            <a:pPr marL="914400" indent="-914400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</a:endParaRPr>
          </a:p>
          <a:p>
            <a:pPr marL="914400" indent="-914400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	─	What are the evidentiary standards required by the decision maker?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37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z="3600" b="1" smtClean="0"/>
              <a:t>The Parts of the Investigation Plan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253960-904A-455C-A6E6-58E0AA79D5AD}" type="slidenum">
              <a:rPr lang="en-US" b="0"/>
              <a:pPr>
                <a:defRPr/>
              </a:pPr>
              <a:t>32</a:t>
            </a:fld>
            <a:endParaRPr lang="en-US" b="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46100" y="1600200"/>
            <a:ext cx="7848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000" dirty="0">
                <a:latin typeface="+mn-lt"/>
              </a:rPr>
              <a:t>●	</a:t>
            </a:r>
            <a:r>
              <a:rPr lang="en-US" sz="2000" b="1" dirty="0">
                <a:latin typeface="+mn-lt"/>
              </a:rPr>
              <a:t>Arguments and defenses </a:t>
            </a:r>
          </a:p>
          <a:p>
            <a:pPr marL="914400" indent="-914400">
              <a:spcBef>
                <a:spcPts val="0"/>
              </a:spcBef>
              <a:tabLst>
                <a:tab pos="457200" algn="l"/>
                <a:tab pos="914400" algn="l"/>
              </a:tabLst>
              <a:defRPr/>
            </a:pPr>
            <a:endParaRPr lang="en-US" sz="2000" dirty="0">
              <a:latin typeface="+mn-lt"/>
            </a:endParaRPr>
          </a:p>
          <a:p>
            <a:pPr marL="914400" indent="-914400">
              <a:spcBef>
                <a:spcPts val="0"/>
              </a:spcBef>
              <a:tabLst>
                <a:tab pos="457200" algn="l"/>
                <a:tab pos="914400" algn="l"/>
              </a:tabLst>
              <a:defRPr/>
            </a:pPr>
            <a:r>
              <a:rPr lang="en-US" sz="2000" dirty="0">
                <a:latin typeface="+mn-lt"/>
              </a:rPr>
              <a:t>	─	What legal and economics arguments might be raised?</a:t>
            </a:r>
          </a:p>
          <a:p>
            <a:pPr marL="914400" indent="-914400">
              <a:spcBef>
                <a:spcPts val="0"/>
              </a:spcBef>
              <a:tabLst>
                <a:tab pos="457200" algn="l"/>
                <a:tab pos="914400" algn="l"/>
              </a:tabLst>
              <a:defRPr/>
            </a:pPr>
            <a:endParaRPr lang="en-US" sz="2000" dirty="0">
              <a:latin typeface="+mn-lt"/>
            </a:endParaRPr>
          </a:p>
          <a:p>
            <a:pPr marL="914400" indent="-914400">
              <a:spcBef>
                <a:spcPts val="0"/>
              </a:spcBef>
              <a:tabLst>
                <a:tab pos="457200" algn="l"/>
                <a:tab pos="914400" algn="l"/>
              </a:tabLst>
              <a:defRPr/>
            </a:pPr>
            <a:r>
              <a:rPr lang="en-US" sz="2000" dirty="0">
                <a:latin typeface="+mn-lt"/>
              </a:rPr>
              <a:t>	─	What evidence might support/rebut those arguments?</a:t>
            </a:r>
          </a:p>
          <a:p>
            <a:pPr marL="914400" indent="-914400">
              <a:spcBef>
                <a:spcPts val="0"/>
              </a:spcBef>
              <a:tabLst>
                <a:tab pos="457200" algn="l"/>
                <a:tab pos="914400" algn="l"/>
              </a:tabLst>
              <a:defRPr/>
            </a:pPr>
            <a:endParaRPr lang="en-US" sz="2000" dirty="0">
              <a:latin typeface="+mn-lt"/>
            </a:endParaRPr>
          </a:p>
          <a:p>
            <a:pPr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000" dirty="0">
                <a:latin typeface="+mn-lt"/>
              </a:rPr>
              <a:t>●	</a:t>
            </a:r>
            <a:r>
              <a:rPr lang="en-US" sz="2000" b="1" dirty="0">
                <a:latin typeface="+mn-lt"/>
              </a:rPr>
              <a:t>Possible remedies</a:t>
            </a:r>
          </a:p>
          <a:p>
            <a:pPr>
              <a:spcBef>
                <a:spcPts val="0"/>
              </a:spcBef>
              <a:tabLst>
                <a:tab pos="461963" algn="l"/>
              </a:tabLst>
              <a:defRPr/>
            </a:pPr>
            <a:endParaRPr lang="en-US" sz="2000" b="1" dirty="0">
              <a:latin typeface="+mn-lt"/>
            </a:endParaRPr>
          </a:p>
          <a:p>
            <a:pPr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000" b="1" dirty="0">
                <a:latin typeface="+mn-lt"/>
              </a:rPr>
              <a:t>	</a:t>
            </a:r>
            <a:r>
              <a:rPr lang="en-US" sz="2000" dirty="0">
                <a:latin typeface="+mn-lt"/>
              </a:rPr>
              <a:t>─	What remedies will address the harm?</a:t>
            </a:r>
          </a:p>
          <a:p>
            <a:pPr>
              <a:spcBef>
                <a:spcPts val="0"/>
              </a:spcBef>
              <a:tabLst>
                <a:tab pos="461963" algn="l"/>
              </a:tabLst>
              <a:defRPr/>
            </a:pPr>
            <a:endParaRPr lang="en-US" sz="2000" dirty="0">
              <a:latin typeface="+mn-lt"/>
            </a:endParaRPr>
          </a:p>
          <a:p>
            <a:pPr marL="914400" indent="-914400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000" dirty="0">
                <a:latin typeface="+mn-lt"/>
              </a:rPr>
              <a:t>	─	What evidence is needed to determine the appropriate remedy?</a:t>
            </a:r>
          </a:p>
          <a:p>
            <a:pPr>
              <a:spcBef>
                <a:spcPts val="0"/>
              </a:spcBef>
              <a:tabLst>
                <a:tab pos="461963" algn="l"/>
              </a:tabLst>
              <a:defRPr/>
            </a:pPr>
            <a:endParaRPr lang="en-US" sz="2000" dirty="0">
              <a:latin typeface="+mn-lt"/>
            </a:endParaRPr>
          </a:p>
          <a:p>
            <a:pPr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000" b="1" dirty="0">
                <a:latin typeface="+mn-lt"/>
              </a:rPr>
              <a:t>●	Estimate the time and resources needed</a:t>
            </a:r>
          </a:p>
          <a:p>
            <a:pPr>
              <a:spcBef>
                <a:spcPts val="0"/>
              </a:spcBef>
              <a:tabLst>
                <a:tab pos="461963" algn="l"/>
              </a:tabLst>
              <a:defRPr/>
            </a:pPr>
            <a:endParaRPr lang="en-US" sz="2000" b="1" dirty="0">
              <a:latin typeface="+mn-lt"/>
            </a:endParaRPr>
          </a:p>
          <a:p>
            <a:pPr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000" b="1" dirty="0">
                <a:latin typeface="+mn-lt"/>
              </a:rPr>
              <a:t>●	Investigation timeline</a:t>
            </a:r>
          </a:p>
        </p:txBody>
      </p:sp>
    </p:spTree>
    <p:extLst>
      <p:ext uri="{BB962C8B-B14F-4D97-AF65-F5344CB8AC3E}">
        <p14:creationId xmlns:p14="http://schemas.microsoft.com/office/powerpoint/2010/main" val="341369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381000"/>
            <a:ext cx="8936966" cy="1252728"/>
          </a:xfrm>
        </p:spPr>
        <p:txBody>
          <a:bodyPr>
            <a:noAutofit/>
          </a:bodyPr>
          <a:lstStyle/>
          <a:p>
            <a:r>
              <a:rPr lang="en-US" sz="4000" b="1" u="sng" dirty="0" smtClean="0">
                <a:solidFill>
                  <a:schemeClr val="bg1"/>
                </a:solidFill>
              </a:rPr>
              <a:t>Tangled Wires</a:t>
            </a:r>
            <a:r>
              <a:rPr lang="en-US" sz="4000" b="1" u="sng" dirty="0">
                <a:solidFill>
                  <a:schemeClr val="bg1"/>
                </a:solidFill>
              </a:rPr>
              <a:t/>
            </a:r>
            <a:br>
              <a:rPr lang="en-US" sz="4000" b="1" u="sng" dirty="0">
                <a:solidFill>
                  <a:schemeClr val="bg1"/>
                </a:solidFill>
              </a:rPr>
            </a:br>
            <a:r>
              <a:rPr lang="en-US" sz="3200" b="1" dirty="0" smtClean="0">
                <a:solidFill>
                  <a:schemeClr val="bg1"/>
                </a:solidFill>
              </a:rPr>
              <a:t>Exhibit A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1" y="3248423"/>
            <a:ext cx="3920150" cy="24395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3" t="36165"/>
          <a:stretch/>
        </p:blipFill>
        <p:spPr>
          <a:xfrm>
            <a:off x="579413" y="3249567"/>
            <a:ext cx="3512675" cy="24384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E981-949C-46D7-8CBD-91BCEDE01B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735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362200"/>
            <a:ext cx="8610600" cy="396240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err="1">
                <a:solidFill>
                  <a:schemeClr val="tx1"/>
                </a:solidFill>
              </a:rPr>
              <a:t>HurryMoney</a:t>
            </a:r>
            <a:r>
              <a:rPr lang="en-US" sz="2000" dirty="0">
                <a:solidFill>
                  <a:schemeClr val="tx1"/>
                </a:solidFill>
              </a:rPr>
              <a:t> operates 156 </a:t>
            </a:r>
            <a:r>
              <a:rPr lang="en-US" sz="2000" dirty="0" smtClean="0">
                <a:solidFill>
                  <a:schemeClr val="tx1"/>
                </a:solidFill>
              </a:rPr>
              <a:t>outlets </a:t>
            </a:r>
            <a:r>
              <a:rPr lang="en-US" sz="2000" dirty="0">
                <a:solidFill>
                  <a:schemeClr val="tx1"/>
                </a:solidFill>
              </a:rPr>
              <a:t>scattered throughout all five counties. It takes a 10% commission from each transfer.  </a:t>
            </a:r>
            <a:r>
              <a:rPr lang="en-US" sz="2000" dirty="0" err="1">
                <a:solidFill>
                  <a:schemeClr val="tx1"/>
                </a:solidFill>
              </a:rPr>
              <a:t>HurryMoney</a:t>
            </a:r>
            <a:r>
              <a:rPr lang="en-US" sz="2000" dirty="0">
                <a:solidFill>
                  <a:schemeClr val="tx1"/>
                </a:solidFill>
              </a:rPr>
              <a:t> also charges a conversion fee for currency changes from the Kenyan Shilling.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 </a:t>
            </a:r>
          </a:p>
          <a:p>
            <a:r>
              <a:rPr lang="en-US" sz="2000" dirty="0" err="1">
                <a:solidFill>
                  <a:schemeClr val="tx1"/>
                </a:solidFill>
              </a:rPr>
              <a:t>TimelyCash</a:t>
            </a:r>
            <a:r>
              <a:rPr lang="en-US" sz="2000" dirty="0">
                <a:solidFill>
                  <a:schemeClr val="tx1"/>
                </a:solidFill>
              </a:rPr>
              <a:t> owns a total 128 outlets throughout </a:t>
            </a:r>
            <a:r>
              <a:rPr lang="en-US" sz="2000" dirty="0" smtClean="0">
                <a:solidFill>
                  <a:schemeClr val="tx1"/>
                </a:solidFill>
              </a:rPr>
              <a:t>four </a:t>
            </a:r>
            <a:r>
              <a:rPr lang="en-US" sz="2000" dirty="0">
                <a:solidFill>
                  <a:schemeClr val="tx1"/>
                </a:solidFill>
              </a:rPr>
              <a:t>countries. The rate to send any denomination is a fate fee of $2076 Rwandan Franc (~$3 USD) or the equivalent amount in each country. There are no additional charges for converting currencies.  Additionally, the </a:t>
            </a:r>
            <a:r>
              <a:rPr lang="en-US" sz="2000" dirty="0" err="1">
                <a:solidFill>
                  <a:schemeClr val="tx1"/>
                </a:solidFill>
              </a:rPr>
              <a:t>TimelyCash</a:t>
            </a:r>
            <a:r>
              <a:rPr lang="en-US" sz="2000" dirty="0">
                <a:solidFill>
                  <a:schemeClr val="tx1"/>
                </a:solidFill>
              </a:rPr>
              <a:t> collaborated with </a:t>
            </a:r>
            <a:r>
              <a:rPr lang="en-US" sz="2000" dirty="0" err="1">
                <a:solidFill>
                  <a:schemeClr val="tx1"/>
                </a:solidFill>
              </a:rPr>
              <a:t>Tigo</a:t>
            </a:r>
            <a:r>
              <a:rPr lang="en-US" sz="2000" dirty="0">
                <a:solidFill>
                  <a:schemeClr val="tx1"/>
                </a:solidFill>
              </a:rPr>
              <a:t>, a regional mobile company, to offer peer-to-peer transfers via mobile phones and the internet at the same flat rate. 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The merging parties signed a definitive purchase agreement.  They will notify the appropriate competition authorities that require or request a merger filing.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38328"/>
            <a:ext cx="8458200" cy="1252728"/>
          </a:xfrm>
        </p:spPr>
        <p:txBody>
          <a:bodyPr>
            <a:normAutofit fontScale="90000"/>
          </a:bodyPr>
          <a:lstStyle/>
          <a:p>
            <a:r>
              <a:rPr lang="en-US" sz="4900" b="1" u="sng" dirty="0" smtClean="0">
                <a:solidFill>
                  <a:schemeClr val="bg1"/>
                </a:solidFill>
              </a:rPr>
              <a:t>Tangled Wires</a:t>
            </a:r>
            <a:r>
              <a:rPr lang="en-US" b="1" u="sng" dirty="0" smtClean="0">
                <a:solidFill>
                  <a:schemeClr val="bg1"/>
                </a:solidFill>
              </a:rPr>
              <a:t/>
            </a:r>
            <a:br>
              <a:rPr lang="en-US" b="1" u="sng" dirty="0" smtClean="0">
                <a:solidFill>
                  <a:schemeClr val="bg1"/>
                </a:solidFill>
              </a:rPr>
            </a:br>
            <a:r>
              <a:rPr lang="en-US" sz="3400" b="1" dirty="0" smtClean="0">
                <a:solidFill>
                  <a:schemeClr val="bg1"/>
                </a:solidFill>
              </a:rPr>
              <a:t>Facts 2/3</a:t>
            </a:r>
            <a:endParaRPr lang="en-US" sz="3400" b="1" u="sng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E981-949C-46D7-8CBD-91BCEDE01B1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267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62200"/>
            <a:ext cx="8534400" cy="4038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The </a:t>
            </a:r>
            <a:r>
              <a:rPr lang="en-US" sz="1600" dirty="0">
                <a:solidFill>
                  <a:schemeClr val="tx1"/>
                </a:solidFill>
              </a:rPr>
              <a:t>parties submit merger notification filings with the appropriate competition authorities in the overlapping countries and provided the following rationale for the transaction: </a:t>
            </a:r>
          </a:p>
          <a:p>
            <a:r>
              <a:rPr lang="en-US" sz="1600" dirty="0">
                <a:solidFill>
                  <a:schemeClr val="tx1"/>
                </a:solidFill>
              </a:rPr>
              <a:t> </a:t>
            </a:r>
            <a:r>
              <a:rPr lang="en-US" sz="1600" dirty="0" err="1" smtClean="0">
                <a:solidFill>
                  <a:schemeClr val="tx1"/>
                </a:solidFill>
              </a:rPr>
              <a:t>HurryMoney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wants to increase its presence </a:t>
            </a:r>
            <a:r>
              <a:rPr lang="en-US" sz="1600" dirty="0" smtClean="0">
                <a:solidFill>
                  <a:schemeClr val="tx1"/>
                </a:solidFill>
              </a:rPr>
              <a:t>within </a:t>
            </a:r>
            <a:r>
              <a:rPr lang="en-US" sz="1600" dirty="0">
                <a:solidFill>
                  <a:schemeClr val="tx1"/>
                </a:solidFill>
              </a:rPr>
              <a:t>its </a:t>
            </a:r>
            <a:r>
              <a:rPr lang="en-US" sz="1600" dirty="0" smtClean="0">
                <a:solidFill>
                  <a:schemeClr val="tx1"/>
                </a:solidFill>
              </a:rPr>
              <a:t>core </a:t>
            </a:r>
            <a:r>
              <a:rPr lang="en-US" sz="1600" dirty="0">
                <a:solidFill>
                  <a:schemeClr val="tx1"/>
                </a:solidFill>
              </a:rPr>
              <a:t>countries to remain competitive with large wire transfer companies and low cost remittance services offered by banks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The </a:t>
            </a:r>
            <a:r>
              <a:rPr lang="en-US" sz="1600" dirty="0">
                <a:solidFill>
                  <a:schemeClr val="tx1"/>
                </a:solidFill>
              </a:rPr>
              <a:t>proposed transaction will increase the number of regional outlets that provide cheap and rapid wire remittances for many </a:t>
            </a:r>
            <a:r>
              <a:rPr lang="en-US" sz="1600" dirty="0" smtClean="0">
                <a:solidFill>
                  <a:schemeClr val="tx1"/>
                </a:solidFill>
              </a:rPr>
              <a:t>individuals. </a:t>
            </a:r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The </a:t>
            </a:r>
            <a:r>
              <a:rPr lang="en-US" sz="1600" dirty="0" err="1">
                <a:solidFill>
                  <a:schemeClr val="tx1"/>
                </a:solidFill>
              </a:rPr>
              <a:t>TimelyCash</a:t>
            </a:r>
            <a:r>
              <a:rPr lang="en-US" sz="1600" dirty="0">
                <a:solidFill>
                  <a:schemeClr val="tx1"/>
                </a:solidFill>
              </a:rPr>
              <a:t> business will allow </a:t>
            </a:r>
            <a:r>
              <a:rPr lang="en-US" sz="1600" dirty="0" err="1">
                <a:solidFill>
                  <a:schemeClr val="tx1"/>
                </a:solidFill>
              </a:rPr>
              <a:t>HurryMoney</a:t>
            </a:r>
            <a:r>
              <a:rPr lang="en-US" sz="1600" dirty="0">
                <a:solidFill>
                  <a:schemeClr val="tx1"/>
                </a:solidFill>
              </a:rPr>
              <a:t> to expand into the online and mobile remittance </a:t>
            </a:r>
            <a:r>
              <a:rPr lang="en-US" sz="1600" dirty="0" smtClean="0">
                <a:solidFill>
                  <a:schemeClr val="tx1"/>
                </a:solidFill>
              </a:rPr>
              <a:t>platforms.</a:t>
            </a:r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Many </a:t>
            </a:r>
            <a:r>
              <a:rPr lang="en-US" sz="1600" dirty="0">
                <a:solidFill>
                  <a:schemeClr val="tx1"/>
                </a:solidFill>
              </a:rPr>
              <a:t>banks are abandoning their low-cost remittance services which will allow </a:t>
            </a:r>
            <a:r>
              <a:rPr lang="en-US" sz="1600" dirty="0" err="1">
                <a:solidFill>
                  <a:schemeClr val="tx1"/>
                </a:solidFill>
              </a:rPr>
              <a:t>HurryMoney</a:t>
            </a:r>
            <a:r>
              <a:rPr lang="en-US" sz="1600" dirty="0">
                <a:solidFill>
                  <a:schemeClr val="tx1"/>
                </a:solidFill>
              </a:rPr>
              <a:t> and </a:t>
            </a:r>
            <a:r>
              <a:rPr lang="en-US" sz="1600" dirty="0" err="1">
                <a:solidFill>
                  <a:schemeClr val="tx1"/>
                </a:solidFill>
              </a:rPr>
              <a:t>TimelyCash</a:t>
            </a:r>
            <a:r>
              <a:rPr lang="en-US" sz="1600" dirty="0">
                <a:solidFill>
                  <a:schemeClr val="tx1"/>
                </a:solidFill>
              </a:rPr>
              <a:t> to capture additional business from former bank customers.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b="1" u="sng" dirty="0" smtClean="0">
                <a:solidFill>
                  <a:schemeClr val="bg1"/>
                </a:solidFill>
              </a:rPr>
              <a:t>Tangled Wires</a:t>
            </a:r>
            <a:r>
              <a:rPr lang="en-US" sz="4900" b="1" dirty="0" smtClean="0">
                <a:solidFill>
                  <a:schemeClr val="bg1"/>
                </a:solidFill>
              </a:rPr>
              <a:t/>
            </a:r>
            <a:br>
              <a:rPr lang="en-US" sz="4900" b="1" dirty="0" smtClean="0">
                <a:solidFill>
                  <a:schemeClr val="bg1"/>
                </a:solidFill>
              </a:rPr>
            </a:br>
            <a:r>
              <a:rPr lang="en-US" sz="3400" b="1" dirty="0" smtClean="0">
                <a:solidFill>
                  <a:schemeClr val="bg1"/>
                </a:solidFill>
              </a:rPr>
              <a:t>Facts 3/3</a:t>
            </a:r>
            <a:endParaRPr lang="en-US" sz="3400" b="1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E981-949C-46D7-8CBD-91BCEDE01B1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21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76250" y="685800"/>
            <a:ext cx="8115300" cy="5486400"/>
          </a:xfrm>
        </p:spPr>
        <p:txBody>
          <a:bodyPr rtlCol="0">
            <a:normAutofit/>
          </a:bodyPr>
          <a:lstStyle/>
          <a:p>
            <a:pPr marL="0" lvl="1" indent="0"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3200" dirty="0" smtClean="0"/>
              <a:t>A complaint arrives on your desk.</a:t>
            </a: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109728" indent="0" algn="ctr" eaLnBrk="1" fontAlgn="auto" hangingPunct="1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What do you do now?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AA0E78-D361-497E-9599-6C67809DC71B}" type="slidenum">
              <a:rPr lang="en-US" b="0"/>
              <a:pPr>
                <a:defRPr/>
              </a:pPr>
              <a:t>7</a:t>
            </a:fld>
            <a:endParaRPr lang="en-US" b="0" dirty="0"/>
          </a:p>
        </p:txBody>
      </p:sp>
      <p:pic>
        <p:nvPicPr>
          <p:cNvPr id="4100" name="Picture 4" descr="j0279672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057400"/>
            <a:ext cx="2884488" cy="267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796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Steps in Conducting an Investigation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D6745A-C2FA-4EC4-83A7-440C27D24548}" type="slidenum">
              <a:rPr lang="en-US" b="0"/>
              <a:pPr>
                <a:defRPr/>
              </a:pPr>
              <a:t>8</a:t>
            </a:fld>
            <a:endParaRPr lang="en-US" b="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09600" y="1447800"/>
            <a:ext cx="48768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1963" indent="-461963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2400" b="1" dirty="0" smtClean="0">
                <a:latin typeface="+mn-lt"/>
                <a:cs typeface="Arial" charset="0"/>
              </a:rPr>
              <a:t>STEP</a:t>
            </a:r>
          </a:p>
          <a:p>
            <a:pPr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Develop a theory of the case</a:t>
            </a:r>
          </a:p>
          <a:p>
            <a:pPr eaLnBrk="1" hangingPunct="1">
              <a:spcBef>
                <a:spcPts val="0"/>
              </a:spcBef>
              <a:buFontTx/>
              <a:buAutoNum type="arabicPeriod"/>
              <a:defRPr/>
            </a:pPr>
            <a:endParaRPr lang="en-US" altLang="en-US" sz="2200" dirty="0" smtClean="0">
              <a:latin typeface="+mn-lt"/>
              <a:cs typeface="Arial" charset="0"/>
            </a:endParaRPr>
          </a:p>
          <a:p>
            <a:pPr eaLnBrk="1" hangingPunct="1">
              <a:spcBef>
                <a:spcPts val="0"/>
              </a:spcBef>
              <a:buFontTx/>
              <a:buAutoNum type="arabicPeriod" startAt="2"/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Identify sources of information</a:t>
            </a:r>
          </a:p>
          <a:p>
            <a:pPr eaLnBrk="1" hangingPunct="1">
              <a:spcBef>
                <a:spcPts val="0"/>
              </a:spcBef>
              <a:buFontTx/>
              <a:buAutoNum type="arabicPeriod" startAt="2"/>
              <a:defRPr/>
            </a:pPr>
            <a:endParaRPr lang="en-US" altLang="en-US" sz="2200" dirty="0" smtClean="0">
              <a:latin typeface="+mn-lt"/>
              <a:cs typeface="Arial" charset="0"/>
            </a:endParaRPr>
          </a:p>
          <a:p>
            <a:pPr eaLnBrk="1" hangingPunct="1">
              <a:spcBef>
                <a:spcPts val="0"/>
              </a:spcBef>
              <a:buFontTx/>
              <a:buAutoNum type="arabicPeriod" startAt="3"/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Interview witnesses</a:t>
            </a:r>
          </a:p>
          <a:p>
            <a:pPr eaLnBrk="1" hangingPunct="1">
              <a:spcBef>
                <a:spcPts val="0"/>
              </a:spcBef>
              <a:buFontTx/>
              <a:buAutoNum type="arabicPeriod" startAt="3"/>
              <a:defRPr/>
            </a:pPr>
            <a:endParaRPr lang="en-US" altLang="en-US" sz="2200" dirty="0" smtClean="0">
              <a:latin typeface="+mn-lt"/>
              <a:cs typeface="Arial" charset="0"/>
            </a:endParaRPr>
          </a:p>
          <a:p>
            <a:pPr eaLnBrk="1" hangingPunct="1">
              <a:spcBef>
                <a:spcPts val="0"/>
              </a:spcBef>
              <a:buFontTx/>
              <a:buAutoNum type="arabicPeriod" startAt="4"/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Requests documents and data</a:t>
            </a:r>
          </a:p>
          <a:p>
            <a:pPr eaLnBrk="1" hangingPunct="1">
              <a:spcBef>
                <a:spcPts val="0"/>
              </a:spcBef>
              <a:buFontTx/>
              <a:buAutoNum type="arabicPeriod" startAt="4"/>
              <a:defRPr/>
            </a:pPr>
            <a:endParaRPr lang="en-US" altLang="en-US" sz="2200" dirty="0" smtClean="0">
              <a:latin typeface="+mn-lt"/>
              <a:cs typeface="Arial" charset="0"/>
            </a:endParaRPr>
          </a:p>
          <a:p>
            <a:pPr eaLnBrk="1" hangingPunct="1">
              <a:spcBef>
                <a:spcPts val="0"/>
              </a:spcBef>
              <a:buFontTx/>
              <a:buAutoNum type="arabicPeriod" startAt="5"/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Organize and assess the evidence</a:t>
            </a:r>
          </a:p>
          <a:p>
            <a:pPr eaLnBrk="1" hangingPunct="1">
              <a:spcBef>
                <a:spcPts val="0"/>
              </a:spcBef>
              <a:buFontTx/>
              <a:buAutoNum type="arabicPeriod" startAt="5"/>
              <a:defRPr/>
            </a:pPr>
            <a:endParaRPr lang="en-US" altLang="en-US" sz="2200" dirty="0" smtClean="0">
              <a:latin typeface="+mn-lt"/>
              <a:cs typeface="Arial" charset="0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2200" dirty="0" smtClean="0">
                <a:latin typeface="+mn-lt"/>
                <a:cs typeface="Arial" charset="0"/>
              </a:rPr>
              <a:t>6.	Determine whether there is a law violation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715000" y="1447800"/>
            <a:ext cx="2895600" cy="37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en-US" sz="2400" b="1" dirty="0">
                <a:latin typeface="+mn-lt"/>
              </a:rPr>
              <a:t>GOAL</a:t>
            </a:r>
          </a:p>
          <a:p>
            <a:pPr>
              <a:spcBef>
                <a:spcPts val="0"/>
              </a:spcBef>
              <a:defRPr/>
            </a:pPr>
            <a:endParaRPr lang="en-US" sz="2400" dirty="0">
              <a:latin typeface="+mn-lt"/>
            </a:endParaRPr>
          </a:p>
          <a:p>
            <a:pPr>
              <a:spcBef>
                <a:spcPts val="0"/>
              </a:spcBef>
              <a:defRPr/>
            </a:pPr>
            <a:endParaRPr lang="en-US" sz="2200" i="1" dirty="0">
              <a:latin typeface="+mn-lt"/>
            </a:endParaRPr>
          </a:p>
          <a:p>
            <a:pPr>
              <a:spcBef>
                <a:spcPts val="0"/>
              </a:spcBef>
              <a:defRPr/>
            </a:pPr>
            <a:r>
              <a:rPr lang="en-US" sz="2200" i="1" dirty="0">
                <a:latin typeface="+mn-lt"/>
              </a:rPr>
              <a:t>To find the facts necessary to support or reject a conclusion that the competition law has been, or is being, violated. </a:t>
            </a:r>
          </a:p>
          <a:p>
            <a:pPr>
              <a:spcBef>
                <a:spcPct val="50000"/>
              </a:spcBef>
              <a:defRPr/>
            </a:pPr>
            <a:endParaRPr lang="en-US" sz="24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8539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1112"/>
            <a:ext cx="8839200" cy="136048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 smtClean="0"/>
              <a:t>Step 1</a:t>
            </a:r>
            <a:br>
              <a:rPr lang="en-US" altLang="en-US" sz="3600" b="1" dirty="0" smtClean="0"/>
            </a:br>
            <a:r>
              <a:rPr lang="en-US" altLang="en-US" sz="3600" b="1" dirty="0" smtClean="0"/>
              <a:t>Develop a Theory of the Case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2FE248-A385-4191-8C20-E28A454C30A2}" type="slidenum">
              <a:rPr lang="en-US" b="0"/>
              <a:pPr>
                <a:defRPr/>
              </a:pPr>
              <a:t>9</a:t>
            </a:fld>
            <a:endParaRPr lang="en-US" b="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57200" y="1600200"/>
            <a:ext cx="83058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●	Review the complaint (or merger filing) and all public information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●	Identify possible legal theories of a violation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●	List elements of proof and facts needed to establish each theory of violation (i.e., create proof chart)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●	Think about the likely economic harm to competition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●	Consider possible business justifications and defenses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●	Think about possible remedies</a:t>
            </a: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endParaRPr lang="en-US" sz="2200" dirty="0">
              <a:latin typeface="+mn-lt"/>
            </a:endParaRPr>
          </a:p>
          <a:p>
            <a:pPr marL="461963" indent="-461963">
              <a:spcBef>
                <a:spcPts val="0"/>
              </a:spcBef>
              <a:tabLst>
                <a:tab pos="461963" algn="l"/>
              </a:tabLst>
              <a:defRPr/>
            </a:pPr>
            <a:r>
              <a:rPr lang="en-US" sz="2200" dirty="0">
                <a:latin typeface="+mn-lt"/>
              </a:rPr>
              <a:t>●	Prepare an investigation plan, including a timeline</a:t>
            </a:r>
          </a:p>
        </p:txBody>
      </p:sp>
    </p:spTree>
    <p:extLst>
      <p:ext uri="{BB962C8B-B14F-4D97-AF65-F5344CB8AC3E}">
        <p14:creationId xmlns:p14="http://schemas.microsoft.com/office/powerpoint/2010/main" val="75248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978</TotalTime>
  <Words>542</Words>
  <Application>Microsoft Office PowerPoint</Application>
  <PresentationFormat>On-screen Show (4:3)</PresentationFormat>
  <Paragraphs>378</Paragraphs>
  <Slides>32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Waveform</vt:lpstr>
      <vt:lpstr>The Sixth Annual African Dialogue  Consumer Protection Conference</vt:lpstr>
      <vt:lpstr>Case Study: A Merger of Money Wire Transfer Companies</vt:lpstr>
      <vt:lpstr>Tangled Wires Facts 1/3</vt:lpstr>
      <vt:lpstr>Tangled Wires Exhibit A</vt:lpstr>
      <vt:lpstr>Tangled Wires Facts 2/3</vt:lpstr>
      <vt:lpstr>Tangled Wires Facts 3/3</vt:lpstr>
      <vt:lpstr>PowerPoint Presentation</vt:lpstr>
      <vt:lpstr>Steps in Conducting an Investigation</vt:lpstr>
      <vt:lpstr>Step 1 Develop a Theory of the Case</vt:lpstr>
      <vt:lpstr>Is there a violation of the competition law?</vt:lpstr>
      <vt:lpstr>The Law:  Major Theories of a Violation</vt:lpstr>
      <vt:lpstr>Example:  Abuse of a Dominant Position</vt:lpstr>
      <vt:lpstr>Identify Factual Issues in Your Case</vt:lpstr>
      <vt:lpstr>Focus on the Most Important Factual Issues</vt:lpstr>
      <vt:lpstr>Step 1 Develop a Theory of the Case</vt:lpstr>
      <vt:lpstr>Step 2 Identify Potential Sources of Information</vt:lpstr>
      <vt:lpstr>Step 3 Interview Witnesses</vt:lpstr>
      <vt:lpstr>Step 3 Types of Witnesses to Interview</vt:lpstr>
      <vt:lpstr>Step 4 Request Documents and Data</vt:lpstr>
      <vt:lpstr>Step 4 Sources of Documents and Data</vt:lpstr>
      <vt:lpstr>Step 4 Types of Documents and Data to Request</vt:lpstr>
      <vt:lpstr>Step 4 Reviewing Document and Data Submissions</vt:lpstr>
      <vt:lpstr>Step 5 Organize and Assess the Evidence</vt:lpstr>
      <vt:lpstr>Proof Chart</vt:lpstr>
      <vt:lpstr>Step 5 Assessing the Evidence</vt:lpstr>
      <vt:lpstr>Step 6 Determine Whether there is a Law Violation</vt:lpstr>
      <vt:lpstr>The Investigative Process</vt:lpstr>
      <vt:lpstr>The Investigation Plan</vt:lpstr>
      <vt:lpstr>The Investigation Plan</vt:lpstr>
      <vt:lpstr>The Parts of the Investigation Plan</vt:lpstr>
      <vt:lpstr>The Parts of the Investigation Plan</vt:lpstr>
      <vt:lpstr>The Parts of the Investigation Plan</vt:lpstr>
    </vt:vector>
  </TitlesOfParts>
  <Company>Federal Trade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Curren, Darrell Lawrence</dc:creator>
  <cp:lastModifiedBy>Federal Trade Commission</cp:lastModifiedBy>
  <cp:revision>77</cp:revision>
  <cp:lastPrinted>2014-08-26T17:02:37Z</cp:lastPrinted>
  <dcterms:created xsi:type="dcterms:W3CDTF">2014-07-30T21:44:11Z</dcterms:created>
  <dcterms:modified xsi:type="dcterms:W3CDTF">2014-09-02T18:15:12Z</dcterms:modified>
</cp:coreProperties>
</file>