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60" r:id="rId4"/>
    <p:sldId id="264" r:id="rId5"/>
    <p:sldId id="262" r:id="rId6"/>
    <p:sldId id="261" r:id="rId7"/>
    <p:sldId id="265" r:id="rId8"/>
    <p:sldId id="266"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308" y="-24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978347-C243-42F3-AA5B-D7731409D323}" type="datetimeFigureOut">
              <a:rPr lang="en-ZA" smtClean="0"/>
              <a:t>2014/08/13</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6CFB31-CC98-4A32-8723-0205372494BF}" type="slidenum">
              <a:rPr lang="en-ZA" smtClean="0"/>
              <a:t>‹#›</a:t>
            </a:fld>
            <a:endParaRPr lang="en-ZA"/>
          </a:p>
        </p:txBody>
      </p:sp>
    </p:spTree>
    <p:extLst>
      <p:ext uri="{BB962C8B-B14F-4D97-AF65-F5344CB8AC3E}">
        <p14:creationId xmlns:p14="http://schemas.microsoft.com/office/powerpoint/2010/main" val="297183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24B79D2-C926-41A0-91CF-2AB0864165AE}" type="datetime1">
              <a:rPr lang="en-ZA" smtClean="0"/>
              <a:t>2014/08/13</a:t>
            </a:fld>
            <a:endParaRPr lang="en-ZA"/>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ZA"/>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B7A6FF7-0703-45CB-85AF-F931CA6E4B25}"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5FF8768-9F2C-4BDE-82B1-9E49E8178B85}" type="datetime1">
              <a:rPr lang="en-ZA" smtClean="0"/>
              <a:t>2014/08/13</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B7A6FF7-0703-45CB-85AF-F931CA6E4B25}"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25EADCE-83ED-4A0E-B81A-E119DA37F337}" type="datetime1">
              <a:rPr lang="en-ZA" smtClean="0"/>
              <a:t>2014/08/13</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B7A6FF7-0703-45CB-85AF-F931CA6E4B25}"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A57B90B-B264-4B4E-80FE-01FAAD56005A}" type="datetime1">
              <a:rPr lang="en-ZA" smtClean="0"/>
              <a:t>2014/08/13</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B7A6FF7-0703-45CB-85AF-F931CA6E4B25}" type="slidenum">
              <a:rPr lang="en-ZA" smtClean="0"/>
              <a:t>‹#›</a:t>
            </a:fld>
            <a:endParaRPr lang="en-ZA"/>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AEE09CD-FB39-4DCB-B236-4D1882C1FA36}" type="datetime1">
              <a:rPr lang="en-ZA" smtClean="0"/>
              <a:t>2014/08/13</a:t>
            </a:fld>
            <a:endParaRPr lang="en-ZA"/>
          </a:p>
        </p:txBody>
      </p:sp>
      <p:sp>
        <p:nvSpPr>
          <p:cNvPr id="5" name="Footer Placeholder 4"/>
          <p:cNvSpPr>
            <a:spLocks noGrp="1"/>
          </p:cNvSpPr>
          <p:nvPr>
            <p:ph type="ftr" sz="quarter" idx="11"/>
          </p:nvPr>
        </p:nvSpPr>
        <p:spPr/>
        <p:txBody>
          <a:bodyPr/>
          <a:lstStyle>
            <a:extLst/>
          </a:lstStyle>
          <a:p>
            <a:endParaRPr lang="en-ZA"/>
          </a:p>
        </p:txBody>
      </p:sp>
      <p:sp>
        <p:nvSpPr>
          <p:cNvPr id="6" name="Slide Number Placeholder 5"/>
          <p:cNvSpPr>
            <a:spLocks noGrp="1"/>
          </p:cNvSpPr>
          <p:nvPr>
            <p:ph type="sldNum" sz="quarter" idx="12"/>
          </p:nvPr>
        </p:nvSpPr>
        <p:spPr/>
        <p:txBody>
          <a:bodyPr/>
          <a:lstStyle>
            <a:extLst/>
          </a:lstStyle>
          <a:p>
            <a:fld id="{9B7A6FF7-0703-45CB-85AF-F931CA6E4B25}" type="slidenum">
              <a:rPr lang="en-ZA" smtClean="0"/>
              <a:t>‹#›</a:t>
            </a:fld>
            <a:endParaRPr lang="en-ZA"/>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4AC1388-A4A5-4B34-B87D-9E877152482A}" type="datetime1">
              <a:rPr lang="en-ZA" smtClean="0"/>
              <a:t>2014/08/13</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9B7A6FF7-0703-45CB-85AF-F931CA6E4B25}" type="slidenum">
              <a:rPr lang="en-ZA" smtClean="0"/>
              <a:t>‹#›</a:t>
            </a:fld>
            <a:endParaRPr lang="en-ZA"/>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0B01E5A-999F-4B02-BFB2-8B5F249BDE47}" type="datetime1">
              <a:rPr lang="en-ZA" smtClean="0"/>
              <a:t>2014/08/13</a:t>
            </a:fld>
            <a:endParaRPr lang="en-ZA"/>
          </a:p>
        </p:txBody>
      </p:sp>
      <p:sp>
        <p:nvSpPr>
          <p:cNvPr id="8" name="Footer Placeholder 7"/>
          <p:cNvSpPr>
            <a:spLocks noGrp="1"/>
          </p:cNvSpPr>
          <p:nvPr>
            <p:ph type="ftr" sz="quarter" idx="11"/>
          </p:nvPr>
        </p:nvSpPr>
        <p:spPr/>
        <p:txBody>
          <a:bodyPr/>
          <a:lstStyle>
            <a:extLst/>
          </a:lstStyle>
          <a:p>
            <a:endParaRPr lang="en-ZA"/>
          </a:p>
        </p:txBody>
      </p:sp>
      <p:sp>
        <p:nvSpPr>
          <p:cNvPr id="9" name="Slide Number Placeholder 8"/>
          <p:cNvSpPr>
            <a:spLocks noGrp="1"/>
          </p:cNvSpPr>
          <p:nvPr>
            <p:ph type="sldNum" sz="quarter" idx="12"/>
          </p:nvPr>
        </p:nvSpPr>
        <p:spPr/>
        <p:txBody>
          <a:bodyPr/>
          <a:lstStyle>
            <a:extLst/>
          </a:lstStyle>
          <a:p>
            <a:fld id="{9B7A6FF7-0703-45CB-85AF-F931CA6E4B25}"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4057E677-7A24-413D-B981-22E7313F1C4C}" type="datetime1">
              <a:rPr lang="en-ZA" smtClean="0"/>
              <a:t>2014/08/13</a:t>
            </a:fld>
            <a:endParaRPr lang="en-ZA"/>
          </a:p>
        </p:txBody>
      </p:sp>
      <p:sp>
        <p:nvSpPr>
          <p:cNvPr id="4" name="Footer Placeholder 3"/>
          <p:cNvSpPr>
            <a:spLocks noGrp="1"/>
          </p:cNvSpPr>
          <p:nvPr>
            <p:ph type="ftr" sz="quarter" idx="11"/>
          </p:nvPr>
        </p:nvSpPr>
        <p:spPr/>
        <p:txBody>
          <a:bodyPr/>
          <a:lstStyle>
            <a:extLst/>
          </a:lstStyle>
          <a:p>
            <a:endParaRPr lang="en-ZA"/>
          </a:p>
        </p:txBody>
      </p:sp>
      <p:sp>
        <p:nvSpPr>
          <p:cNvPr id="5" name="Slide Number Placeholder 4"/>
          <p:cNvSpPr>
            <a:spLocks noGrp="1"/>
          </p:cNvSpPr>
          <p:nvPr>
            <p:ph type="sldNum" sz="quarter" idx="12"/>
          </p:nvPr>
        </p:nvSpPr>
        <p:spPr/>
        <p:txBody>
          <a:bodyPr/>
          <a:lstStyle>
            <a:extLst/>
          </a:lstStyle>
          <a:p>
            <a:fld id="{9B7A6FF7-0703-45CB-85AF-F931CA6E4B25}" type="slidenum">
              <a:rPr lang="en-ZA" smtClean="0"/>
              <a:t>‹#›</a:t>
            </a:fld>
            <a:endParaRPr lang="en-ZA"/>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43C3470-E69C-4FD1-8686-5ED0548B5708}" type="datetime1">
              <a:rPr lang="en-ZA" smtClean="0"/>
              <a:t>2014/08/13</a:t>
            </a:fld>
            <a:endParaRPr lang="en-ZA"/>
          </a:p>
        </p:txBody>
      </p:sp>
      <p:sp>
        <p:nvSpPr>
          <p:cNvPr id="3" name="Footer Placeholder 2"/>
          <p:cNvSpPr>
            <a:spLocks noGrp="1"/>
          </p:cNvSpPr>
          <p:nvPr>
            <p:ph type="ftr" sz="quarter" idx="11"/>
          </p:nvPr>
        </p:nvSpPr>
        <p:spPr/>
        <p:txBody>
          <a:bodyPr/>
          <a:lstStyle>
            <a:extLst/>
          </a:lstStyle>
          <a:p>
            <a:endParaRPr lang="en-ZA"/>
          </a:p>
        </p:txBody>
      </p:sp>
      <p:sp>
        <p:nvSpPr>
          <p:cNvPr id="4" name="Slide Number Placeholder 3"/>
          <p:cNvSpPr>
            <a:spLocks noGrp="1"/>
          </p:cNvSpPr>
          <p:nvPr>
            <p:ph type="sldNum" sz="quarter" idx="12"/>
          </p:nvPr>
        </p:nvSpPr>
        <p:spPr/>
        <p:txBody>
          <a:bodyPr/>
          <a:lstStyle>
            <a:extLst/>
          </a:lstStyle>
          <a:p>
            <a:fld id="{9B7A6FF7-0703-45CB-85AF-F931CA6E4B25}"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7EA3C9B-6BC2-4CEF-A701-F84CDD8F5709}" type="datetime1">
              <a:rPr lang="en-ZA" smtClean="0"/>
              <a:t>2014/08/13</a:t>
            </a:fld>
            <a:endParaRPr lang="en-ZA"/>
          </a:p>
        </p:txBody>
      </p:sp>
      <p:sp>
        <p:nvSpPr>
          <p:cNvPr id="6" name="Footer Placeholder 5"/>
          <p:cNvSpPr>
            <a:spLocks noGrp="1"/>
          </p:cNvSpPr>
          <p:nvPr>
            <p:ph type="ftr" sz="quarter" idx="11"/>
          </p:nvPr>
        </p:nvSpPr>
        <p:spPr/>
        <p:txBody>
          <a:bodyPr/>
          <a:lstStyle>
            <a:extLst/>
          </a:lstStyle>
          <a:p>
            <a:endParaRPr lang="en-ZA"/>
          </a:p>
        </p:txBody>
      </p:sp>
      <p:sp>
        <p:nvSpPr>
          <p:cNvPr id="7" name="Slide Number Placeholder 6"/>
          <p:cNvSpPr>
            <a:spLocks noGrp="1"/>
          </p:cNvSpPr>
          <p:nvPr>
            <p:ph type="sldNum" sz="quarter" idx="12"/>
          </p:nvPr>
        </p:nvSpPr>
        <p:spPr/>
        <p:txBody>
          <a:bodyPr/>
          <a:lstStyle>
            <a:extLst/>
          </a:lstStyle>
          <a:p>
            <a:fld id="{9B7A6FF7-0703-45CB-85AF-F931CA6E4B25}"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48DC268-E19C-4B04-9F8B-B1CECB551B44}" type="datetime1">
              <a:rPr lang="en-ZA" smtClean="0"/>
              <a:t>2014/08/13</a:t>
            </a:fld>
            <a:endParaRPr lang="en-ZA"/>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ZA"/>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B7A6FF7-0703-45CB-85AF-F931CA6E4B25}" type="slidenum">
              <a:rPr lang="en-ZA" smtClean="0"/>
              <a:t>‹#›</a:t>
            </a:fld>
            <a:endParaRPr lang="en-ZA"/>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EC980D1-FAA6-46AE-A5CD-59850C07F6BA}" type="datetime1">
              <a:rPr lang="en-ZA" smtClean="0"/>
              <a:t>2014/08/13</a:t>
            </a:fld>
            <a:endParaRPr lang="en-ZA"/>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ZA"/>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B7A6FF7-0703-45CB-85AF-F931CA6E4B25}"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9512" y="1772816"/>
            <a:ext cx="8964488" cy="864096"/>
          </a:xfrm>
        </p:spPr>
        <p:txBody>
          <a:bodyPr anchor="ctr">
            <a:noAutofit/>
          </a:bodyPr>
          <a:lstStyle/>
          <a:p>
            <a:pPr algn="ctr"/>
            <a:r>
              <a:rPr lang="en-ZA" sz="2800" dirty="0" smtClean="0">
                <a:latin typeface="Arial" pitchFamily="34" charset="0"/>
                <a:cs typeface="Arial" pitchFamily="34" charset="0"/>
              </a:rPr>
              <a:t>LAW ENFORCEMENT COOPERATION – THE SWAZILAND EXPERIENCE</a:t>
            </a:r>
            <a:endParaRPr lang="en-ZA" sz="2800" dirty="0">
              <a:latin typeface="Arial" pitchFamily="34" charset="0"/>
              <a:cs typeface="Arial" pitchFamily="34" charset="0"/>
            </a:endParaRPr>
          </a:p>
        </p:txBody>
      </p:sp>
      <p:sp>
        <p:nvSpPr>
          <p:cNvPr id="7" name="Subtitle 6"/>
          <p:cNvSpPr>
            <a:spLocks noGrp="1"/>
          </p:cNvSpPr>
          <p:nvPr>
            <p:ph type="subTitle" idx="1"/>
          </p:nvPr>
        </p:nvSpPr>
        <p:spPr>
          <a:xfrm>
            <a:off x="1043608" y="2708920"/>
            <a:ext cx="7772400" cy="2678455"/>
          </a:xfrm>
        </p:spPr>
        <p:txBody>
          <a:bodyPr anchor="ctr">
            <a:normAutofit fontScale="92500" lnSpcReduction="20000"/>
          </a:bodyPr>
          <a:lstStyle/>
          <a:p>
            <a:pPr algn="ctr"/>
            <a:endParaRPr lang="en-ZA" dirty="0" smtClean="0">
              <a:latin typeface="Arial" pitchFamily="34" charset="0"/>
              <a:cs typeface="Arial" pitchFamily="34" charset="0"/>
            </a:endParaRPr>
          </a:p>
          <a:p>
            <a:pPr algn="ctr"/>
            <a:endParaRPr lang="en-ZA" dirty="0">
              <a:latin typeface="Arial" pitchFamily="34" charset="0"/>
              <a:cs typeface="Arial" pitchFamily="34" charset="0"/>
            </a:endParaRPr>
          </a:p>
          <a:p>
            <a:pPr algn="ctr"/>
            <a:r>
              <a:rPr lang="en-ZA" dirty="0" smtClean="0">
                <a:latin typeface="Arial" pitchFamily="34" charset="0"/>
                <a:cs typeface="Arial" pitchFamily="34" charset="0"/>
              </a:rPr>
              <a:t>Presentation to </a:t>
            </a:r>
            <a:r>
              <a:rPr lang="en-ZA" dirty="0">
                <a:latin typeface="Arial" pitchFamily="34" charset="0"/>
                <a:cs typeface="Arial" pitchFamily="34" charset="0"/>
              </a:rPr>
              <a:t>the </a:t>
            </a:r>
            <a:r>
              <a:rPr lang="en-ZA" dirty="0" smtClean="0">
                <a:latin typeface="Arial" pitchFamily="34" charset="0"/>
                <a:cs typeface="Arial" pitchFamily="34" charset="0"/>
              </a:rPr>
              <a:t>6</a:t>
            </a:r>
            <a:r>
              <a:rPr lang="en-ZA" baseline="30000" dirty="0" smtClean="0">
                <a:latin typeface="Arial" pitchFamily="34" charset="0"/>
                <a:cs typeface="Arial" pitchFamily="34" charset="0"/>
              </a:rPr>
              <a:t>th</a:t>
            </a:r>
            <a:r>
              <a:rPr lang="en-ZA" dirty="0" smtClean="0">
                <a:latin typeface="Arial" pitchFamily="34" charset="0"/>
                <a:cs typeface="Arial" pitchFamily="34" charset="0"/>
              </a:rPr>
              <a:t> Annual African </a:t>
            </a:r>
            <a:r>
              <a:rPr lang="en-ZA" dirty="0">
                <a:latin typeface="Arial" pitchFamily="34" charset="0"/>
                <a:cs typeface="Arial" pitchFamily="34" charset="0"/>
              </a:rPr>
              <a:t>Dialogue on Consumer Protection </a:t>
            </a:r>
            <a:r>
              <a:rPr lang="en-ZA" dirty="0" smtClean="0">
                <a:latin typeface="Arial" pitchFamily="34" charset="0"/>
                <a:cs typeface="Arial" pitchFamily="34" charset="0"/>
              </a:rPr>
              <a:t>Conference, </a:t>
            </a:r>
            <a:r>
              <a:rPr lang="en-ZA" dirty="0" smtClean="0">
                <a:latin typeface="Arial" pitchFamily="34" charset="0"/>
                <a:cs typeface="Arial" pitchFamily="34" charset="0"/>
              </a:rPr>
              <a:t>08-10 </a:t>
            </a:r>
            <a:r>
              <a:rPr lang="en-ZA" dirty="0" smtClean="0">
                <a:latin typeface="Arial" pitchFamily="34" charset="0"/>
                <a:cs typeface="Arial" pitchFamily="34" charset="0"/>
              </a:rPr>
              <a:t>September  2014</a:t>
            </a:r>
          </a:p>
          <a:p>
            <a:pPr algn="ctr"/>
            <a:endParaRPr lang="en-ZA" dirty="0" smtClean="0">
              <a:latin typeface="Arial" pitchFamily="34" charset="0"/>
              <a:cs typeface="Arial" pitchFamily="34" charset="0"/>
            </a:endParaRPr>
          </a:p>
          <a:p>
            <a:pPr marR="0" lvl="0" algn="l">
              <a:buClr>
                <a:srgbClr val="2DA2BF"/>
              </a:buClr>
            </a:pPr>
            <a:r>
              <a:rPr lang="en-ZA" sz="1600" dirty="0">
                <a:solidFill>
                  <a:prstClr val="black"/>
                </a:solidFill>
                <a:latin typeface="Arial" pitchFamily="34" charset="0"/>
                <a:cs typeface="Arial" pitchFamily="34" charset="0"/>
              </a:rPr>
              <a:t>The views and opinions expressed herein are those of the </a:t>
            </a:r>
            <a:r>
              <a:rPr lang="en-ZA" sz="1600" dirty="0" smtClean="0">
                <a:solidFill>
                  <a:prstClr val="black"/>
                </a:solidFill>
                <a:latin typeface="Arial" pitchFamily="34" charset="0"/>
                <a:cs typeface="Arial" pitchFamily="34" charset="0"/>
              </a:rPr>
              <a:t>authors </a:t>
            </a:r>
            <a:r>
              <a:rPr lang="en-ZA" sz="1600" dirty="0">
                <a:solidFill>
                  <a:prstClr val="black"/>
                </a:solidFill>
                <a:latin typeface="Arial" pitchFamily="34" charset="0"/>
                <a:cs typeface="Arial" pitchFamily="34" charset="0"/>
              </a:rPr>
              <a:t>and do not necessarily reflect the </a:t>
            </a:r>
            <a:r>
              <a:rPr lang="en-ZA" sz="1600" dirty="0" smtClean="0">
                <a:solidFill>
                  <a:prstClr val="black"/>
                </a:solidFill>
                <a:latin typeface="Arial" pitchFamily="34" charset="0"/>
                <a:cs typeface="Arial" pitchFamily="34" charset="0"/>
              </a:rPr>
              <a:t>official views </a:t>
            </a:r>
            <a:r>
              <a:rPr lang="en-ZA" sz="1600" dirty="0">
                <a:solidFill>
                  <a:prstClr val="black"/>
                </a:solidFill>
                <a:latin typeface="Arial" pitchFamily="34" charset="0"/>
                <a:cs typeface="Arial" pitchFamily="34" charset="0"/>
              </a:rPr>
              <a:t>or opinions of the Swaziland Competition Commission or any government agency of the Kingdom of Swaziland</a:t>
            </a:r>
            <a:endParaRPr lang="en-ZA" sz="1600" dirty="0">
              <a:solidFill>
                <a:prstClr val="black"/>
              </a:solidFill>
            </a:endParaRPr>
          </a:p>
          <a:p>
            <a:pPr algn="ctr"/>
            <a:endParaRPr lang="en-ZA" dirty="0" smtClean="0">
              <a:latin typeface="Arial" pitchFamily="34" charset="0"/>
              <a:cs typeface="Arial" pitchFamily="34" charset="0"/>
            </a:endParaRPr>
          </a:p>
          <a:p>
            <a:pPr algn="ctr"/>
            <a:endParaRPr lang="en-ZA" dirty="0">
              <a:latin typeface="Arial" pitchFamily="34" charset="0"/>
              <a:cs typeface="Arial" pitchFamily="34" charset="0"/>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4661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57475"/>
            <a:ext cx="8229600" cy="3349816"/>
          </a:xfrm>
        </p:spPr>
        <p:txBody>
          <a:bodyPr>
            <a:normAutofit/>
          </a:bodyPr>
          <a:lstStyle/>
          <a:p>
            <a:r>
              <a:rPr lang="en-ZA" dirty="0" smtClean="0"/>
              <a:t>Cooperation with Regulatory Authorities</a:t>
            </a:r>
          </a:p>
          <a:p>
            <a:r>
              <a:rPr lang="en-ZA" dirty="0" smtClean="0"/>
              <a:t>Cooperation with the Office of the Director of Public Prosecutions</a:t>
            </a:r>
          </a:p>
          <a:p>
            <a:r>
              <a:rPr lang="en-ZA" dirty="0" smtClean="0"/>
              <a:t>Cooperation with the Royal Swaziland Police</a:t>
            </a:r>
          </a:p>
          <a:p>
            <a:endParaRPr lang="en-ZA" dirty="0"/>
          </a:p>
        </p:txBody>
      </p:sp>
      <p:sp>
        <p:nvSpPr>
          <p:cNvPr id="4" name="Title 3"/>
          <p:cNvSpPr>
            <a:spLocks noGrp="1"/>
          </p:cNvSpPr>
          <p:nvPr>
            <p:ph type="title"/>
          </p:nvPr>
        </p:nvSpPr>
        <p:spPr>
          <a:xfrm>
            <a:off x="539552" y="1412776"/>
            <a:ext cx="8229600" cy="1143000"/>
          </a:xfrm>
        </p:spPr>
        <p:txBody>
          <a:bodyPr anchor="b">
            <a:normAutofit/>
          </a:bodyPr>
          <a:lstStyle/>
          <a:p>
            <a:r>
              <a:rPr lang="en-ZA" dirty="0" smtClean="0"/>
              <a:t>Presentation Outline</a:t>
            </a:r>
            <a:endParaRPr lang="en-ZA"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913"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7274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36912"/>
            <a:ext cx="8229600" cy="3370379"/>
          </a:xfrm>
        </p:spPr>
        <p:txBody>
          <a:bodyPr>
            <a:normAutofit/>
          </a:bodyPr>
          <a:lstStyle/>
          <a:p>
            <a:r>
              <a:rPr lang="en-ZA" dirty="0" smtClean="0"/>
              <a:t>S. 11(2)(k) of the Competition Act, 2007, allows the Commission to enter into discussions on contentious issued with any regulatory authority in order to harmonise and ensure consistent application of the competition principles</a:t>
            </a:r>
          </a:p>
        </p:txBody>
      </p:sp>
      <p:sp>
        <p:nvSpPr>
          <p:cNvPr id="4" name="Title 3"/>
          <p:cNvSpPr>
            <a:spLocks noGrp="1"/>
          </p:cNvSpPr>
          <p:nvPr>
            <p:ph type="title"/>
          </p:nvPr>
        </p:nvSpPr>
        <p:spPr>
          <a:xfrm>
            <a:off x="456406" y="1196752"/>
            <a:ext cx="8229600" cy="1143000"/>
          </a:xfrm>
        </p:spPr>
        <p:txBody>
          <a:bodyPr anchor="b">
            <a:normAutofit/>
          </a:bodyPr>
          <a:lstStyle/>
          <a:p>
            <a:r>
              <a:rPr lang="en-ZA" dirty="0" smtClean="0"/>
              <a:t>The Act</a:t>
            </a:r>
            <a:endParaRPr lang="en-Z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707"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8866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36912"/>
            <a:ext cx="8229600" cy="3370379"/>
          </a:xfrm>
        </p:spPr>
        <p:txBody>
          <a:bodyPr>
            <a:normAutofit/>
          </a:bodyPr>
          <a:lstStyle/>
          <a:p>
            <a:r>
              <a:rPr lang="en-ZA" dirty="0" smtClean="0"/>
              <a:t>According to R. 32 of the Competition Commission Regulations, 2010, the Commission may invite regulatory authorities to participate in its proceedings…that [are] the subject of an investigation by the Commission</a:t>
            </a:r>
          </a:p>
        </p:txBody>
      </p:sp>
      <p:sp>
        <p:nvSpPr>
          <p:cNvPr id="4" name="Title 3"/>
          <p:cNvSpPr>
            <a:spLocks noGrp="1"/>
          </p:cNvSpPr>
          <p:nvPr>
            <p:ph type="title"/>
          </p:nvPr>
        </p:nvSpPr>
        <p:spPr>
          <a:xfrm>
            <a:off x="456406" y="1196752"/>
            <a:ext cx="8229600" cy="1143000"/>
          </a:xfrm>
        </p:spPr>
        <p:txBody>
          <a:bodyPr anchor="b">
            <a:normAutofit/>
          </a:bodyPr>
          <a:lstStyle/>
          <a:p>
            <a:r>
              <a:rPr lang="en-ZA" dirty="0" smtClean="0"/>
              <a:t>The Regulations</a:t>
            </a:r>
            <a:endParaRPr lang="en-Z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707"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6128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913"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323528" y="2276872"/>
            <a:ext cx="8229600" cy="3888432"/>
          </a:xfrm>
        </p:spPr>
        <p:txBody>
          <a:bodyPr>
            <a:normAutofit/>
          </a:bodyPr>
          <a:lstStyle/>
          <a:p>
            <a:r>
              <a:rPr lang="en-ZA" dirty="0" smtClean="0"/>
              <a:t>Contravention of the Act is a criminal offence e.g. S.35(1) of the Competition Act which provides that a person who in the absence of authority from the Commission participates in effecting a merger or takeover commits an offence and shall on conviction be liable to a fine of not more than E250,000.00 (approx.USD2,500) or to imprisonment to a term not exceeding 5 years or to both</a:t>
            </a:r>
          </a:p>
          <a:p>
            <a:endParaRPr lang="en-ZA" dirty="0" smtClean="0"/>
          </a:p>
          <a:p>
            <a:endParaRPr lang="en-ZA" dirty="0" smtClean="0"/>
          </a:p>
        </p:txBody>
      </p:sp>
      <p:sp>
        <p:nvSpPr>
          <p:cNvPr id="4" name="Title 3"/>
          <p:cNvSpPr>
            <a:spLocks noGrp="1"/>
          </p:cNvSpPr>
          <p:nvPr>
            <p:ph type="title"/>
          </p:nvPr>
        </p:nvSpPr>
        <p:spPr>
          <a:xfrm>
            <a:off x="251520" y="1124744"/>
            <a:ext cx="8229600" cy="1143000"/>
          </a:xfrm>
        </p:spPr>
        <p:txBody>
          <a:bodyPr anchor="b">
            <a:normAutofit/>
          </a:bodyPr>
          <a:lstStyle/>
          <a:p>
            <a:r>
              <a:rPr lang="en-ZA" sz="3200" dirty="0" smtClean="0"/>
              <a:t>Criminal Sanctions</a:t>
            </a:r>
            <a:endParaRPr lang="en-ZA" sz="3200" dirty="0"/>
          </a:p>
        </p:txBody>
      </p:sp>
    </p:spTree>
    <p:extLst>
      <p:ext uri="{BB962C8B-B14F-4D97-AF65-F5344CB8AC3E}">
        <p14:creationId xmlns:p14="http://schemas.microsoft.com/office/powerpoint/2010/main" val="37655246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913"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ontent Placeholder 1"/>
          <p:cNvSpPr>
            <a:spLocks noGrp="1"/>
          </p:cNvSpPr>
          <p:nvPr>
            <p:ph idx="1"/>
          </p:nvPr>
        </p:nvSpPr>
        <p:spPr>
          <a:xfrm>
            <a:off x="457200" y="2420888"/>
            <a:ext cx="8229600" cy="3586403"/>
          </a:xfrm>
        </p:spPr>
        <p:txBody>
          <a:bodyPr>
            <a:normAutofit/>
          </a:bodyPr>
          <a:lstStyle/>
          <a:p>
            <a:endParaRPr lang="en-ZA" dirty="0" smtClean="0"/>
          </a:p>
          <a:p>
            <a:r>
              <a:rPr lang="en-ZA" dirty="0" smtClean="0"/>
              <a:t>The Commission was faced with a merger notification where it appeared that the merging parties had already implemented a merger.</a:t>
            </a:r>
          </a:p>
          <a:p>
            <a:r>
              <a:rPr lang="en-ZA" dirty="0" smtClean="0"/>
              <a:t>The Commission engaged the office of the Director of Public Prosecutions to deal with the matter.</a:t>
            </a:r>
            <a:endParaRPr lang="en-ZA" dirty="0"/>
          </a:p>
        </p:txBody>
      </p:sp>
      <p:sp>
        <p:nvSpPr>
          <p:cNvPr id="4" name="Title 3"/>
          <p:cNvSpPr>
            <a:spLocks noGrp="1"/>
          </p:cNvSpPr>
          <p:nvPr>
            <p:ph type="title"/>
          </p:nvPr>
        </p:nvSpPr>
        <p:spPr>
          <a:xfrm>
            <a:off x="456406" y="1543050"/>
            <a:ext cx="8229600" cy="1143000"/>
          </a:xfrm>
        </p:spPr>
        <p:txBody>
          <a:bodyPr anchor="b">
            <a:normAutofit/>
          </a:bodyPr>
          <a:lstStyle/>
          <a:p>
            <a:r>
              <a:rPr lang="en-ZA" sz="3200" dirty="0" smtClean="0"/>
              <a:t>Case Study: Non-notification of a Merger</a:t>
            </a:r>
            <a:endParaRPr lang="en-ZA" sz="3200" dirty="0"/>
          </a:p>
        </p:txBody>
      </p:sp>
    </p:spTree>
    <p:extLst>
      <p:ext uri="{BB962C8B-B14F-4D97-AF65-F5344CB8AC3E}">
        <p14:creationId xmlns:p14="http://schemas.microsoft.com/office/powerpoint/2010/main" val="3388716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36912"/>
            <a:ext cx="8229600" cy="3370379"/>
          </a:xfrm>
        </p:spPr>
        <p:txBody>
          <a:bodyPr>
            <a:normAutofit fontScale="92500"/>
          </a:bodyPr>
          <a:lstStyle/>
          <a:p>
            <a:r>
              <a:rPr lang="en-ZA" dirty="0" smtClean="0"/>
              <a:t>According to R. 39 of Competition Act, an investigating officer may, on the production of a search warrant obtained from a court of law enter any premises on or which there is reasonably suspected to be evidence relating to any anti-competitive trade practice or unfair trade practice, </a:t>
            </a:r>
            <a:r>
              <a:rPr lang="en-ZA" dirty="0"/>
              <a:t>o</a:t>
            </a:r>
            <a:r>
              <a:rPr lang="en-ZA" dirty="0" smtClean="0"/>
              <a:t>r any actual or potential merger, take over or monopoly situation</a:t>
            </a:r>
          </a:p>
        </p:txBody>
      </p:sp>
      <p:sp>
        <p:nvSpPr>
          <p:cNvPr id="4" name="Title 3"/>
          <p:cNvSpPr>
            <a:spLocks noGrp="1"/>
          </p:cNvSpPr>
          <p:nvPr>
            <p:ph type="title"/>
          </p:nvPr>
        </p:nvSpPr>
        <p:spPr>
          <a:xfrm>
            <a:off x="456406" y="1196752"/>
            <a:ext cx="8229600" cy="1143000"/>
          </a:xfrm>
        </p:spPr>
        <p:txBody>
          <a:bodyPr anchor="b">
            <a:normAutofit/>
          </a:bodyPr>
          <a:lstStyle/>
          <a:p>
            <a:r>
              <a:rPr lang="en-ZA" dirty="0" smtClean="0"/>
              <a:t>Power of Entry and Inspection</a:t>
            </a:r>
            <a:endParaRPr lang="en-Z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707"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8941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636912"/>
            <a:ext cx="8229600" cy="3370379"/>
          </a:xfrm>
        </p:spPr>
        <p:txBody>
          <a:bodyPr>
            <a:normAutofit/>
          </a:bodyPr>
          <a:lstStyle/>
          <a:p>
            <a:r>
              <a:rPr lang="en-ZA" dirty="0" smtClean="0"/>
              <a:t>The implication of section 39 is that in the event the Commission or its officer are faced with resistance in the field of duty, the Royal Swaziland Police should be on hand to help enforce the directive of the Court.</a:t>
            </a:r>
          </a:p>
        </p:txBody>
      </p:sp>
      <p:sp>
        <p:nvSpPr>
          <p:cNvPr id="4" name="Title 3"/>
          <p:cNvSpPr>
            <a:spLocks noGrp="1"/>
          </p:cNvSpPr>
          <p:nvPr>
            <p:ph type="title"/>
          </p:nvPr>
        </p:nvSpPr>
        <p:spPr>
          <a:xfrm>
            <a:off x="456406" y="1196752"/>
            <a:ext cx="8229600" cy="1143000"/>
          </a:xfrm>
        </p:spPr>
        <p:txBody>
          <a:bodyPr anchor="b">
            <a:normAutofit/>
          </a:bodyPr>
          <a:lstStyle/>
          <a:p>
            <a:r>
              <a:rPr lang="en-ZA" dirty="0" smtClean="0"/>
              <a:t>Power of Entry and Inspection</a:t>
            </a:r>
            <a:endParaRPr lang="en-ZA"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4707"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866605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16832"/>
            <a:ext cx="8229600" cy="4090459"/>
          </a:xfrm>
        </p:spPr>
        <p:txBody>
          <a:bodyPr/>
          <a:lstStyle/>
          <a:p>
            <a:pPr marL="0" indent="0" algn="ctr">
              <a:buNone/>
            </a:pPr>
            <a:r>
              <a:rPr lang="en-ZA" dirty="0" smtClean="0"/>
              <a:t>END</a:t>
            </a:r>
          </a:p>
          <a:p>
            <a:pPr marL="0" indent="0" algn="ctr">
              <a:buNone/>
            </a:pPr>
            <a:endParaRPr lang="en-ZA" dirty="0"/>
          </a:p>
          <a:p>
            <a:pPr marL="0" indent="0" algn="ctr">
              <a:buNone/>
            </a:pPr>
            <a:r>
              <a:rPr lang="en-ZA" dirty="0" smtClean="0"/>
              <a:t>THANK YOU.</a:t>
            </a:r>
          </a:p>
          <a:p>
            <a:pPr marL="0" indent="0" algn="ctr">
              <a:buNone/>
            </a:pPr>
            <a:endParaRPr lang="en-ZA" dirty="0"/>
          </a:p>
          <a:p>
            <a:pPr marL="0" indent="0" algn="ctr">
              <a:buNone/>
            </a:pPr>
            <a:r>
              <a:rPr lang="en-ZA" dirty="0" smtClean="0"/>
              <a:t>Questions and Answers</a:t>
            </a:r>
            <a:endParaRPr lang="en-ZA"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63913" y="0"/>
            <a:ext cx="2414587" cy="15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509861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72</TotalTime>
  <Words>396</Words>
  <Application>Microsoft Office PowerPoint</Application>
  <PresentationFormat>On-screen Show (4:3)</PresentationFormat>
  <Paragraphs>29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LAW ENFORCEMENT COOPERATION – THE SWAZILAND EXPERIENCE</vt:lpstr>
      <vt:lpstr>Presentation Outline</vt:lpstr>
      <vt:lpstr>The Act</vt:lpstr>
      <vt:lpstr>The Regulations</vt:lpstr>
      <vt:lpstr>Criminal Sanctions</vt:lpstr>
      <vt:lpstr>Case Study: Non-notification of a Merger</vt:lpstr>
      <vt:lpstr>Power of Entry and Inspection</vt:lpstr>
      <vt:lpstr>Power of Entry and Inspection</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 ENFORCEMENT COOPERATION – THE SWAZILAND EXPERIENCE</dc:title>
  <dc:creator>Wendy</dc:creator>
  <cp:lastModifiedBy>Wendy </cp:lastModifiedBy>
  <cp:revision>5</cp:revision>
  <dcterms:created xsi:type="dcterms:W3CDTF">2014-08-13T06:28:06Z</dcterms:created>
  <dcterms:modified xsi:type="dcterms:W3CDTF">2014-08-13T08:47:08Z</dcterms:modified>
</cp:coreProperties>
</file>