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5" r:id="rId5"/>
    <p:sldId id="266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08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8E8FE-46C6-48EC-8EC5-6DEE4A41D87D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4C9CC-754F-45FF-9227-89C1FB9BA99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522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C9CC-754F-45FF-9227-89C1FB9BA996}" type="slidenum">
              <a:rPr lang="en-ZA" smtClean="0"/>
              <a:pPr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7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83220D-D515-4062-BBDA-286205D51092}" type="datetimeFigureOut">
              <a:rPr lang="en-ZA" smtClean="0"/>
              <a:pPr/>
              <a:t>2014/08/13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18A346-67C0-448E-95B9-D42957B78F93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772816"/>
            <a:ext cx="8964488" cy="864096"/>
          </a:xfrm>
        </p:spPr>
        <p:txBody>
          <a:bodyPr anchor="ctr">
            <a:noAutofit/>
          </a:bodyPr>
          <a:lstStyle/>
          <a:p>
            <a:pPr algn="ctr"/>
            <a:r>
              <a:rPr lang="en-ZA" sz="2800" dirty="0" smtClean="0">
                <a:latin typeface="Arial" pitchFamily="34" charset="0"/>
                <a:cs typeface="Arial" pitchFamily="34" charset="0"/>
              </a:rPr>
              <a:t>MOBILE AND CYBER THREAT</a:t>
            </a:r>
            <a:endParaRPr lang="en-Z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7772400" cy="2678455"/>
          </a:xfrm>
        </p:spPr>
        <p:txBody>
          <a:bodyPr anchor="ctr">
            <a:normAutofit fontScale="70000" lnSpcReduction="20000"/>
          </a:bodyPr>
          <a:lstStyle/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Presentation by Siphe-okuhle Fakudze, 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Research Analyst, Competition Policy and Research Department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Presented to </a:t>
            </a:r>
            <a:r>
              <a:rPr lang="en-ZA" dirty="0">
                <a:latin typeface="Arial" pitchFamily="34" charset="0"/>
                <a:cs typeface="Arial" pitchFamily="34" charset="0"/>
              </a:rPr>
              <a:t>the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ZA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 Annual African </a:t>
            </a:r>
            <a:r>
              <a:rPr lang="en-ZA" dirty="0">
                <a:latin typeface="Arial" pitchFamily="34" charset="0"/>
                <a:cs typeface="Arial" pitchFamily="34" charset="0"/>
              </a:rPr>
              <a:t>Dialogue on Consumer Protection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Conference, 08 -10 September  2014</a:t>
            </a: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R="0" lvl="0" algn="l">
              <a:buClr>
                <a:srgbClr val="2DA2BF"/>
              </a:buClr>
            </a:pP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views and opinions expressed herein are those of the author and do not necessarily reflect the </a:t>
            </a:r>
            <a:r>
              <a:rPr lang="en-ZA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official views </a:t>
            </a: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 opinions of the Swaziland Competition Commission or any government agency of the Kingdom of Swaziland</a:t>
            </a:r>
            <a:endParaRPr lang="en-ZA" sz="1600" dirty="0">
              <a:solidFill>
                <a:prstClr val="black"/>
              </a:solidFill>
            </a:endParaRP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420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57475"/>
            <a:ext cx="8229600" cy="3349816"/>
          </a:xfrm>
        </p:spPr>
        <p:txBody>
          <a:bodyPr>
            <a:normAutofit/>
          </a:bodyPr>
          <a:lstStyle/>
          <a:p>
            <a:r>
              <a:rPr lang="en-ZA" dirty="0" smtClean="0"/>
              <a:t>Background </a:t>
            </a:r>
          </a:p>
          <a:p>
            <a:r>
              <a:rPr lang="en-ZA" dirty="0"/>
              <a:t>The Mobile Market in </a:t>
            </a:r>
            <a:r>
              <a:rPr lang="en-ZA" dirty="0" smtClean="0"/>
              <a:t>Swaziland</a:t>
            </a:r>
          </a:p>
          <a:p>
            <a:r>
              <a:rPr lang="en-ZA" dirty="0" smtClean="0"/>
              <a:t>Financial Issues</a:t>
            </a:r>
            <a:endParaRPr lang="en-ZA" dirty="0"/>
          </a:p>
          <a:p>
            <a:r>
              <a:rPr lang="en-ZA" dirty="0" smtClean="0"/>
              <a:t>Mobile Payments</a:t>
            </a:r>
          </a:p>
          <a:p>
            <a:r>
              <a:rPr lang="en-ZA" dirty="0" smtClean="0"/>
              <a:t>Cramming Charges</a:t>
            </a:r>
          </a:p>
          <a:p>
            <a:r>
              <a:rPr lang="en-ZA" dirty="0" smtClean="0"/>
              <a:t>Mobile Security</a:t>
            </a:r>
          </a:p>
          <a:p>
            <a:endParaRPr lang="en-Z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dirty="0" smtClean="0"/>
              <a:t>		Presentation Outline</a:t>
            </a:r>
            <a:endParaRPr lang="en-ZA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16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/>
          </a:bodyPr>
          <a:lstStyle/>
          <a:p>
            <a:r>
              <a:rPr lang="en-ZA" dirty="0" smtClean="0"/>
              <a:t>There is no legislation governing cyber security</a:t>
            </a:r>
          </a:p>
          <a:p>
            <a:r>
              <a:rPr lang="en-ZA" dirty="0" smtClean="0"/>
              <a:t>As at July 2013, Government is engaged in consultations on the development of cyber security legislation</a:t>
            </a:r>
          </a:p>
          <a:p>
            <a:r>
              <a:rPr lang="en-ZA" dirty="0" smtClean="0"/>
              <a:t>The proposed legislation could be crafted on the SADC cyber security law model</a:t>
            </a:r>
          </a:p>
          <a:p>
            <a:endParaRPr lang="en-ZA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796702"/>
          </a:xfrm>
        </p:spPr>
        <p:txBody>
          <a:bodyPr anchor="b">
            <a:normAutofit/>
          </a:bodyPr>
          <a:lstStyle/>
          <a:p>
            <a:pPr algn="ctr"/>
            <a:r>
              <a:rPr lang="en-ZA" dirty="0" smtClean="0"/>
              <a:t>Background</a:t>
            </a:r>
            <a:endParaRPr lang="en-Z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7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80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/>
          </a:bodyPr>
          <a:lstStyle/>
          <a:p>
            <a:r>
              <a:rPr lang="en-ZA" dirty="0" smtClean="0"/>
              <a:t>MTN Swaziland is the 1st and only cellular operator in the country, began operating in 1998</a:t>
            </a:r>
          </a:p>
          <a:p>
            <a:r>
              <a:rPr lang="en-ZA" dirty="0" smtClean="0"/>
              <a:t>100% network coverage to date</a:t>
            </a:r>
          </a:p>
          <a:p>
            <a:r>
              <a:rPr lang="en-ZA" dirty="0" smtClean="0"/>
              <a:t>About 80% Swazi’s have mobile phones</a:t>
            </a:r>
          </a:p>
          <a:p>
            <a:r>
              <a:rPr lang="en-ZA" dirty="0"/>
              <a:t>Out of this, approximately 20% use mobile phones </a:t>
            </a:r>
            <a:r>
              <a:rPr lang="en-ZA" dirty="0" smtClean="0"/>
              <a:t>for making transactions</a:t>
            </a:r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 smtClean="0"/>
          </a:p>
          <a:p>
            <a:endParaRPr lang="en-ZA" dirty="0"/>
          </a:p>
          <a:p>
            <a:endParaRPr lang="en-ZA" dirty="0"/>
          </a:p>
          <a:p>
            <a:endParaRPr lang="en-ZA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796702"/>
          </a:xfrm>
        </p:spPr>
        <p:txBody>
          <a:bodyPr anchor="b">
            <a:normAutofit/>
          </a:bodyPr>
          <a:lstStyle/>
          <a:p>
            <a:pPr algn="ctr"/>
            <a:r>
              <a:rPr lang="en-ZA" dirty="0"/>
              <a:t>The Mobile Market in Swaziland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7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486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493" y="18864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39552" y="1957841"/>
            <a:ext cx="8229600" cy="751079"/>
          </a:xfrm>
        </p:spPr>
        <p:txBody>
          <a:bodyPr/>
          <a:lstStyle/>
          <a:p>
            <a:r>
              <a:rPr lang="en-ZA" dirty="0" smtClean="0"/>
              <a:t>		Financial Issues</a:t>
            </a:r>
            <a:endParaRPr lang="en-ZA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4525963"/>
          </a:xfrm>
        </p:spPr>
        <p:txBody>
          <a:bodyPr/>
          <a:lstStyle/>
          <a:p>
            <a:r>
              <a:rPr lang="en-ZA" dirty="0" smtClean="0"/>
              <a:t>4 commercial banks and a building society</a:t>
            </a:r>
          </a:p>
          <a:p>
            <a:r>
              <a:rPr lang="en-ZA" dirty="0" smtClean="0"/>
              <a:t>About 20 non-bank financial institutions</a:t>
            </a:r>
          </a:p>
          <a:p>
            <a:r>
              <a:rPr lang="en-ZA" dirty="0" smtClean="0"/>
              <a:t>Public outcry: high banking and financial fees</a:t>
            </a:r>
          </a:p>
          <a:p>
            <a:r>
              <a:rPr lang="en-ZA" dirty="0" smtClean="0"/>
              <a:t>Little innovation in financial products</a:t>
            </a:r>
          </a:p>
          <a:p>
            <a:r>
              <a:rPr lang="en-ZA" dirty="0" smtClean="0"/>
              <a:t>No new entrant (bank) in the past 15 years</a:t>
            </a:r>
          </a:p>
          <a:p>
            <a:r>
              <a:rPr lang="en-ZA" dirty="0" smtClean="0"/>
              <a:t>No agricultural yet economy is </a:t>
            </a:r>
            <a:r>
              <a:rPr lang="en-ZA" dirty="0" err="1" smtClean="0"/>
              <a:t>agri</a:t>
            </a:r>
            <a:r>
              <a:rPr lang="en-ZA" dirty="0" smtClean="0"/>
              <a:t>-based</a:t>
            </a:r>
          </a:p>
          <a:p>
            <a:endParaRPr lang="en-ZA" dirty="0" smtClean="0"/>
          </a:p>
          <a:p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549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744415"/>
          </a:xfrm>
        </p:spPr>
        <p:txBody>
          <a:bodyPr>
            <a:normAutofit fontScale="92500" lnSpcReduction="20000"/>
          </a:bodyPr>
          <a:lstStyle/>
          <a:p>
            <a:endParaRPr lang="en-ZA" dirty="0" smtClean="0"/>
          </a:p>
          <a:p>
            <a:r>
              <a:rPr lang="en-GB" dirty="0" smtClean="0"/>
              <a:t>Mobile money – MTN, SPTC </a:t>
            </a:r>
            <a:r>
              <a:rPr lang="en-GB" dirty="0" err="1" smtClean="0"/>
              <a:t>Sivinini</a:t>
            </a:r>
            <a:r>
              <a:rPr lang="en-GB" dirty="0" smtClean="0"/>
              <a:t> money transfer</a:t>
            </a:r>
          </a:p>
          <a:p>
            <a:r>
              <a:rPr lang="en-GB" dirty="0" err="1" smtClean="0"/>
              <a:t>Cellphone</a:t>
            </a:r>
            <a:r>
              <a:rPr lang="en-GB" dirty="0" smtClean="0"/>
              <a:t> banking – all commercial banks except </a:t>
            </a:r>
            <a:r>
              <a:rPr lang="en-GB" dirty="0" err="1" smtClean="0"/>
              <a:t>SwaziBank</a:t>
            </a:r>
            <a:endParaRPr lang="en-GB" dirty="0" smtClean="0"/>
          </a:p>
          <a:p>
            <a:r>
              <a:rPr lang="en-GB" dirty="0" smtClean="0"/>
              <a:t>Both facilities used for payments – min E50, max E3980 per transaction per day (MTN). Min E50, max E2000 per transaction (no limits, SPTC). $1 : E10.74 </a:t>
            </a:r>
          </a:p>
          <a:p>
            <a:r>
              <a:rPr lang="en-GB" dirty="0" smtClean="0"/>
              <a:t>Sender and beneficiary must be registered for mobile money in order to facilitate transfers</a:t>
            </a:r>
            <a:endParaRPr lang="en-Z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733822"/>
          </a:xfrm>
        </p:spPr>
        <p:txBody>
          <a:bodyPr anchor="t">
            <a:normAutofit/>
          </a:bodyPr>
          <a:lstStyle/>
          <a:p>
            <a:pPr algn="ctr"/>
            <a:r>
              <a:rPr lang="en-ZA" dirty="0" smtClean="0"/>
              <a:t>Mobile Payments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672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420888"/>
            <a:ext cx="8229600" cy="3960440"/>
          </a:xfrm>
        </p:spPr>
        <p:txBody>
          <a:bodyPr>
            <a:normAutofit fontScale="92500" lnSpcReduction="10000"/>
          </a:bodyPr>
          <a:lstStyle/>
          <a:p>
            <a:r>
              <a:rPr lang="en-ZA" dirty="0" smtClean="0"/>
              <a:t>Vague charges by mobile operator – Smartphone BIS monthly subscription E102.60, bundles, airtime and service fee </a:t>
            </a:r>
          </a:p>
          <a:p>
            <a:r>
              <a:rPr lang="en-ZA" dirty="0"/>
              <a:t>About 0.5% </a:t>
            </a:r>
            <a:r>
              <a:rPr lang="en-ZA" dirty="0" smtClean="0"/>
              <a:t>to 1 % of </a:t>
            </a:r>
            <a:r>
              <a:rPr lang="en-ZA" dirty="0"/>
              <a:t>transferred value over mobile money</a:t>
            </a:r>
          </a:p>
          <a:p>
            <a:r>
              <a:rPr lang="en-ZA" dirty="0" smtClean="0"/>
              <a:t>Charges – E9.75 for 10MB (min), E2000 for 10GB (max). Bundles </a:t>
            </a:r>
            <a:r>
              <a:rPr lang="en-ZA" dirty="0"/>
              <a:t>expire after 30 days of loading</a:t>
            </a:r>
            <a:endParaRPr lang="en-ZA" dirty="0" smtClean="0"/>
          </a:p>
          <a:p>
            <a:r>
              <a:rPr lang="en-ZA" dirty="0" smtClean="0"/>
              <a:t>Vague charges and charge names by banks: service fee, admin fee, monthly fee, debit charge, bank charge % of value, EFT charge</a:t>
            </a:r>
          </a:p>
          <a:p>
            <a:endParaRPr lang="en-ZA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1543050"/>
            <a:ext cx="8229600" cy="1021854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ZA" sz="3200" dirty="0" smtClean="0"/>
              <a:t>Cramming Charges</a:t>
            </a:r>
            <a:br>
              <a:rPr lang="en-ZA" sz="3200" dirty="0" smtClean="0"/>
            </a:b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388088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348880"/>
            <a:ext cx="8229600" cy="3456384"/>
          </a:xfrm>
        </p:spPr>
        <p:txBody>
          <a:bodyPr>
            <a:normAutofit fontScale="92500"/>
          </a:bodyPr>
          <a:lstStyle/>
          <a:p>
            <a:endParaRPr lang="en-ZA" dirty="0" smtClean="0"/>
          </a:p>
          <a:p>
            <a:r>
              <a:rPr lang="en-ZA" dirty="0" smtClean="0"/>
              <a:t>Insufficient security, no details of owner </a:t>
            </a:r>
            <a:r>
              <a:rPr lang="en-ZA" dirty="0" err="1" smtClean="0"/>
              <a:t>cellphone</a:t>
            </a:r>
            <a:r>
              <a:rPr lang="en-ZA" dirty="0" smtClean="0"/>
              <a:t> no. </a:t>
            </a:r>
          </a:p>
          <a:p>
            <a:r>
              <a:rPr lang="en-ZA" dirty="0" smtClean="0"/>
              <a:t>Information vulnerable </a:t>
            </a:r>
          </a:p>
          <a:p>
            <a:r>
              <a:rPr lang="en-ZA" dirty="0"/>
              <a:t>Lack of confidence by consumers</a:t>
            </a:r>
          </a:p>
          <a:p>
            <a:r>
              <a:rPr lang="en-ZA" dirty="0" smtClean="0"/>
              <a:t>Lack </a:t>
            </a:r>
            <a:r>
              <a:rPr lang="en-ZA" dirty="0"/>
              <a:t>of infrastructure available for cyber </a:t>
            </a:r>
            <a:r>
              <a:rPr lang="en-ZA" dirty="0" smtClean="0"/>
              <a:t>transactions</a:t>
            </a:r>
          </a:p>
          <a:p>
            <a:r>
              <a:rPr lang="en-ZA" dirty="0" smtClean="0"/>
              <a:t>Insufficient internet coverage, only in urban areas</a:t>
            </a:r>
          </a:p>
          <a:p>
            <a:endParaRPr lang="en-ZA" dirty="0" smtClean="0"/>
          </a:p>
          <a:p>
            <a:endParaRPr lang="en-ZA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733822"/>
          </a:xfrm>
        </p:spPr>
        <p:txBody>
          <a:bodyPr anchor="b">
            <a:normAutofit/>
          </a:bodyPr>
          <a:lstStyle/>
          <a:p>
            <a:pPr algn="ctr"/>
            <a:r>
              <a:rPr lang="en-ZA" dirty="0" smtClean="0"/>
              <a:t>Mobile Security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3837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/>
          <a:lstStyle/>
          <a:p>
            <a:pPr marL="0" indent="0" algn="ctr">
              <a:buNone/>
            </a:pPr>
            <a:r>
              <a:rPr lang="en-ZA" dirty="0" smtClean="0"/>
              <a:t>END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THANK YOU</a:t>
            </a:r>
          </a:p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r>
              <a:rPr lang="en-ZA" dirty="0" smtClean="0"/>
              <a:t>SIYABONGA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Questions and Answers</a:t>
            </a:r>
            <a:endParaRPr lang="en-ZA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05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243</TotalTime>
  <Words>402</Words>
  <Application>Microsoft Office PowerPoint</Application>
  <PresentationFormat>On-screen Show (4:3)</PresentationFormat>
  <Paragraphs>68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MOBILE AND CYBER THREAT</vt:lpstr>
      <vt:lpstr>  Presentation Outline</vt:lpstr>
      <vt:lpstr>Background</vt:lpstr>
      <vt:lpstr>The Mobile Market in Swaziland </vt:lpstr>
      <vt:lpstr>  Financial Issues</vt:lpstr>
      <vt:lpstr>Mobile Payments</vt:lpstr>
      <vt:lpstr>Cramming Charges </vt:lpstr>
      <vt:lpstr>Mobile Security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TECHNOLOGY AND CYBER SECURITY</dc:title>
  <dc:creator>Wendy</dc:creator>
  <cp:lastModifiedBy>Wendy </cp:lastModifiedBy>
  <cp:revision>45</cp:revision>
  <dcterms:created xsi:type="dcterms:W3CDTF">2013-08-09T13:13:24Z</dcterms:created>
  <dcterms:modified xsi:type="dcterms:W3CDTF">2014-08-13T08:50:52Z</dcterms:modified>
</cp:coreProperties>
</file>