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79" r:id="rId4"/>
    <p:sldId id="268" r:id="rId5"/>
    <p:sldId id="273" r:id="rId6"/>
    <p:sldId id="275" r:id="rId7"/>
    <p:sldId id="276" r:id="rId8"/>
    <p:sldId id="278" r:id="rId9"/>
    <p:sldId id="28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C89C0A-8671-49C6-89F9-3CEC34F0D60B}"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C89C0A-8671-49C6-89F9-3CEC34F0D60B}"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C89C0A-8671-49C6-89F9-3CEC34F0D60B}"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C89C0A-8671-49C6-89F9-3CEC34F0D60B}"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C89C0A-8671-49C6-89F9-3CEC34F0D60B}" type="datetimeFigureOut">
              <a:rPr lang="en-US" smtClean="0"/>
              <a:pPr/>
              <a:t>8/18/2014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C89C0A-8671-49C6-89F9-3CEC34F0D60B}" type="datetimeFigureOut">
              <a:rPr lang="en-US" smtClean="0"/>
              <a:pPr/>
              <a:t>8/18/2014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C89C0A-8671-49C6-89F9-3CEC34F0D60B}" type="datetimeFigureOut">
              <a:rPr lang="en-US" smtClean="0"/>
              <a:pPr/>
              <a:t>8/18/2014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C89C0A-8671-49C6-89F9-3CEC34F0D60B}" type="datetimeFigureOut">
              <a:rPr lang="en-US" smtClean="0"/>
              <a:pPr/>
              <a:t>8/18/2014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C89C0A-8671-49C6-89F9-3CEC34F0D60B}" type="datetimeFigureOut">
              <a:rPr lang="en-US" smtClean="0"/>
              <a:pPr/>
              <a:t>8/18/2014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C89C0A-8671-49C6-89F9-3CEC34F0D60B}" type="datetimeFigureOut">
              <a:rPr lang="en-US" smtClean="0"/>
              <a:pPr/>
              <a:t>8/18/2014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C89C0A-8671-49C6-89F9-3CEC34F0D60B}" type="datetimeFigureOut">
              <a:rPr lang="en-US" smtClean="0"/>
              <a:pPr/>
              <a:t>8/18/2014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10D2EC-2B94-402E-BBA7-61022A7803B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C89C0A-8671-49C6-89F9-3CEC34F0D60B}" type="datetimeFigureOut">
              <a:rPr lang="en-US" smtClean="0"/>
              <a:pPr/>
              <a:t>8/18/2014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10D2EC-2B94-402E-BBA7-61022A7803B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8305800" cy="1981200"/>
          </a:xfrm>
        </p:spPr>
        <p:txBody>
          <a:bodyPr>
            <a:noAutofit/>
          </a:bodyPr>
          <a:lstStyle/>
          <a:p>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Sixth Annual African Dialogue Consumer Protection Conference</a:t>
            </a:r>
            <a:br>
              <a:rPr lang="en-US" sz="2400" b="1" dirty="0" smtClean="0"/>
            </a:br>
            <a:r>
              <a:rPr lang="en-US" sz="2400" b="1" dirty="0" smtClean="0"/>
              <a:t> </a:t>
            </a:r>
            <a:r>
              <a:rPr lang="en-US" sz="2400" dirty="0" smtClean="0"/>
              <a:t/>
            </a:r>
            <a:br>
              <a:rPr lang="en-US" sz="2400" dirty="0" smtClean="0"/>
            </a:br>
            <a:r>
              <a:rPr lang="en-US" sz="2400" b="1" dirty="0" smtClean="0"/>
              <a:t> Working Lunch Day 1: Empowering and Educating Consumers </a:t>
            </a:r>
            <a:br>
              <a:rPr lang="en-US" sz="2400" b="1" dirty="0" smtClean="0"/>
            </a:br>
            <a:r>
              <a:rPr lang="en-US" sz="2400" b="1" dirty="0" smtClean="0"/>
              <a:t/>
            </a:r>
            <a:br>
              <a:rPr lang="en-US" sz="2400" b="1" dirty="0" smtClean="0"/>
            </a:br>
            <a:r>
              <a:rPr lang="en-US" sz="3200" b="1" dirty="0" smtClean="0"/>
              <a:t>September 7-10, 2014 - Lilongwe, Malawi</a:t>
            </a:r>
            <a:r>
              <a:rPr lang="en-US" sz="3200" dirty="0" smtClean="0"/>
              <a:t/>
            </a:r>
            <a:br>
              <a:rPr lang="en-US" sz="3200" dirty="0" smtClean="0"/>
            </a:br>
            <a:r>
              <a:rPr lang="en-US" sz="3200" b="1" dirty="0" smtClean="0"/>
              <a:t> </a:t>
            </a:r>
            <a:r>
              <a:rPr lang="en-US" sz="3200" dirty="0" smtClean="0"/>
              <a:t/>
            </a:r>
            <a:br>
              <a:rPr lang="en-US" sz="3200" dirty="0" smtClean="0"/>
            </a:br>
            <a:r>
              <a:rPr lang="en-US" sz="3200" dirty="0" smtClean="0"/>
              <a:t/>
            </a:r>
            <a:br>
              <a:rPr lang="en-US" sz="3200" dirty="0" smtClean="0"/>
            </a:br>
            <a:endParaRPr lang="en-US" sz="3200" dirty="0"/>
          </a:p>
        </p:txBody>
      </p:sp>
      <p:sp>
        <p:nvSpPr>
          <p:cNvPr id="3" name="Subtitle 2"/>
          <p:cNvSpPr>
            <a:spLocks noGrp="1"/>
          </p:cNvSpPr>
          <p:nvPr>
            <p:ph type="subTitle" idx="1"/>
          </p:nvPr>
        </p:nvSpPr>
        <p:spPr>
          <a:xfrm>
            <a:off x="1066800" y="3733800"/>
            <a:ext cx="7162800" cy="1752600"/>
          </a:xfrm>
        </p:spPr>
        <p:txBody>
          <a:bodyPr>
            <a:normAutofit fontScale="92500" lnSpcReduction="10000"/>
          </a:bodyPr>
          <a:lstStyle/>
          <a:p>
            <a:r>
              <a:rPr lang="en-US" sz="2800" b="1" dirty="0" smtClean="0"/>
              <a:t>Empowering and educating consumers on the Mobile Financial Services</a:t>
            </a:r>
            <a:r>
              <a:rPr lang="en-US" sz="2800" dirty="0" smtClean="0"/>
              <a:t> </a:t>
            </a:r>
            <a:r>
              <a:rPr lang="en-US" sz="2800" b="1" dirty="0" smtClean="0"/>
              <a:t>in Tanzania</a:t>
            </a:r>
          </a:p>
          <a:p>
            <a:endParaRPr lang="en-US" b="1" dirty="0" smtClean="0"/>
          </a:p>
          <a:p>
            <a:r>
              <a:rPr lang="en-US" sz="2600" b="1" dirty="0" smtClean="0">
                <a:solidFill>
                  <a:schemeClr val="tx1"/>
                </a:solidFill>
              </a:rPr>
              <a:t>Tanzania Consumer Advocacy Society</a:t>
            </a:r>
            <a:endParaRPr lang="en-US" sz="2600" dirty="0">
              <a:solidFill>
                <a:schemeClr val="tx1"/>
              </a:solidFill>
            </a:endParaRPr>
          </a:p>
        </p:txBody>
      </p:sp>
      <p:pic>
        <p:nvPicPr>
          <p:cNvPr id="5" name="Picture 4" descr="C:\Users\dcurren\Desktop\untitled.png"/>
          <p:cNvPicPr/>
          <p:nvPr/>
        </p:nvPicPr>
        <p:blipFill>
          <a:blip r:embed="rId2">
            <a:extLst>
              <a:ext uri="{28A0092B-C50C-407E-A947-70E740481C1C}">
                <a14:useLocalDpi xmlns="" xmlns:a14="http://schemas.microsoft.com/office/drawing/2010/main" xmlns:pic="http://schemas.openxmlformats.org/drawingml/2006/picture" xmlns:lc="http://schemas.openxmlformats.org/drawingml/2006/lockedCanvas" val="0"/>
              </a:ext>
            </a:extLst>
          </a:blip>
          <a:srcRect/>
          <a:stretch>
            <a:fillRect/>
          </a:stretch>
        </p:blipFill>
        <p:spPr bwMode="auto">
          <a:xfrm>
            <a:off x="533400" y="304800"/>
            <a:ext cx="1295400" cy="1219200"/>
          </a:xfrm>
          <a:prstGeom prst="rect">
            <a:avLst/>
          </a:prstGeom>
          <a:noFill/>
          <a:extLst>
            <a:ext uri="{909E8E84-426E-40DD-AFC4-6F175D3DCCD1}">
              <a14:hiddenFill xmlns="" xmlns:a14="http://schemas.microsoft.com/office/drawing/2010/main" xmlns:pic="http://schemas.openxmlformats.org/drawingml/2006/picture" xmlns:lc="http://schemas.openxmlformats.org/drawingml/2006/lockedCanvas">
                <a:solidFill>
                  <a:srgbClr val="FFFFFF"/>
                </a:solidFill>
              </a14:hiddenFill>
            </a:ext>
          </a:extLst>
        </p:spPr>
      </p:pic>
      <p:pic>
        <p:nvPicPr>
          <p:cNvPr id="6" name="Picture 5"/>
          <p:cNvPicPr/>
          <p:nvPr/>
        </p:nvPicPr>
        <p:blipFill>
          <a:blip r:embed="rId3"/>
          <a:srcRect l="3085" t="23825" r="77000" b="48589"/>
          <a:stretch>
            <a:fillRect/>
          </a:stretch>
        </p:blipFill>
        <p:spPr bwMode="auto">
          <a:xfrm>
            <a:off x="7086600" y="4267200"/>
            <a:ext cx="1447800" cy="1371600"/>
          </a:xfrm>
          <a:prstGeom prst="rect">
            <a:avLst/>
          </a:prstGeom>
          <a:noFill/>
        </p:spPr>
      </p:pic>
      <p:pic>
        <p:nvPicPr>
          <p:cNvPr id="7" name="Picture 6"/>
          <p:cNvPicPr/>
          <p:nvPr/>
        </p:nvPicPr>
        <p:blipFill>
          <a:blip r:embed="rId4">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a:stretch>
            <a:fillRect/>
          </a:stretch>
        </p:blipFill>
        <p:spPr bwMode="auto">
          <a:xfrm>
            <a:off x="2295525" y="457200"/>
            <a:ext cx="1895475" cy="1025876"/>
          </a:xfrm>
          <a:prstGeom prst="rect">
            <a:avLst/>
          </a:prstGeom>
          <a:noFill/>
        </p:spPr>
      </p:pic>
      <p:pic>
        <p:nvPicPr>
          <p:cNvPr id="8" name="Picture 7"/>
          <p:cNvPicPr/>
          <p:nvPr/>
        </p:nvPicPr>
        <p:blipFill>
          <a:blip r:embed="rId5" cstate="print">
            <a:extLst>
              <a:ext uri="{28A0092B-C50C-407E-A947-70E740481C1C}">
                <a14:useLocalDpi xmlns="" xmlns:a14="http://schemas.microsoft.com/office/drawing/2010/main" xmlns:pic="http://schemas.openxmlformats.org/drawingml/2006/picture" xmlns:lc="http://schemas.openxmlformats.org/drawingml/2006/lockedCanvas" val="0"/>
              </a:ext>
            </a:extLst>
          </a:blip>
          <a:srcRect/>
          <a:stretch>
            <a:fillRect/>
          </a:stretch>
        </p:blipFill>
        <p:spPr bwMode="auto">
          <a:xfrm>
            <a:off x="4800600" y="228600"/>
            <a:ext cx="1524000" cy="1295400"/>
          </a:xfrm>
          <a:prstGeom prst="rect">
            <a:avLst/>
          </a:prstGeom>
          <a:noFill/>
          <a:ln>
            <a:noFill/>
          </a:ln>
          <a:effectLst/>
          <a:extLst>
            <a:ext uri="{909E8E84-426E-40DD-AFC4-6F175D3DCCD1}">
              <a14:hiddenFill xmlns="" xmlns:a14="http://schemas.microsoft.com/office/drawing/2010/main" xmlns:pic="http://schemas.openxmlformats.org/drawingml/2006/picture" xmlns:lc="http://schemas.openxmlformats.org/drawingml/2006/lockedCanvas">
                <a:solidFill>
                  <a:schemeClr val="accent1"/>
                </a:solidFill>
              </a14:hiddenFill>
            </a:ext>
            <a:ext uri="{91240B29-F687-4F45-9708-019B960494DF}">
              <a14:hiddenLine xmlns="" xmlns:a14="http://schemas.microsoft.com/office/drawing/2010/main" xmlns:pic="http://schemas.openxmlformats.org/drawingml/2006/picture" xmlns:lc="http://schemas.openxmlformats.org/drawingml/2006/lockedCanvas" w="9525">
                <a:solidFill>
                  <a:schemeClr val="tx1"/>
                </a:solidFill>
                <a:miter lim="800000"/>
                <a:headEnd/>
                <a:tailEnd/>
              </a14:hiddenLine>
            </a:ext>
            <a:ext uri="{AF507438-7753-43E0-B8FC-AC1667EBCBE1}">
              <a14:hiddenEffects xmlns="" xmlns:a14="http://schemas.microsoft.com/office/drawing/2010/main" xmlns:pic="http://schemas.openxmlformats.org/drawingml/2006/picture" xmlns:lc="http://schemas.openxmlformats.org/drawingml/2006/lockedCanvas">
                <a:effectLst>
                  <a:outerShdw dist="35921" dir="2700000" algn="ctr" rotWithShape="0">
                    <a:schemeClr val="bg2"/>
                  </a:outerShdw>
                </a:effectLst>
              </a14:hiddenEffects>
            </a:ext>
          </a:extLst>
        </p:spPr>
      </p:pic>
      <p:pic>
        <p:nvPicPr>
          <p:cNvPr id="9" name="Picture 8"/>
          <p:cNvPicPr/>
          <p:nvPr/>
        </p:nvPicPr>
        <p:blipFill rotWithShape="1">
          <a:blip r:embed="rId6"/>
          <a:srcRect l="19551" t="6219" r="72681" b="81482"/>
          <a:stretch/>
        </p:blipFill>
        <p:spPr bwMode="auto">
          <a:xfrm>
            <a:off x="6920193" y="304800"/>
            <a:ext cx="1614207" cy="1269402"/>
          </a:xfrm>
          <a:prstGeom prst="rect">
            <a:avLst/>
          </a:prstGeom>
          <a:ln>
            <a:noFill/>
          </a:ln>
          <a:extLst>
            <a:ext uri="{53640926-AAD7-44D8-BBD7-CCE9431645EC}">
              <a14:shadowObscured xmlns="" xmlns:a14="http://schemas.microsoft.com/office/drawing/2010/main" xmlns:pic="http://schemas.openxmlformats.org/drawingml/2006/picture" xmlns:lc="http://schemas.openxmlformats.org/drawingml/2006/lockedCanvas"/>
            </a:ext>
          </a:extLst>
        </p:spPr>
      </p:pic>
      <p:pic>
        <p:nvPicPr>
          <p:cNvPr id="11" name="Picture 10"/>
          <p:cNvPicPr/>
          <p:nvPr/>
        </p:nvPicPr>
        <p:blipFill>
          <a:blip r:embed="rId7"/>
          <a:srcRect/>
          <a:stretch>
            <a:fillRect/>
          </a:stretch>
        </p:blipFill>
        <p:spPr bwMode="auto">
          <a:xfrm>
            <a:off x="457200" y="4367530"/>
            <a:ext cx="1600200" cy="142367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09600"/>
          </a:xfrm>
        </p:spPr>
        <p:txBody>
          <a:bodyPr>
            <a:normAutofit fontScale="90000"/>
          </a:bodyPr>
          <a:lstStyle/>
          <a:p>
            <a:pPr algn="l"/>
            <a:r>
              <a:rPr lang="en-US" dirty="0" smtClean="0"/>
              <a:t>Presentation outline</a:t>
            </a:r>
            <a:endParaRPr lang="en-US" dirty="0"/>
          </a:p>
        </p:txBody>
      </p:sp>
      <p:sp>
        <p:nvSpPr>
          <p:cNvPr id="3" name="Content Placeholder 2"/>
          <p:cNvSpPr>
            <a:spLocks noGrp="1"/>
          </p:cNvSpPr>
          <p:nvPr>
            <p:ph idx="1"/>
          </p:nvPr>
        </p:nvSpPr>
        <p:spPr>
          <a:xfrm>
            <a:off x="457200" y="1295400"/>
            <a:ext cx="8229600" cy="4571999"/>
          </a:xfrm>
        </p:spPr>
        <p:txBody>
          <a:bodyPr>
            <a:normAutofit fontScale="77500" lnSpcReduction="20000"/>
          </a:bodyPr>
          <a:lstStyle/>
          <a:p>
            <a:pPr>
              <a:lnSpc>
                <a:spcPct val="110000"/>
              </a:lnSpc>
              <a:spcBef>
                <a:spcPts val="600"/>
              </a:spcBef>
              <a:spcAft>
                <a:spcPts val="600"/>
              </a:spcAft>
              <a:buNone/>
            </a:pPr>
            <a:r>
              <a:rPr lang="en-US" sz="3100" dirty="0" smtClean="0"/>
              <a:t>Empowering and educating consumers on the MFS in Tanzania</a:t>
            </a:r>
          </a:p>
          <a:p>
            <a:pPr>
              <a:lnSpc>
                <a:spcPct val="110000"/>
              </a:lnSpc>
              <a:spcBef>
                <a:spcPts val="600"/>
              </a:spcBef>
              <a:spcAft>
                <a:spcPts val="600"/>
              </a:spcAft>
              <a:buFont typeface="Wingdings" pitchFamily="2" charset="2"/>
              <a:buChar char="ü"/>
            </a:pPr>
            <a:r>
              <a:rPr lang="en-US" sz="3100" dirty="0" smtClean="0"/>
              <a:t>About TCAS</a:t>
            </a:r>
          </a:p>
          <a:p>
            <a:pPr>
              <a:lnSpc>
                <a:spcPct val="110000"/>
              </a:lnSpc>
              <a:spcBef>
                <a:spcPts val="600"/>
              </a:spcBef>
              <a:spcAft>
                <a:spcPts val="600"/>
              </a:spcAft>
              <a:buFont typeface="Wingdings" pitchFamily="2" charset="2"/>
              <a:buChar char="ü"/>
            </a:pPr>
            <a:r>
              <a:rPr lang="en-US" sz="3100" dirty="0" smtClean="0"/>
              <a:t>Problems to be addressed when empowering and educating consumers on mobile financial services (MFS) in Tanzania</a:t>
            </a:r>
          </a:p>
          <a:p>
            <a:pPr>
              <a:lnSpc>
                <a:spcPct val="110000"/>
              </a:lnSpc>
              <a:spcBef>
                <a:spcPts val="600"/>
              </a:spcBef>
              <a:spcAft>
                <a:spcPts val="600"/>
              </a:spcAft>
              <a:buFont typeface="Wingdings" pitchFamily="2" charset="2"/>
              <a:buChar char="ü"/>
            </a:pPr>
            <a:r>
              <a:rPr lang="en-US" sz="3100" dirty="0" smtClean="0"/>
              <a:t>Why education </a:t>
            </a:r>
            <a:r>
              <a:rPr lang="en-US" sz="3100" dirty="0" smtClean="0"/>
              <a:t>is to be provided through </a:t>
            </a:r>
            <a:r>
              <a:rPr lang="en-US" sz="3100" dirty="0" smtClean="0"/>
              <a:t>mobile phone</a:t>
            </a:r>
          </a:p>
          <a:p>
            <a:pPr>
              <a:lnSpc>
                <a:spcPct val="110000"/>
              </a:lnSpc>
              <a:spcBef>
                <a:spcPts val="600"/>
              </a:spcBef>
              <a:spcAft>
                <a:spcPts val="600"/>
              </a:spcAft>
              <a:buFont typeface="Wingdings" pitchFamily="2" charset="2"/>
              <a:buChar char="ü"/>
            </a:pPr>
            <a:r>
              <a:rPr lang="en-US" sz="3100" dirty="0" smtClean="0"/>
              <a:t>Key topics to consider on empowering and educating consumers on MFS </a:t>
            </a:r>
          </a:p>
          <a:p>
            <a:pPr>
              <a:lnSpc>
                <a:spcPct val="110000"/>
              </a:lnSpc>
              <a:spcBef>
                <a:spcPts val="600"/>
              </a:spcBef>
              <a:spcAft>
                <a:spcPts val="600"/>
              </a:spcAft>
              <a:buFont typeface="Wingdings" pitchFamily="2" charset="2"/>
              <a:buChar char="ü"/>
            </a:pPr>
            <a:r>
              <a:rPr lang="en-US" sz="3100" dirty="0" smtClean="0"/>
              <a:t>Importance of the empowering consumers on MFS</a:t>
            </a:r>
          </a:p>
          <a:p>
            <a:pPr>
              <a:lnSpc>
                <a:spcPct val="110000"/>
              </a:lnSpc>
              <a:spcBef>
                <a:spcPts val="600"/>
              </a:spcBef>
              <a:spcAft>
                <a:spcPts val="600"/>
              </a:spcAft>
              <a:buFont typeface="Wingdings" pitchFamily="2" charset="2"/>
              <a:buChar char="ü"/>
            </a:pPr>
            <a:r>
              <a:rPr lang="en-US" sz="3100" dirty="0" smtClean="0"/>
              <a:t>Conclusion</a:t>
            </a:r>
          </a:p>
          <a:p>
            <a:pPr>
              <a:lnSpc>
                <a:spcPct val="110000"/>
              </a:lnSpc>
              <a:spcBef>
                <a:spcPts val="600"/>
              </a:spcBef>
              <a:spcAft>
                <a:spcPts val="600"/>
              </a:spcAft>
              <a:buNone/>
            </a:pPr>
            <a:endParaRPr lang="en-US" sz="3100" dirty="0" smtClean="0"/>
          </a:p>
          <a:p>
            <a:pPr>
              <a:buFont typeface="Wingdings" pitchFamily="2" charset="2"/>
              <a:buChar char="ü"/>
            </a:pPr>
            <a:endParaRPr lang="en-US" dirty="0" smtClean="0"/>
          </a:p>
          <a:p>
            <a:pPr>
              <a:buNone/>
            </a:pPr>
            <a:endParaRPr lang="en-US" b="1" dirty="0" smtClean="0"/>
          </a:p>
          <a:p>
            <a:endParaRPr lang="en-US" dirty="0"/>
          </a:p>
        </p:txBody>
      </p:sp>
      <p:pic>
        <p:nvPicPr>
          <p:cNvPr id="4" name="Picture 3"/>
          <p:cNvPicPr/>
          <p:nvPr/>
        </p:nvPicPr>
        <p:blipFill>
          <a:blip r:embed="rId2"/>
          <a:srcRect/>
          <a:stretch>
            <a:fillRect/>
          </a:stretch>
        </p:blipFill>
        <p:spPr bwMode="auto">
          <a:xfrm>
            <a:off x="5943600" y="4894580"/>
            <a:ext cx="1905000" cy="82042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pPr algn="l"/>
            <a:r>
              <a:rPr lang="en-US" sz="2400" dirty="0" smtClean="0"/>
              <a:t>About TCAS</a:t>
            </a:r>
            <a:endParaRPr lang="en-US" sz="2400" dirty="0"/>
          </a:p>
        </p:txBody>
      </p:sp>
      <p:sp>
        <p:nvSpPr>
          <p:cNvPr id="3" name="Content Placeholder 2"/>
          <p:cNvSpPr>
            <a:spLocks noGrp="1"/>
          </p:cNvSpPr>
          <p:nvPr>
            <p:ph idx="1"/>
          </p:nvPr>
        </p:nvSpPr>
        <p:spPr>
          <a:xfrm>
            <a:off x="457200" y="990600"/>
            <a:ext cx="8229600" cy="5181599"/>
          </a:xfrm>
        </p:spPr>
        <p:txBody>
          <a:bodyPr>
            <a:normAutofit fontScale="55000" lnSpcReduction="20000"/>
          </a:bodyPr>
          <a:lstStyle/>
          <a:p>
            <a:pPr lvl="0">
              <a:spcBef>
                <a:spcPts val="600"/>
              </a:spcBef>
              <a:spcAft>
                <a:spcPts val="600"/>
              </a:spcAft>
            </a:pPr>
            <a:r>
              <a:rPr lang="en-US" dirty="0" smtClean="0"/>
              <a:t>TCAS is a member based consumers association established in July 2007 at BRELA as a company not limited by shares with 53 members, today we have about 6,927 members all over the country. </a:t>
            </a:r>
          </a:p>
          <a:p>
            <a:pPr lvl="0" algn="just">
              <a:spcBef>
                <a:spcPts val="600"/>
              </a:spcBef>
              <a:spcAft>
                <a:spcPts val="600"/>
              </a:spcAft>
            </a:pPr>
            <a:r>
              <a:rPr lang="en-US" dirty="0" smtClean="0"/>
              <a:t>TCAS has 5 permanent employees and a pool of 1,256 ready to do volunteers based in urban, rural areas, colleges and universities all connected in VOICE TCAS’s mail list and members’ database. The organization has governing board of directors (seven) selected by members’ AGM. </a:t>
            </a:r>
          </a:p>
          <a:p>
            <a:pPr lvl="0">
              <a:spcBef>
                <a:spcPts val="600"/>
              </a:spcBef>
              <a:spcAft>
                <a:spcPts val="600"/>
              </a:spcAft>
            </a:pPr>
            <a:r>
              <a:rPr lang="en-US" dirty="0" smtClean="0"/>
              <a:t>TCAS operates consumers’ advisory centre (CAC) in Dar for one to one counseling since 2012 to date. The CAC has three trained financial advisors using well designed financial education manual for counselors. </a:t>
            </a:r>
          </a:p>
          <a:p>
            <a:pPr lvl="0" algn="just">
              <a:spcBef>
                <a:spcPts val="600"/>
              </a:spcBef>
              <a:spcAft>
                <a:spcPts val="600"/>
              </a:spcAft>
            </a:pPr>
            <a:r>
              <a:rPr lang="en-US" dirty="0" smtClean="0"/>
              <a:t>TCAS has conducted several researches/mystery shopping, probed on the level of consumers’ financial literacy and service providers' practices in Tanzania which helped on designing the number of programs and financial education training manuals i.e. Financial education for secondary school students -Teacher’s-Kit June.2009 (with Anna Fransen funding); Financial education counselors’ guide 2011 (with FEF - </a:t>
            </a:r>
            <a:r>
              <a:rPr lang="en-US" dirty="0" err="1" smtClean="0"/>
              <a:t>DFiD</a:t>
            </a:r>
            <a:r>
              <a:rPr lang="en-US" dirty="0" smtClean="0"/>
              <a:t> funding); counselors’ guide - credit information sharing-2013 (with IFC funding) of which they helped on conducting the related campaigns. </a:t>
            </a:r>
          </a:p>
          <a:p>
            <a:endParaRPr lang="en-US" dirty="0"/>
          </a:p>
        </p:txBody>
      </p:sp>
      <p:pic>
        <p:nvPicPr>
          <p:cNvPr id="4" name="Picture 3"/>
          <p:cNvPicPr/>
          <p:nvPr/>
        </p:nvPicPr>
        <p:blipFill>
          <a:blip r:embed="rId2"/>
          <a:srcRect l="3085" t="23825" r="77000" b="48589"/>
          <a:stretch>
            <a:fillRect/>
          </a:stretch>
        </p:blipFill>
        <p:spPr bwMode="auto">
          <a:xfrm>
            <a:off x="7391400" y="5257800"/>
            <a:ext cx="1066800" cy="838200"/>
          </a:xfrm>
          <a:prstGeom prst="rect">
            <a:avLst/>
          </a:prstGeom>
          <a:noFill/>
        </p:spPr>
      </p:pic>
      <p:pic>
        <p:nvPicPr>
          <p:cNvPr id="5" name="Picture 4"/>
          <p:cNvPicPr/>
          <p:nvPr/>
        </p:nvPicPr>
        <p:blipFill>
          <a:blip r:embed="rId2"/>
          <a:srcRect l="3085" t="23825" r="77000" b="48589"/>
          <a:stretch>
            <a:fillRect/>
          </a:stretch>
        </p:blipFill>
        <p:spPr bwMode="auto">
          <a:xfrm>
            <a:off x="762000" y="5257800"/>
            <a:ext cx="1143000" cy="838200"/>
          </a:xfrm>
          <a:prstGeom prst="rect">
            <a:avLst/>
          </a:prstGeom>
          <a:noFill/>
        </p:spPr>
      </p:pic>
      <p:pic>
        <p:nvPicPr>
          <p:cNvPr id="6" name="Picture 5"/>
          <p:cNvPicPr/>
          <p:nvPr/>
        </p:nvPicPr>
        <p:blipFill>
          <a:blip r:embed="rId2"/>
          <a:srcRect l="3085" t="23825" r="77000" b="48589"/>
          <a:stretch>
            <a:fillRect/>
          </a:stretch>
        </p:blipFill>
        <p:spPr bwMode="auto">
          <a:xfrm>
            <a:off x="7391400" y="381000"/>
            <a:ext cx="990600" cy="609600"/>
          </a:xfrm>
          <a:prstGeom prst="rect">
            <a:avLst/>
          </a:prstGeom>
          <a:noFill/>
        </p:spPr>
      </p:pic>
      <p:pic>
        <p:nvPicPr>
          <p:cNvPr id="7" name="Picture 6" descr="C:\Users\user\Pictures\CARD DR 461.jpg"/>
          <p:cNvPicPr/>
          <p:nvPr/>
        </p:nvPicPr>
        <p:blipFill>
          <a:blip r:embed="rId3" cstate="print"/>
          <a:srcRect/>
          <a:stretch>
            <a:fillRect/>
          </a:stretch>
        </p:blipFill>
        <p:spPr bwMode="auto">
          <a:xfrm>
            <a:off x="2209800" y="5257800"/>
            <a:ext cx="1295400" cy="838200"/>
          </a:xfrm>
          <a:prstGeom prst="rect">
            <a:avLst/>
          </a:prstGeom>
          <a:noFill/>
          <a:ln w="9525">
            <a:noFill/>
            <a:miter lim="800000"/>
            <a:headEnd/>
            <a:tailEnd/>
          </a:ln>
        </p:spPr>
      </p:pic>
      <p:pic>
        <p:nvPicPr>
          <p:cNvPr id="8" name="Picture 7" descr="C:\Users\user\Pictures\CARD DR 483.jpg"/>
          <p:cNvPicPr/>
          <p:nvPr/>
        </p:nvPicPr>
        <p:blipFill>
          <a:blip r:embed="rId4" cstate="print"/>
          <a:srcRect/>
          <a:stretch>
            <a:fillRect/>
          </a:stretch>
        </p:blipFill>
        <p:spPr bwMode="auto">
          <a:xfrm>
            <a:off x="3581401" y="5257800"/>
            <a:ext cx="1295399" cy="8382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lgn="just"/>
            <a:r>
              <a:rPr lang="en-US" sz="2700" b="1" dirty="0" smtClean="0"/>
              <a:t/>
            </a:r>
            <a:br>
              <a:rPr lang="en-US" sz="2700" b="1" dirty="0" smtClean="0"/>
            </a:br>
            <a:r>
              <a:rPr lang="en-US" sz="2700" b="1" dirty="0" smtClean="0"/>
              <a:t/>
            </a:r>
            <a:br>
              <a:rPr lang="en-US" sz="2700" b="1" dirty="0" smtClean="0"/>
            </a:br>
            <a:r>
              <a:rPr lang="en-US" sz="2700" b="1" dirty="0" smtClean="0"/>
              <a:t/>
            </a:r>
            <a:br>
              <a:rPr lang="en-US" sz="2700" b="1" dirty="0" smtClean="0"/>
            </a:br>
            <a:r>
              <a:rPr lang="en-US" sz="2400" b="1" dirty="0" smtClean="0"/>
              <a:t>Problems to be addressed when empowering and educating consumers on mobile financial services (MFS) in Tanzania</a:t>
            </a:r>
            <a:br>
              <a:rPr lang="en-US" sz="2400" b="1" dirty="0" smtClean="0"/>
            </a:br>
            <a:r>
              <a:rPr lang="en-US" b="1" dirty="0" smtClean="0"/>
              <a:t/>
            </a:r>
            <a:br>
              <a:rPr lang="en-US" b="1" dirty="0" smtClean="0"/>
            </a:br>
            <a:endParaRPr lang="en-US" b="1" dirty="0"/>
          </a:p>
        </p:txBody>
      </p:sp>
      <p:sp>
        <p:nvSpPr>
          <p:cNvPr id="3" name="Content Placeholder 2"/>
          <p:cNvSpPr>
            <a:spLocks noGrp="1"/>
          </p:cNvSpPr>
          <p:nvPr>
            <p:ph idx="1"/>
          </p:nvPr>
        </p:nvSpPr>
        <p:spPr>
          <a:xfrm>
            <a:off x="457200" y="990600"/>
            <a:ext cx="8229600" cy="5181600"/>
          </a:xfrm>
        </p:spPr>
        <p:txBody>
          <a:bodyPr>
            <a:normAutofit fontScale="25000" lnSpcReduction="20000"/>
          </a:bodyPr>
          <a:lstStyle/>
          <a:p>
            <a:pPr lvl="0" algn="just">
              <a:lnSpc>
                <a:spcPct val="120000"/>
              </a:lnSpc>
              <a:spcBef>
                <a:spcPts val="600"/>
              </a:spcBef>
              <a:spcAft>
                <a:spcPts val="600"/>
              </a:spcAft>
            </a:pPr>
            <a:r>
              <a:rPr lang="en-US" sz="8000" dirty="0" smtClean="0"/>
              <a:t>The market lacks </a:t>
            </a:r>
            <a:r>
              <a:rPr lang="en-GB" sz="8000" dirty="0" smtClean="0"/>
              <a:t>impartial sources of financial education with generic advice on </a:t>
            </a:r>
            <a:r>
              <a:rPr lang="en-US" sz="8000" dirty="0" smtClean="0"/>
              <a:t>MFS, </a:t>
            </a:r>
            <a:r>
              <a:rPr lang="en-GB" sz="8000" dirty="0" smtClean="0"/>
              <a:t>products, and financial education tips that focusing on improving consumers’ financial capability. </a:t>
            </a:r>
            <a:endParaRPr lang="en-US" sz="8000" dirty="0" smtClean="0"/>
          </a:p>
          <a:p>
            <a:pPr lvl="0" algn="just">
              <a:lnSpc>
                <a:spcPct val="120000"/>
              </a:lnSpc>
              <a:spcBef>
                <a:spcPts val="600"/>
              </a:spcBef>
              <a:spcAft>
                <a:spcPts val="600"/>
              </a:spcAft>
            </a:pPr>
            <a:r>
              <a:rPr lang="en-US" sz="8000" dirty="0" smtClean="0"/>
              <a:t>The market lacks </a:t>
            </a:r>
            <a:r>
              <a:rPr lang="en-GB" sz="8000" dirty="0" smtClean="0"/>
              <a:t>timely and comparable information on products and </a:t>
            </a:r>
            <a:r>
              <a:rPr lang="en-US" sz="8000" dirty="0" smtClean="0"/>
              <a:t>services and sometimes provides </a:t>
            </a:r>
            <a:r>
              <a:rPr lang="en-GB" sz="8000" dirty="0" smtClean="0"/>
              <a:t>confusing information caused by aggressive selling practices.</a:t>
            </a:r>
            <a:endParaRPr lang="en-US" sz="8000" dirty="0" smtClean="0"/>
          </a:p>
          <a:p>
            <a:pPr lvl="0" algn="just">
              <a:lnSpc>
                <a:spcPct val="120000"/>
              </a:lnSpc>
              <a:spcBef>
                <a:spcPts val="600"/>
              </a:spcBef>
              <a:spcAft>
                <a:spcPts val="600"/>
              </a:spcAft>
            </a:pPr>
            <a:r>
              <a:rPr lang="en-US" sz="8000" dirty="0" smtClean="0"/>
              <a:t>79% of the consumers are financially illiteracy rate and some of those are un-banked, they don’t believe that they would use an account enough to make it worthwhile (TCAS survey-2013)</a:t>
            </a:r>
          </a:p>
          <a:p>
            <a:pPr lvl="0" algn="just">
              <a:lnSpc>
                <a:spcPct val="120000"/>
              </a:lnSpc>
              <a:spcBef>
                <a:spcPts val="600"/>
              </a:spcBef>
              <a:spcAft>
                <a:spcPts val="600"/>
              </a:spcAft>
            </a:pPr>
            <a:r>
              <a:rPr lang="en-US" sz="8000" dirty="0" smtClean="0"/>
              <a:t>Banks’ branches exist in only 7% of the wards, which contain 12% of the population i.e. Tanzania has a huge adult population (56 percent) that is totally excluded from accessing financial services. </a:t>
            </a:r>
          </a:p>
          <a:p>
            <a:pPr lvl="0" algn="just">
              <a:lnSpc>
                <a:spcPct val="120000"/>
              </a:lnSpc>
              <a:spcBef>
                <a:spcPts val="600"/>
              </a:spcBef>
              <a:spcAft>
                <a:spcPts val="600"/>
              </a:spcAft>
              <a:buNone/>
            </a:pPr>
            <a:r>
              <a:rPr lang="en-US" sz="8000" dirty="0" smtClean="0"/>
              <a:t>	(National Financial Inclusion framework - 2014</a:t>
            </a:r>
            <a:r>
              <a:rPr lang="en-US" sz="8000" dirty="0" smtClean="0"/>
              <a:t>) </a:t>
            </a:r>
            <a:endParaRPr lang="en-US" sz="8000" dirty="0" smtClean="0"/>
          </a:p>
          <a:p>
            <a:pPr lvl="0"/>
            <a:endParaRPr lang="en-US" dirty="0" smtClean="0"/>
          </a:p>
          <a:p>
            <a:pPr>
              <a:buNone/>
            </a:pPr>
            <a:endParaRPr lang="en-US" dirty="0"/>
          </a:p>
        </p:txBody>
      </p:sp>
      <p:pic>
        <p:nvPicPr>
          <p:cNvPr id="4" name="Picture 3"/>
          <p:cNvPicPr/>
          <p:nvPr/>
        </p:nvPicPr>
        <p:blipFill>
          <a:blip r:embed="rId2"/>
          <a:srcRect/>
          <a:stretch>
            <a:fillRect/>
          </a:stretch>
        </p:blipFill>
        <p:spPr bwMode="auto">
          <a:xfrm>
            <a:off x="7416688" y="4857289"/>
            <a:ext cx="965312" cy="857711"/>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normAutofit fontScale="90000"/>
          </a:bodyPr>
          <a:lstStyle/>
          <a:p>
            <a:r>
              <a:rPr lang="en-US" sz="2800" b="1" dirty="0" smtClean="0"/>
              <a:t>Why education is to </a:t>
            </a:r>
            <a:r>
              <a:rPr lang="en-US" sz="2800" b="1" dirty="0" smtClean="0"/>
              <a:t>be provided </a:t>
            </a:r>
            <a:r>
              <a:rPr lang="en-US" sz="2800" b="1" dirty="0" smtClean="0"/>
              <a:t>through mobile phone</a:t>
            </a:r>
            <a:endParaRPr lang="en-US" sz="2800" b="1" dirty="0"/>
          </a:p>
        </p:txBody>
      </p:sp>
      <p:sp>
        <p:nvSpPr>
          <p:cNvPr id="3" name="Content Placeholder 2"/>
          <p:cNvSpPr>
            <a:spLocks noGrp="1"/>
          </p:cNvSpPr>
          <p:nvPr>
            <p:ph idx="1"/>
          </p:nvPr>
        </p:nvSpPr>
        <p:spPr>
          <a:xfrm>
            <a:off x="457200" y="1143000"/>
            <a:ext cx="8229600" cy="4525963"/>
          </a:xfrm>
        </p:spPr>
        <p:txBody>
          <a:bodyPr>
            <a:normAutofit fontScale="77500" lnSpcReduction="20000"/>
          </a:bodyPr>
          <a:lstStyle/>
          <a:p>
            <a:pPr algn="just"/>
            <a:r>
              <a:rPr lang="en-US" dirty="0" smtClean="0"/>
              <a:t>From big national chains to smaller regional </a:t>
            </a:r>
            <a:r>
              <a:rPr lang="en-US" dirty="0" smtClean="0"/>
              <a:t>financial </a:t>
            </a:r>
            <a:r>
              <a:rPr lang="en-US" dirty="0" smtClean="0"/>
              <a:t>institutions have improved the functionality of mobile banking so that consumers can transfer funds, pay bills or  check balances whenever and wherever they may be.</a:t>
            </a:r>
          </a:p>
          <a:p>
            <a:pPr algn="just">
              <a:buNone/>
            </a:pPr>
            <a:endParaRPr lang="en-US" dirty="0" smtClean="0"/>
          </a:p>
          <a:p>
            <a:pPr algn="just"/>
            <a:r>
              <a:rPr lang="en-US" dirty="0" smtClean="0"/>
              <a:t>Therefore MFS are regarded as a reliable starting point for encouraging usage of financial services hence improve financial inclusion as they reduce to a great extend physical proximity of financial service which used to be a barrier as for now mobile phones services providers are providing lower-cost payments infrastructure for money transfer (mobile wallet) such as: M-Pesa, Tigo-Pesa, Airtel Money, Zantel money, Maxi Malipo, mobile banking such as M-Pawa</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a:bodyPr>
          <a:lstStyle/>
          <a:p>
            <a:r>
              <a:rPr lang="en-US" sz="2400" b="1" dirty="0" smtClean="0"/>
              <a:t>Key topics on empowering and educating consumers on MFS  </a:t>
            </a:r>
            <a:endParaRPr lang="en-US" sz="2400" b="1" dirty="0"/>
          </a:p>
        </p:txBody>
      </p:sp>
      <p:sp>
        <p:nvSpPr>
          <p:cNvPr id="3" name="Content Placeholder 2"/>
          <p:cNvSpPr>
            <a:spLocks noGrp="1"/>
          </p:cNvSpPr>
          <p:nvPr>
            <p:ph idx="1"/>
          </p:nvPr>
        </p:nvSpPr>
        <p:spPr>
          <a:xfrm>
            <a:off x="457200" y="914400"/>
            <a:ext cx="8229600" cy="5334000"/>
          </a:xfrm>
        </p:spPr>
        <p:txBody>
          <a:bodyPr>
            <a:normAutofit fontScale="62500" lnSpcReduction="20000"/>
          </a:bodyPr>
          <a:lstStyle/>
          <a:p>
            <a:pPr>
              <a:spcBef>
                <a:spcPts val="600"/>
              </a:spcBef>
              <a:spcAft>
                <a:spcPts val="600"/>
              </a:spcAft>
              <a:buFont typeface="Wingdings" pitchFamily="2" charset="2"/>
              <a:buChar char="v"/>
            </a:pPr>
            <a:r>
              <a:rPr lang="en-US" dirty="0" smtClean="0"/>
              <a:t>Consumer understands how to choose mobile financial service </a:t>
            </a:r>
          </a:p>
          <a:p>
            <a:pPr>
              <a:spcBef>
                <a:spcPts val="600"/>
              </a:spcBef>
              <a:spcAft>
                <a:spcPts val="600"/>
              </a:spcAft>
              <a:buFont typeface="Wingdings" pitchFamily="2" charset="2"/>
              <a:buChar char="v"/>
            </a:pPr>
            <a:r>
              <a:rPr lang="en-US" dirty="0" smtClean="0"/>
              <a:t>Consumer understands concept of branchless and paperless transactions/mobile wallet</a:t>
            </a:r>
          </a:p>
          <a:p>
            <a:pPr>
              <a:spcBef>
                <a:spcPts val="600"/>
              </a:spcBef>
              <a:spcAft>
                <a:spcPts val="600"/>
              </a:spcAft>
              <a:buFont typeface="Wingdings" pitchFamily="2" charset="2"/>
              <a:buChar char="v"/>
            </a:pPr>
            <a:r>
              <a:rPr lang="en-US" dirty="0" smtClean="0"/>
              <a:t>Consumer understands behavioral change on self consumer protection tips </a:t>
            </a:r>
          </a:p>
          <a:p>
            <a:pPr>
              <a:spcBef>
                <a:spcPts val="600"/>
              </a:spcBef>
              <a:spcAft>
                <a:spcPts val="600"/>
              </a:spcAft>
              <a:buFont typeface="Wingdings" pitchFamily="2" charset="2"/>
              <a:buChar char="v"/>
            </a:pPr>
            <a:r>
              <a:rPr lang="en-US" dirty="0" smtClean="0"/>
              <a:t>Consumer understands how to avoid interceptions</a:t>
            </a:r>
          </a:p>
          <a:p>
            <a:pPr>
              <a:spcBef>
                <a:spcPts val="600"/>
              </a:spcBef>
              <a:spcAft>
                <a:spcPts val="600"/>
              </a:spcAft>
              <a:buFont typeface="Wingdings" pitchFamily="2" charset="2"/>
              <a:buChar char="v"/>
            </a:pPr>
            <a:r>
              <a:rPr lang="en-US" dirty="0" smtClean="0"/>
              <a:t>Consumer understands how to avoid unauthorized access</a:t>
            </a:r>
          </a:p>
          <a:p>
            <a:pPr>
              <a:spcBef>
                <a:spcPts val="600"/>
              </a:spcBef>
              <a:spcAft>
                <a:spcPts val="600"/>
              </a:spcAft>
              <a:buFont typeface="Wingdings" pitchFamily="2" charset="2"/>
              <a:buChar char="v"/>
            </a:pPr>
            <a:r>
              <a:rPr lang="en-US" dirty="0" smtClean="0"/>
              <a:t>Consumer understands what to do when there is password theft or lost </a:t>
            </a:r>
          </a:p>
          <a:p>
            <a:pPr>
              <a:spcBef>
                <a:spcPts val="600"/>
              </a:spcBef>
              <a:spcAft>
                <a:spcPts val="600"/>
              </a:spcAft>
              <a:buFont typeface="Wingdings" pitchFamily="2" charset="2"/>
              <a:buChar char="v"/>
            </a:pPr>
            <a:r>
              <a:rPr lang="en-US" dirty="0" smtClean="0"/>
              <a:t>Consumer understands on what is savings and types of saving</a:t>
            </a:r>
          </a:p>
          <a:p>
            <a:pPr>
              <a:spcBef>
                <a:spcPts val="600"/>
              </a:spcBef>
              <a:spcAft>
                <a:spcPts val="600"/>
              </a:spcAft>
              <a:buFont typeface="Wingdings" pitchFamily="2" charset="2"/>
              <a:buChar char="v"/>
            </a:pPr>
            <a:r>
              <a:rPr lang="en-US" dirty="0" smtClean="0"/>
              <a:t>Consumer understands importance of savings</a:t>
            </a:r>
          </a:p>
          <a:p>
            <a:pPr>
              <a:spcBef>
                <a:spcPts val="600"/>
              </a:spcBef>
              <a:spcAft>
                <a:spcPts val="600"/>
              </a:spcAft>
              <a:buFont typeface="Wingdings" pitchFamily="2" charset="2"/>
              <a:buChar char="v"/>
            </a:pPr>
            <a:r>
              <a:rPr lang="en-US" dirty="0" smtClean="0"/>
              <a:t>Consumer understands key saving tips </a:t>
            </a:r>
          </a:p>
          <a:p>
            <a:pPr algn="just">
              <a:spcBef>
                <a:spcPts val="600"/>
              </a:spcBef>
              <a:spcAft>
                <a:spcPts val="600"/>
              </a:spcAft>
              <a:buFont typeface="Wingdings" pitchFamily="2" charset="2"/>
              <a:buChar char="v"/>
            </a:pPr>
            <a:r>
              <a:rPr lang="en-US" dirty="0" smtClean="0"/>
              <a:t>Consumer understands the importance of budgeting</a:t>
            </a:r>
          </a:p>
          <a:p>
            <a:pPr algn="just">
              <a:spcBef>
                <a:spcPts val="600"/>
              </a:spcBef>
              <a:spcAft>
                <a:spcPts val="600"/>
              </a:spcAft>
              <a:buFont typeface="Wingdings" pitchFamily="2" charset="2"/>
              <a:buChar char="v"/>
            </a:pPr>
            <a:r>
              <a:rPr lang="en-US" dirty="0" smtClean="0"/>
              <a:t>Consumer understands how to budget</a:t>
            </a:r>
          </a:p>
          <a:p>
            <a:pPr algn="just">
              <a:spcBef>
                <a:spcPts val="600"/>
              </a:spcBef>
              <a:spcAft>
                <a:spcPts val="600"/>
              </a:spcAft>
              <a:buFont typeface="Wingdings" pitchFamily="2" charset="2"/>
              <a:buChar char="v"/>
            </a:pPr>
            <a:r>
              <a:rPr lang="en-US" dirty="0" smtClean="0"/>
              <a:t>Consumer understands ways to cut spending</a:t>
            </a:r>
          </a:p>
          <a:p>
            <a:pPr>
              <a:spcBef>
                <a:spcPts val="600"/>
              </a:spcBef>
              <a:spcAft>
                <a:spcPts val="600"/>
              </a:spcAft>
              <a:buFont typeface="Wingdings" pitchFamily="2" charset="2"/>
              <a:buChar char="v"/>
            </a:pPr>
            <a:endParaRPr lang="en-US" dirty="0" smtClean="0"/>
          </a:p>
          <a:p>
            <a:pPr>
              <a:buFont typeface="Wingdings" pitchFamily="2" charset="2"/>
              <a:buChar char="v"/>
            </a:pPr>
            <a:endParaRPr lang="en-US" dirty="0" smtClean="0"/>
          </a:p>
          <a:p>
            <a:endParaRPr lang="en-US" dirty="0"/>
          </a:p>
        </p:txBody>
      </p:sp>
      <p:pic>
        <p:nvPicPr>
          <p:cNvPr id="4" name="Picture 3"/>
          <p:cNvPicPr/>
          <p:nvPr/>
        </p:nvPicPr>
        <p:blipFill>
          <a:blip r:embed="rId2"/>
          <a:srcRect/>
          <a:stretch>
            <a:fillRect/>
          </a:stretch>
        </p:blipFill>
        <p:spPr bwMode="auto">
          <a:xfrm>
            <a:off x="6959600" y="4632325"/>
            <a:ext cx="1193800" cy="1387475"/>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6893560" y="2284095"/>
            <a:ext cx="1183640" cy="76390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l"/>
            <a:r>
              <a:rPr lang="en-US" sz="3200" dirty="0" smtClean="0"/>
              <a:t>Topics FE continue……</a:t>
            </a:r>
            <a:endParaRPr lang="en-US" sz="3200" dirty="0"/>
          </a:p>
        </p:txBody>
      </p:sp>
      <p:sp>
        <p:nvSpPr>
          <p:cNvPr id="3" name="Content Placeholder 2"/>
          <p:cNvSpPr>
            <a:spLocks noGrp="1"/>
          </p:cNvSpPr>
          <p:nvPr>
            <p:ph idx="1"/>
          </p:nvPr>
        </p:nvSpPr>
        <p:spPr>
          <a:xfrm>
            <a:off x="457200" y="990600"/>
            <a:ext cx="8229600" cy="5029200"/>
          </a:xfrm>
        </p:spPr>
        <p:txBody>
          <a:bodyPr>
            <a:normAutofit fontScale="62500" lnSpcReduction="20000"/>
          </a:bodyPr>
          <a:lstStyle/>
          <a:p>
            <a:pPr algn="just">
              <a:spcBef>
                <a:spcPts val="600"/>
              </a:spcBef>
              <a:spcAft>
                <a:spcPts val="600"/>
              </a:spcAft>
            </a:pPr>
            <a:r>
              <a:rPr lang="en-US" dirty="0" smtClean="0"/>
              <a:t>Consumer understands the meaning of loan/credit</a:t>
            </a:r>
          </a:p>
          <a:p>
            <a:pPr algn="just">
              <a:spcBef>
                <a:spcPts val="600"/>
              </a:spcBef>
              <a:spcAft>
                <a:spcPts val="600"/>
              </a:spcAft>
            </a:pPr>
            <a:r>
              <a:rPr lang="en-US" dirty="0" smtClean="0"/>
              <a:t>Consumer understands the meaning credit contract </a:t>
            </a:r>
          </a:p>
          <a:p>
            <a:pPr algn="just">
              <a:spcBef>
                <a:spcPts val="600"/>
              </a:spcBef>
              <a:spcAft>
                <a:spcPts val="600"/>
              </a:spcAft>
            </a:pPr>
            <a:r>
              <a:rPr lang="en-US" dirty="0" smtClean="0"/>
              <a:t>Consumer understands key questions must get answers before taking a </a:t>
            </a:r>
            <a:r>
              <a:rPr lang="en-US" dirty="0" smtClean="0"/>
              <a:t>credit.</a:t>
            </a:r>
            <a:endParaRPr lang="en-US" dirty="0" smtClean="0"/>
          </a:p>
          <a:p>
            <a:pPr algn="just">
              <a:spcBef>
                <a:spcPts val="600"/>
              </a:spcBef>
              <a:spcAft>
                <a:spcPts val="600"/>
              </a:spcAft>
            </a:pPr>
            <a:r>
              <a:rPr lang="en-US" dirty="0" smtClean="0"/>
              <a:t>Consumer understands cost of borrowing </a:t>
            </a:r>
          </a:p>
          <a:p>
            <a:pPr algn="just">
              <a:spcBef>
                <a:spcPts val="600"/>
              </a:spcBef>
              <a:spcAft>
                <a:spcPts val="600"/>
              </a:spcAft>
            </a:pPr>
            <a:r>
              <a:rPr lang="en-US" dirty="0" smtClean="0"/>
              <a:t>Consumer understands behavioral change on credit management</a:t>
            </a:r>
          </a:p>
          <a:p>
            <a:pPr algn="just">
              <a:spcBef>
                <a:spcPts val="600"/>
              </a:spcBef>
              <a:spcAft>
                <a:spcPts val="600"/>
              </a:spcAft>
            </a:pPr>
            <a:r>
              <a:rPr lang="en-US" dirty="0" smtClean="0"/>
              <a:t>Consumer ask her/himself the following before taking a credit</a:t>
            </a:r>
          </a:p>
          <a:p>
            <a:pPr algn="just">
              <a:spcBef>
                <a:spcPts val="600"/>
              </a:spcBef>
              <a:spcAft>
                <a:spcPts val="600"/>
              </a:spcAft>
            </a:pPr>
            <a:r>
              <a:rPr lang="en-US" dirty="0" smtClean="0"/>
              <a:t>Consumers beware of aggressive lenders!</a:t>
            </a:r>
          </a:p>
          <a:p>
            <a:pPr algn="just">
              <a:spcBef>
                <a:spcPts val="600"/>
              </a:spcBef>
              <a:spcAft>
                <a:spcPts val="600"/>
              </a:spcAft>
            </a:pPr>
            <a:r>
              <a:rPr lang="en-US" dirty="0" smtClean="0"/>
              <a:t>Consumer understands how to deal with over-indebtedness</a:t>
            </a:r>
          </a:p>
          <a:p>
            <a:r>
              <a:rPr lang="en-US" dirty="0" smtClean="0"/>
              <a:t>Consumer understands the importance of credit information sharing</a:t>
            </a:r>
          </a:p>
          <a:p>
            <a:r>
              <a:rPr lang="en-US" dirty="0" smtClean="0"/>
              <a:t>Consumer understands what credit information to be shared</a:t>
            </a:r>
            <a:endParaRPr lang="en-US" b="1" i="1" dirty="0" smtClean="0"/>
          </a:p>
          <a:p>
            <a:r>
              <a:rPr lang="en-US" dirty="0" smtClean="0"/>
              <a:t>Consumer understands what identification data to be shared </a:t>
            </a:r>
            <a:endParaRPr lang="en-US" b="1" dirty="0" smtClean="0"/>
          </a:p>
          <a:p>
            <a:r>
              <a:rPr lang="en-US" dirty="0" smtClean="0"/>
              <a:t>Consumer understands what Payment history to be shared </a:t>
            </a:r>
            <a:endParaRPr lang="en-US" b="1" dirty="0" smtClean="0"/>
          </a:p>
          <a:p>
            <a:r>
              <a:rPr lang="en-US" dirty="0" smtClean="0"/>
              <a:t>Consumer understands tips to consider when refused a credit</a:t>
            </a:r>
          </a:p>
          <a:p>
            <a:pPr algn="just">
              <a:spcBef>
                <a:spcPts val="600"/>
              </a:spcBef>
              <a:spcAft>
                <a:spcPts val="600"/>
              </a:spcAft>
            </a:pPr>
            <a:endParaRPr lang="en-US" dirty="0" smtClean="0"/>
          </a:p>
          <a:p>
            <a:pPr>
              <a:spcBef>
                <a:spcPts val="600"/>
              </a:spcBef>
              <a:spcAft>
                <a:spcPts val="600"/>
              </a:spcAft>
            </a:pPr>
            <a:endParaRPr lang="en-US" dirty="0"/>
          </a:p>
        </p:txBody>
      </p:sp>
      <p:pic>
        <p:nvPicPr>
          <p:cNvPr id="5" name="Picture 4"/>
          <p:cNvPicPr/>
          <p:nvPr/>
        </p:nvPicPr>
        <p:blipFill>
          <a:blip r:embed="rId2"/>
          <a:srcRect l="5270" t="16865" b="7242"/>
          <a:stretch>
            <a:fillRect/>
          </a:stretch>
        </p:blipFill>
        <p:spPr bwMode="auto">
          <a:xfrm>
            <a:off x="6248400" y="914400"/>
            <a:ext cx="2057400" cy="9144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57200"/>
          </a:xfrm>
        </p:spPr>
        <p:txBody>
          <a:bodyPr>
            <a:normAutofit fontScale="90000"/>
          </a:bodyPr>
          <a:lstStyle/>
          <a:p>
            <a:pPr algn="l"/>
            <a:r>
              <a:rPr lang="en-US" sz="3200" dirty="0" smtClean="0"/>
              <a:t>Importance of the empowering consumers</a:t>
            </a:r>
            <a:endParaRPr lang="en-US" sz="3200" dirty="0"/>
          </a:p>
        </p:txBody>
      </p:sp>
      <p:sp>
        <p:nvSpPr>
          <p:cNvPr id="3" name="Content Placeholder 2"/>
          <p:cNvSpPr>
            <a:spLocks noGrp="1"/>
          </p:cNvSpPr>
          <p:nvPr>
            <p:ph idx="1"/>
          </p:nvPr>
        </p:nvSpPr>
        <p:spPr>
          <a:xfrm>
            <a:off x="457200" y="914400"/>
            <a:ext cx="8229600" cy="4800600"/>
          </a:xfrm>
        </p:spPr>
        <p:txBody>
          <a:bodyPr>
            <a:normAutofit fontScale="25000" lnSpcReduction="20000"/>
          </a:bodyPr>
          <a:lstStyle/>
          <a:p>
            <a:pPr lvl="0"/>
            <a:r>
              <a:rPr lang="en-US" sz="8000" dirty="0" smtClean="0"/>
              <a:t>Support consumers to unleash inappropriate financial behaviors such as not budgeting, not saving, not paying back their credit on time. </a:t>
            </a:r>
          </a:p>
          <a:p>
            <a:pPr lvl="0"/>
            <a:r>
              <a:rPr lang="en-US" sz="8000" dirty="0" smtClean="0"/>
              <a:t>Support consumers on using MFS with intension of  reducing the un-banked and under-served population in rural or peri-urban areas including hard to reach areas </a:t>
            </a:r>
          </a:p>
          <a:p>
            <a:pPr lvl="0" algn="just"/>
            <a:r>
              <a:rPr lang="en-US" sz="8000" dirty="0" smtClean="0"/>
              <a:t>Increase branchless proximity of mobile financial access points through consumer’s personal mobile phone</a:t>
            </a:r>
            <a:r>
              <a:rPr lang="en-US" sz="8000" i="1" dirty="0" smtClean="0"/>
              <a:t> as reliable means of payment and store of value hence </a:t>
            </a:r>
            <a:r>
              <a:rPr lang="en-US" sz="8000" dirty="0" smtClean="0"/>
              <a:t>reduce the number of underserved/unbanked population. </a:t>
            </a:r>
          </a:p>
          <a:p>
            <a:r>
              <a:rPr lang="en-US" sz="8000" dirty="0" smtClean="0"/>
              <a:t>achieve trust and understanding amongst potential consumers through improving their financial literacy , user factor and capability</a:t>
            </a:r>
          </a:p>
          <a:p>
            <a:pPr lvl="0"/>
            <a:endParaRPr lang="en-US" sz="8000" dirty="0" smtClean="0"/>
          </a:p>
          <a:p>
            <a:pPr algn="just">
              <a:spcBef>
                <a:spcPts val="600"/>
              </a:spcBef>
              <a:spcAft>
                <a:spcPts val="600"/>
              </a:spcAft>
            </a:pPr>
            <a:r>
              <a:rPr lang="en-US" sz="8000" dirty="0" smtClean="0"/>
              <a:t>Build the capacity of consumers on managing cash flows and mitigate their financial shocks</a:t>
            </a:r>
          </a:p>
          <a:p>
            <a:pPr lvl="0" algn="just">
              <a:spcBef>
                <a:spcPts val="600"/>
              </a:spcBef>
              <a:spcAft>
                <a:spcPts val="600"/>
              </a:spcAft>
            </a:pPr>
            <a:r>
              <a:rPr lang="en-US" sz="8000" dirty="0" smtClean="0"/>
              <a:t>Reduce barriers to financial access  and sustainability of financial market</a:t>
            </a:r>
          </a:p>
          <a:p>
            <a:pPr lvl="0" algn="just">
              <a:spcBef>
                <a:spcPts val="600"/>
              </a:spcBef>
              <a:spcAft>
                <a:spcPts val="600"/>
              </a:spcAft>
            </a:pPr>
            <a:r>
              <a:rPr lang="en-US" sz="8000" dirty="0" smtClean="0"/>
              <a:t>Outsmart poverty by improving wealth creation activities among local communities with good management of their finances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Conclusion</a:t>
            </a:r>
            <a:endParaRPr lang="en-US" dirty="0"/>
          </a:p>
        </p:txBody>
      </p:sp>
      <p:sp>
        <p:nvSpPr>
          <p:cNvPr id="3" name="Content Placeholder 2"/>
          <p:cNvSpPr>
            <a:spLocks noGrp="1"/>
          </p:cNvSpPr>
          <p:nvPr>
            <p:ph idx="1"/>
          </p:nvPr>
        </p:nvSpPr>
        <p:spPr/>
        <p:txBody>
          <a:bodyPr/>
          <a:lstStyle/>
          <a:p>
            <a:pPr algn="just">
              <a:buNone/>
            </a:pPr>
            <a:r>
              <a:rPr lang="en-US" dirty="0" smtClean="0"/>
              <a:t>	</a:t>
            </a:r>
            <a:r>
              <a:rPr lang="en-US" sz="2400" dirty="0" smtClean="0"/>
              <a:t>Let us be critical and innovative enough when empowering the consumers based on the current trend on provision of financial services in the market…. Otherwise as consumers associations/agencies we are going to loose the game  </a:t>
            </a:r>
          </a:p>
          <a:p>
            <a:pPr algn="just">
              <a:buNone/>
            </a:pPr>
            <a:endParaRPr lang="en-US" sz="2400" dirty="0" smtClean="0"/>
          </a:p>
          <a:p>
            <a:pPr algn="just">
              <a:buNone/>
            </a:pPr>
            <a:endParaRPr lang="en-US" sz="2400" dirty="0" smtClean="0"/>
          </a:p>
          <a:p>
            <a:pPr algn="just">
              <a:buNone/>
            </a:pPr>
            <a:r>
              <a:rPr lang="en-US" sz="2400" dirty="0" smtClean="0"/>
              <a:t>                             </a:t>
            </a:r>
            <a:endParaRPr lang="en-US" sz="2400" dirty="0" smtClean="0"/>
          </a:p>
          <a:p>
            <a:pPr algn="ctr">
              <a:buNone/>
            </a:pPr>
            <a:r>
              <a:rPr lang="en-US" sz="2400" dirty="0" smtClean="0"/>
              <a:t>   </a:t>
            </a:r>
            <a:r>
              <a:rPr lang="en-US" sz="2400" dirty="0" smtClean="0"/>
              <a:t>--------THANK YOU---------</a:t>
            </a:r>
            <a:endParaRPr lang="en-US" sz="2400" dirty="0"/>
          </a:p>
        </p:txBody>
      </p:sp>
      <p:pic>
        <p:nvPicPr>
          <p:cNvPr id="4" name="Picture 3"/>
          <p:cNvPicPr/>
          <p:nvPr/>
        </p:nvPicPr>
        <p:blipFill>
          <a:blip r:embed="rId2"/>
          <a:srcRect/>
          <a:stretch>
            <a:fillRect/>
          </a:stretch>
        </p:blipFill>
        <p:spPr bwMode="auto">
          <a:xfrm>
            <a:off x="6842125" y="3364230"/>
            <a:ext cx="1387475" cy="979170"/>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914400" y="3286760"/>
            <a:ext cx="1108075" cy="904240"/>
          </a:xfrm>
          <a:prstGeom prst="rect">
            <a:avLst/>
          </a:prstGeom>
          <a:noFill/>
          <a:ln w="9525">
            <a:noFill/>
            <a:miter lim="800000"/>
            <a:headEnd/>
            <a:tailEnd/>
          </a:ln>
        </p:spPr>
      </p:pic>
      <p:pic>
        <p:nvPicPr>
          <p:cNvPr id="6" name="Picture 5"/>
          <p:cNvPicPr/>
          <p:nvPr/>
        </p:nvPicPr>
        <p:blipFill>
          <a:blip r:embed="rId4"/>
          <a:srcRect l="10042" r="14049"/>
          <a:stretch>
            <a:fillRect/>
          </a:stretch>
        </p:blipFill>
        <p:spPr bwMode="auto">
          <a:xfrm rot="5400000">
            <a:off x="3910331" y="3023871"/>
            <a:ext cx="914398" cy="141986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4233</TotalTime>
  <Words>874</Words>
  <Application>Microsoft Office PowerPoint</Application>
  <PresentationFormat>On-screen Show (4:3)</PresentationFormat>
  <Paragraphs>72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Sixth Annual African Dialogue Consumer Protection Conference    Working Lunch Day 1: Empowering and Educating Consumers   September 7-10, 2014 - Lilongwe, Malawi    </vt:lpstr>
      <vt:lpstr>Presentation outline</vt:lpstr>
      <vt:lpstr>About TCAS</vt:lpstr>
      <vt:lpstr>   Problems to be addressed when empowering and educating consumers on mobile financial services (MFS) in Tanzania  </vt:lpstr>
      <vt:lpstr>Why education is to be provided through mobile phone</vt:lpstr>
      <vt:lpstr>Key topics on empowering and educating consumers on MFS  </vt:lpstr>
      <vt:lpstr>Topics FE continue……</vt:lpstr>
      <vt:lpstr>Importance of the empowering consumers</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200</cp:revision>
  <dcterms:created xsi:type="dcterms:W3CDTF">2014-08-12T19:31:25Z</dcterms:created>
  <dcterms:modified xsi:type="dcterms:W3CDTF">2014-08-18T11:45:33Z</dcterms:modified>
</cp:coreProperties>
</file>