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7" r:id="rId3"/>
    <p:sldId id="262" r:id="rId4"/>
    <p:sldId id="265" r:id="rId5"/>
    <p:sldId id="271" r:id="rId6"/>
    <p:sldId id="272" r:id="rId7"/>
    <p:sldId id="278" r:id="rId8"/>
    <p:sldId id="274" r:id="rId9"/>
    <p:sldId id="267" r:id="rId10"/>
    <p:sldId id="27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667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0D320B-CEEE-4CF1-92FF-E4B8E8B10A4D}" type="datetimeFigureOut">
              <a:rPr lang="en-US" smtClean="0"/>
              <a:pPr/>
              <a:t>8/18/2014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3C0BFC7-DCB5-4F50-A5F3-737EE61CB68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0D320B-CEEE-4CF1-92FF-E4B8E8B10A4D}" type="datetimeFigureOut">
              <a:rPr lang="en-US" smtClean="0"/>
              <a:pPr/>
              <a:t>8/18/2014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C0BFC7-DCB5-4F50-A5F3-737EE61CB68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8305800" cy="1981200"/>
          </a:xfrm>
        </p:spPr>
        <p:txBody>
          <a:bodyPr>
            <a:noAutofit/>
          </a:bodyPr>
          <a:lstStyle/>
          <a:p>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Sixth Annual African Dialogue Consumer Protection Conference</a:t>
            </a:r>
            <a:br>
              <a:rPr lang="en-US" sz="2400" b="1" dirty="0" smtClean="0"/>
            </a:br>
            <a:r>
              <a:rPr lang="en-US" sz="2400" b="1" dirty="0" smtClean="0"/>
              <a:t>  </a:t>
            </a:r>
            <a:r>
              <a:rPr lang="en-US" sz="2400" b="1" u="sng" dirty="0" smtClean="0"/>
              <a:t>Session 5</a:t>
            </a:r>
            <a:r>
              <a:rPr lang="en-US" sz="2400" b="1" dirty="0" smtClean="0"/>
              <a:t>: Panel Discussion – Mobile Technology, Mobile Payments and Cyber Threats </a:t>
            </a:r>
            <a:br>
              <a:rPr lang="en-US" sz="2400" b="1" dirty="0" smtClean="0"/>
            </a:br>
            <a:r>
              <a:rPr lang="en-US" sz="3200" b="1" dirty="0" smtClean="0"/>
              <a:t>September 7-10, 2014 - Lilongwe, Malawi</a:t>
            </a:r>
            <a:r>
              <a:rPr lang="en-US" sz="3200" dirty="0" smtClean="0"/>
              <a:t/>
            </a:r>
            <a:br>
              <a:rPr lang="en-US" sz="3200" dirty="0" smtClean="0"/>
            </a:br>
            <a:r>
              <a:rPr lang="en-US" sz="3200" b="1" dirty="0" smtClean="0"/>
              <a:t> </a:t>
            </a:r>
            <a:r>
              <a:rPr lang="en-US" sz="3200" dirty="0" smtClean="0"/>
              <a:t/>
            </a:r>
            <a:br>
              <a:rPr lang="en-US" sz="3200" dirty="0" smtClean="0"/>
            </a:br>
            <a:r>
              <a:rPr lang="en-US" sz="3200" dirty="0" smtClean="0"/>
              <a:t/>
            </a:r>
            <a:br>
              <a:rPr lang="en-US" sz="3200" dirty="0" smtClean="0"/>
            </a:br>
            <a:endParaRPr lang="en-US" sz="3200" dirty="0"/>
          </a:p>
        </p:txBody>
      </p:sp>
      <p:sp>
        <p:nvSpPr>
          <p:cNvPr id="3" name="Subtitle 2"/>
          <p:cNvSpPr>
            <a:spLocks noGrp="1"/>
          </p:cNvSpPr>
          <p:nvPr>
            <p:ph type="subTitle" idx="1"/>
          </p:nvPr>
        </p:nvSpPr>
        <p:spPr>
          <a:xfrm>
            <a:off x="685800" y="3733800"/>
            <a:ext cx="7848600" cy="1752600"/>
          </a:xfrm>
        </p:spPr>
        <p:txBody>
          <a:bodyPr>
            <a:normAutofit fontScale="85000" lnSpcReduction="10000"/>
          </a:bodyPr>
          <a:lstStyle/>
          <a:p>
            <a:r>
              <a:rPr lang="en-US" sz="2800" dirty="0" smtClean="0"/>
              <a:t>Mobile Financial Servicers threats </a:t>
            </a:r>
            <a:r>
              <a:rPr lang="en-US" sz="2800" dirty="0"/>
              <a:t>and </a:t>
            </a:r>
            <a:r>
              <a:rPr lang="en-US" sz="2800" dirty="0" smtClean="0"/>
              <a:t>risks: the </a:t>
            </a:r>
            <a:r>
              <a:rPr lang="en-US" sz="2800" dirty="0"/>
              <a:t>principles and procedures used to address </a:t>
            </a:r>
            <a:r>
              <a:rPr lang="en-US" sz="2800" dirty="0" smtClean="0"/>
              <a:t>vulnerabilities</a:t>
            </a:r>
            <a:r>
              <a:rPr lang="en-US" sz="2800" dirty="0"/>
              <a:t>.</a:t>
            </a:r>
            <a:endParaRPr lang="en-US" sz="2600" b="1" dirty="0" smtClean="0"/>
          </a:p>
          <a:p>
            <a:endParaRPr lang="en-US" b="1" dirty="0" smtClean="0"/>
          </a:p>
          <a:p>
            <a:r>
              <a:rPr lang="en-US" sz="2600" b="1" dirty="0" smtClean="0">
                <a:solidFill>
                  <a:schemeClr val="tx1"/>
                </a:solidFill>
              </a:rPr>
              <a:t>Tanzania Consumer Advocacy Society</a:t>
            </a:r>
            <a:endParaRPr lang="en-US" sz="2600" dirty="0">
              <a:solidFill>
                <a:schemeClr val="tx1"/>
              </a:solidFill>
            </a:endParaRPr>
          </a:p>
        </p:txBody>
      </p:sp>
      <p:pic>
        <p:nvPicPr>
          <p:cNvPr id="5" name="Picture 4" descr="C:\Users\dcurren\Desktop\untitled.png"/>
          <p:cNvPicPr/>
          <p:nvPr/>
        </p:nvPicPr>
        <p:blipFill>
          <a:blip r:embed="rId2">
            <a:extLst>
              <a:ext uri="{28A0092B-C50C-407E-A947-70E740481C1C}">
                <a14:useLocalDpi xmlns:lc="http://schemas.openxmlformats.org/drawingml/2006/lockedCanvas" xmlns:pic="http://schemas.openxmlformats.org/drawingml/2006/picture" xmlns:a14="http://schemas.microsoft.com/office/drawing/2010/main" xmlns="" val="0"/>
              </a:ext>
            </a:extLst>
          </a:blip>
          <a:srcRect/>
          <a:stretch>
            <a:fillRect/>
          </a:stretch>
        </p:blipFill>
        <p:spPr bwMode="auto">
          <a:xfrm>
            <a:off x="533400" y="304800"/>
            <a:ext cx="1295400" cy="1219200"/>
          </a:xfrm>
          <a:prstGeom prst="rect">
            <a:avLst/>
          </a:prstGeom>
          <a:noFill/>
          <a:extLst>
            <a:ext uri="{909E8E84-426E-40DD-AFC4-6F175D3DCCD1}">
              <a14:hiddenFill xmlns:lc="http://schemas.openxmlformats.org/drawingml/2006/lockedCanvas" xmlns:pic="http://schemas.openxmlformats.org/drawingml/2006/picture" xmlns:a14="http://schemas.microsoft.com/office/drawing/2010/main" xmlns="">
                <a:solidFill>
                  <a:srgbClr val="FFFFFF"/>
                </a:solidFill>
              </a14:hiddenFill>
            </a:ext>
          </a:extLst>
        </p:spPr>
      </p:pic>
      <p:pic>
        <p:nvPicPr>
          <p:cNvPr id="6" name="Picture 5"/>
          <p:cNvPicPr/>
          <p:nvPr/>
        </p:nvPicPr>
        <p:blipFill>
          <a:blip r:embed="rId3"/>
          <a:srcRect l="3085" t="23825" r="77000" b="48589"/>
          <a:stretch>
            <a:fillRect/>
          </a:stretch>
        </p:blipFill>
        <p:spPr bwMode="auto">
          <a:xfrm>
            <a:off x="7086600" y="4495800"/>
            <a:ext cx="1447800" cy="1371600"/>
          </a:xfrm>
          <a:prstGeom prst="rect">
            <a:avLst/>
          </a:prstGeom>
          <a:noFill/>
        </p:spPr>
      </p:pic>
      <p:pic>
        <p:nvPicPr>
          <p:cNvPr id="7" name="Picture 6"/>
          <p:cNvPicPr/>
          <p:nvPr/>
        </p:nvPicPr>
        <p:blipFill>
          <a:blip r:embed="rId4">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295525" y="457200"/>
            <a:ext cx="1895475" cy="1025876"/>
          </a:xfrm>
          <a:prstGeom prst="rect">
            <a:avLst/>
          </a:prstGeom>
          <a:noFill/>
        </p:spPr>
      </p:pic>
      <p:pic>
        <p:nvPicPr>
          <p:cNvPr id="8" name="Picture 7"/>
          <p:cNvPicPr/>
          <p:nvPr/>
        </p:nvPicPr>
        <p:blipFill>
          <a:blip r:embed="rId5" cstate="print">
            <a:extLst>
              <a:ext uri="{28A0092B-C50C-407E-A947-70E740481C1C}">
                <a14:useLocalDpi xmlns:lc="http://schemas.openxmlformats.org/drawingml/2006/lockedCanvas" xmlns:pic="http://schemas.openxmlformats.org/drawingml/2006/picture" xmlns:a14="http://schemas.microsoft.com/office/drawing/2010/main" xmlns="" val="0"/>
              </a:ext>
            </a:extLst>
          </a:blip>
          <a:srcRect/>
          <a:stretch>
            <a:fillRect/>
          </a:stretch>
        </p:blipFill>
        <p:spPr bwMode="auto">
          <a:xfrm>
            <a:off x="4800600" y="228600"/>
            <a:ext cx="1524000" cy="1295400"/>
          </a:xfrm>
          <a:prstGeom prst="rect">
            <a:avLst/>
          </a:prstGeom>
          <a:noFill/>
          <a:ln>
            <a:noFill/>
          </a:ln>
          <a:effectLst/>
          <a:extLst>
            <a:ext uri="{909E8E84-426E-40DD-AFC4-6F175D3DCCD1}">
              <a14:hiddenFill xmlns:lc="http://schemas.openxmlformats.org/drawingml/2006/lockedCanvas" xmlns:pic="http://schemas.openxmlformats.org/drawingml/2006/picture" xmlns:a14="http://schemas.microsoft.com/office/drawing/2010/main" xmlns="">
                <a:solidFill>
                  <a:schemeClr val="accent1"/>
                </a:solidFill>
              </a14:hiddenFill>
            </a:ext>
            <a:ext uri="{91240B29-F687-4F45-9708-019B960494DF}">
              <a14:hiddenLine xmlns:lc="http://schemas.openxmlformats.org/drawingml/2006/lockedCanvas" xmlns:pic="http://schemas.openxmlformats.org/drawingml/2006/picture" xmlns:a14="http://schemas.microsoft.com/office/drawing/2010/main" xmlns="" w="9525">
                <a:solidFill>
                  <a:schemeClr val="tx1"/>
                </a:solidFill>
                <a:miter lim="800000"/>
                <a:headEnd/>
                <a:tailEnd/>
              </a14:hiddenLine>
            </a:ext>
            <a:ext uri="{AF507438-7753-43E0-B8FC-AC1667EBCBE1}">
              <a14:hiddenEffects xmlns:lc="http://schemas.openxmlformats.org/drawingml/2006/lockedCanvas" xmlns:pic="http://schemas.openxmlformats.org/drawingml/2006/picture" xmlns:a14="http://schemas.microsoft.com/office/drawing/2010/main" xmlns="">
                <a:effectLst>
                  <a:outerShdw dist="35921" dir="2700000" algn="ctr" rotWithShape="0">
                    <a:schemeClr val="bg2"/>
                  </a:outerShdw>
                </a:effectLst>
              </a14:hiddenEffects>
            </a:ext>
          </a:extLst>
        </p:spPr>
      </p:pic>
      <p:pic>
        <p:nvPicPr>
          <p:cNvPr id="9" name="Picture 8"/>
          <p:cNvPicPr/>
          <p:nvPr/>
        </p:nvPicPr>
        <p:blipFill rotWithShape="1">
          <a:blip r:embed="rId6"/>
          <a:srcRect l="19551" t="6219" r="72681" b="81482"/>
          <a:stretch/>
        </p:blipFill>
        <p:spPr bwMode="auto">
          <a:xfrm>
            <a:off x="6920193" y="304800"/>
            <a:ext cx="1614207" cy="1269402"/>
          </a:xfrm>
          <a:prstGeom prst="rect">
            <a:avLst/>
          </a:prstGeom>
          <a:ln>
            <a:noFill/>
          </a:ln>
          <a:extLst>
            <a:ext uri="{53640926-AAD7-44D8-BBD7-CCE9431645EC}">
              <a14:shadowObscured xmlns:lc="http://schemas.openxmlformats.org/drawingml/2006/lockedCanvas" xmlns:pic="http://schemas.openxmlformats.org/drawingml/2006/picture" xmlns:a14="http://schemas.microsoft.com/office/drawing/2010/main" xmlns=""/>
            </a:ext>
          </a:extLst>
        </p:spPr>
      </p:pic>
      <p:pic>
        <p:nvPicPr>
          <p:cNvPr id="11" name="Picture 10"/>
          <p:cNvPicPr/>
          <p:nvPr/>
        </p:nvPicPr>
        <p:blipFill>
          <a:blip r:embed="rId7"/>
          <a:srcRect/>
          <a:stretch>
            <a:fillRect/>
          </a:stretch>
        </p:blipFill>
        <p:spPr bwMode="auto">
          <a:xfrm>
            <a:off x="609600" y="4419600"/>
            <a:ext cx="1600200" cy="142367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conclusion</a:t>
            </a:r>
            <a:endParaRPr lang="en-US" dirty="0"/>
          </a:p>
        </p:txBody>
      </p:sp>
      <p:sp>
        <p:nvSpPr>
          <p:cNvPr id="3" name="Content Placeholder 2"/>
          <p:cNvSpPr>
            <a:spLocks noGrp="1"/>
          </p:cNvSpPr>
          <p:nvPr>
            <p:ph idx="1"/>
          </p:nvPr>
        </p:nvSpPr>
        <p:spPr/>
        <p:txBody>
          <a:bodyPr>
            <a:normAutofit/>
          </a:bodyPr>
          <a:lstStyle/>
          <a:p>
            <a:pPr algn="just"/>
            <a:r>
              <a:rPr lang="en-US" dirty="0" smtClean="0"/>
              <a:t>We have a common proble</a:t>
            </a:r>
            <a:r>
              <a:rPr lang="en-US" dirty="0" smtClean="0"/>
              <a:t>m</a:t>
            </a:r>
            <a:r>
              <a:rPr lang="en-US" dirty="0" smtClean="0"/>
              <a:t> on </a:t>
            </a:r>
            <a:r>
              <a:rPr lang="en-US" dirty="0" smtClean="0"/>
              <a:t>Mobile Financial Servicers threats and risks: </a:t>
            </a:r>
            <a:r>
              <a:rPr lang="en-US" dirty="0" smtClean="0"/>
              <a:t>Let </a:t>
            </a:r>
            <a:r>
              <a:rPr lang="en-US" dirty="0" smtClean="0"/>
              <a:t>us </a:t>
            </a:r>
            <a:r>
              <a:rPr lang="en-US" dirty="0" smtClean="0"/>
              <a:t>discuss ways and means that </a:t>
            </a:r>
            <a:r>
              <a:rPr lang="en-US" dirty="0" smtClean="0"/>
              <a:t>c</a:t>
            </a:r>
            <a:r>
              <a:rPr lang="en-US" dirty="0" smtClean="0"/>
              <a:t>an stop or reduce vulnerabilities.</a:t>
            </a:r>
            <a:r>
              <a:rPr lang="en-US" dirty="0" smtClean="0"/>
              <a:t> </a:t>
            </a:r>
            <a:endParaRPr lang="en-US" b="1" dirty="0" smtClean="0"/>
          </a:p>
          <a:p>
            <a:pPr algn="ctr">
              <a:buNone/>
            </a:pPr>
            <a:endParaRPr lang="en-US" dirty="0" smtClean="0"/>
          </a:p>
          <a:p>
            <a:pPr algn="ctr">
              <a:buNone/>
            </a:pPr>
            <a:endParaRPr lang="en-US" dirty="0" smtClean="0"/>
          </a:p>
          <a:p>
            <a:pPr algn="ctr">
              <a:buNone/>
            </a:pPr>
            <a:r>
              <a:rPr lang="en-US" dirty="0" smtClean="0"/>
              <a:t>-----THANKS--------</a:t>
            </a:r>
            <a:endParaRPr lang="en-US" dirty="0"/>
          </a:p>
        </p:txBody>
      </p:sp>
      <p:pic>
        <p:nvPicPr>
          <p:cNvPr id="5" name="Picture 4"/>
          <p:cNvPicPr/>
          <p:nvPr/>
        </p:nvPicPr>
        <p:blipFill>
          <a:blip r:embed="rId2"/>
          <a:srcRect/>
          <a:stretch>
            <a:fillRect/>
          </a:stretch>
        </p:blipFill>
        <p:spPr bwMode="auto">
          <a:xfrm>
            <a:off x="6918325" y="3440430"/>
            <a:ext cx="1387475" cy="97917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dirty="0" smtClean="0"/>
              <a:t>Presentation outline</a:t>
            </a:r>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sz="2600" dirty="0" smtClean="0"/>
              <a:t>Any threat and risk to MFS is Tanzania number one  major </a:t>
            </a:r>
            <a:r>
              <a:rPr lang="en-US" sz="2600" dirty="0" smtClean="0"/>
              <a:t>concern</a:t>
            </a:r>
          </a:p>
          <a:p>
            <a:r>
              <a:rPr lang="en-US" sz="2600" dirty="0" smtClean="0"/>
              <a:t>Classification of MFS technology </a:t>
            </a:r>
            <a:r>
              <a:rPr lang="en-US" sz="2600" dirty="0" smtClean="0"/>
              <a:t>threats</a:t>
            </a:r>
          </a:p>
          <a:p>
            <a:r>
              <a:rPr lang="en-US" sz="2600" dirty="0" smtClean="0"/>
              <a:t>Mobile financial services threats in </a:t>
            </a:r>
            <a:r>
              <a:rPr lang="en-US" sz="2600" dirty="0" smtClean="0"/>
              <a:t>Tanzania</a:t>
            </a:r>
          </a:p>
          <a:p>
            <a:r>
              <a:rPr lang="en-US" sz="2600" dirty="0" smtClean="0"/>
              <a:t>Could we ask ourselves the </a:t>
            </a:r>
            <a:r>
              <a:rPr lang="en-US" sz="2600" dirty="0" smtClean="0"/>
              <a:t>following key questions</a:t>
            </a:r>
          </a:p>
          <a:p>
            <a:r>
              <a:rPr lang="en-US" sz="2600" dirty="0" smtClean="0"/>
              <a:t>Five </a:t>
            </a:r>
            <a:r>
              <a:rPr lang="en-US" sz="2600" dirty="0" smtClean="0"/>
              <a:t>key principles guiding technology risk management in </a:t>
            </a:r>
            <a:r>
              <a:rPr lang="en-US" sz="2600" dirty="0" smtClean="0"/>
              <a:t>MFS</a:t>
            </a:r>
          </a:p>
          <a:p>
            <a:r>
              <a:rPr lang="en-US" sz="2600" dirty="0" smtClean="0"/>
              <a:t>Five key principles </a:t>
            </a:r>
            <a:r>
              <a:rPr lang="en-US" sz="2600" dirty="0" smtClean="0"/>
              <a:t>explained</a:t>
            </a:r>
          </a:p>
          <a:p>
            <a:r>
              <a:rPr lang="en-US" sz="2600" dirty="0" smtClean="0"/>
              <a:t>C</a:t>
            </a:r>
            <a:r>
              <a:rPr lang="en-US" sz="2600" dirty="0" smtClean="0"/>
              <a:t>onclusion</a:t>
            </a:r>
          </a:p>
          <a:p>
            <a:endParaRPr lang="en-US" dirty="0" smtClean="0"/>
          </a:p>
          <a:p>
            <a:endParaRPr lang="en-US" b="1" dirty="0" smtClean="0"/>
          </a:p>
          <a:p>
            <a:endParaRPr lang="en-US" dirty="0"/>
          </a:p>
        </p:txBody>
      </p:sp>
      <p:pic>
        <p:nvPicPr>
          <p:cNvPr id="4" name="Picture 3"/>
          <p:cNvPicPr/>
          <p:nvPr/>
        </p:nvPicPr>
        <p:blipFill>
          <a:blip r:embed="rId2"/>
          <a:srcRect/>
          <a:stretch>
            <a:fillRect/>
          </a:stretch>
        </p:blipFill>
        <p:spPr bwMode="auto">
          <a:xfrm>
            <a:off x="6019800" y="4267201"/>
            <a:ext cx="1981200" cy="1066800"/>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6918064" y="1451386"/>
            <a:ext cx="1387736" cy="121561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a:bodyPr>
          <a:lstStyle/>
          <a:p>
            <a:pPr algn="l"/>
            <a:r>
              <a:rPr lang="en-US" sz="2000" b="1" dirty="0" smtClean="0"/>
              <a:t>Any threat </a:t>
            </a:r>
            <a:r>
              <a:rPr lang="en-US" sz="2000" b="1" dirty="0" smtClean="0"/>
              <a:t>and risk </a:t>
            </a:r>
            <a:r>
              <a:rPr lang="en-US" sz="2000" b="1" dirty="0" smtClean="0"/>
              <a:t>to </a:t>
            </a:r>
            <a:r>
              <a:rPr lang="en-US" sz="2000" b="1" dirty="0" smtClean="0"/>
              <a:t>MFS</a:t>
            </a:r>
            <a:r>
              <a:rPr lang="en-US" sz="2000" b="1" dirty="0" smtClean="0"/>
              <a:t> </a:t>
            </a:r>
            <a:r>
              <a:rPr lang="en-US" sz="2000" b="1" dirty="0" smtClean="0"/>
              <a:t>is </a:t>
            </a:r>
            <a:r>
              <a:rPr lang="en-US" sz="2000" b="1" dirty="0" smtClean="0"/>
              <a:t>Tanzania number one  </a:t>
            </a:r>
            <a:r>
              <a:rPr lang="en-US" sz="2000" b="1" dirty="0" smtClean="0"/>
              <a:t>major concern</a:t>
            </a:r>
            <a:endParaRPr lang="en-US" sz="2000" b="1" dirty="0"/>
          </a:p>
        </p:txBody>
      </p:sp>
      <p:sp>
        <p:nvSpPr>
          <p:cNvPr id="3" name="Content Placeholder 2"/>
          <p:cNvSpPr>
            <a:spLocks noGrp="1"/>
          </p:cNvSpPr>
          <p:nvPr>
            <p:ph idx="1"/>
          </p:nvPr>
        </p:nvSpPr>
        <p:spPr>
          <a:xfrm>
            <a:off x="457200" y="1143000"/>
            <a:ext cx="8229600" cy="4525963"/>
          </a:xfrm>
        </p:spPr>
        <p:txBody>
          <a:bodyPr>
            <a:normAutofit/>
          </a:bodyPr>
          <a:lstStyle/>
          <a:p>
            <a:pPr>
              <a:buNone/>
            </a:pPr>
            <a:r>
              <a:rPr lang="en-US" sz="2400" dirty="0" smtClean="0"/>
              <a:t>	With this speed growth of use of mobile phones and </a:t>
            </a:r>
            <a:r>
              <a:rPr lang="en-US" sz="2400" dirty="0" smtClean="0"/>
              <a:t>related </a:t>
            </a:r>
            <a:r>
              <a:rPr lang="en-US" sz="2400" dirty="0" smtClean="0"/>
              <a:t>MFS, as consumer association any threats and risk  is our major concern</a:t>
            </a:r>
          </a:p>
          <a:p>
            <a:pPr>
              <a:buNone/>
            </a:pPr>
            <a:endParaRPr lang="en-US" sz="2400" dirty="0" smtClean="0"/>
          </a:p>
          <a:p>
            <a:pPr>
              <a:buNone/>
            </a:pPr>
            <a:endParaRPr lang="en-US" sz="2400" dirty="0"/>
          </a:p>
          <a:p>
            <a:pPr>
              <a:buNone/>
            </a:pPr>
            <a:endParaRPr lang="en-US" sz="2400" dirty="0"/>
          </a:p>
        </p:txBody>
      </p:sp>
      <p:pic>
        <p:nvPicPr>
          <p:cNvPr id="4" name="Picture 3"/>
          <p:cNvPicPr/>
          <p:nvPr/>
        </p:nvPicPr>
        <p:blipFill>
          <a:blip r:embed="rId2"/>
          <a:srcRect/>
          <a:stretch>
            <a:fillRect/>
          </a:stretch>
        </p:blipFill>
        <p:spPr bwMode="auto">
          <a:xfrm>
            <a:off x="3963035" y="2783522"/>
            <a:ext cx="1904365" cy="1290955"/>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2286000" y="2869565"/>
            <a:ext cx="1162050" cy="1118870"/>
          </a:xfrm>
          <a:prstGeom prst="rect">
            <a:avLst/>
          </a:prstGeom>
          <a:noFill/>
          <a:ln w="9525">
            <a:noFill/>
            <a:miter lim="800000"/>
            <a:headEnd/>
            <a:tailEnd/>
          </a:ln>
        </p:spPr>
      </p:pic>
      <p:pic>
        <p:nvPicPr>
          <p:cNvPr id="6" name="Picture 5"/>
          <p:cNvPicPr/>
          <p:nvPr/>
        </p:nvPicPr>
        <p:blipFill>
          <a:blip r:embed="rId4"/>
          <a:srcRect l="3085" t="23825" r="77000" b="48589"/>
          <a:stretch>
            <a:fillRect/>
          </a:stretch>
        </p:blipFill>
        <p:spPr bwMode="auto">
          <a:xfrm>
            <a:off x="6096000" y="2743200"/>
            <a:ext cx="1295400" cy="1295400"/>
          </a:xfrm>
          <a:prstGeom prst="rect">
            <a:avLst/>
          </a:prstGeom>
          <a:noFill/>
        </p:spPr>
      </p:pic>
      <p:pic>
        <p:nvPicPr>
          <p:cNvPr id="7" name="Picture 6"/>
          <p:cNvPicPr/>
          <p:nvPr/>
        </p:nvPicPr>
        <p:blipFill>
          <a:blip r:embed="rId5"/>
          <a:srcRect/>
          <a:stretch>
            <a:fillRect/>
          </a:stretch>
        </p:blipFill>
        <p:spPr bwMode="auto">
          <a:xfrm>
            <a:off x="533400" y="2895600"/>
            <a:ext cx="1344930" cy="974407"/>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sz="3100" dirty="0" smtClean="0"/>
              <a:t/>
            </a:r>
            <a:br>
              <a:rPr lang="en-US" sz="3100" dirty="0" smtClean="0"/>
            </a:br>
            <a:r>
              <a:rPr lang="en-US" sz="3100" dirty="0" smtClean="0"/>
              <a:t>Classification </a:t>
            </a:r>
            <a:r>
              <a:rPr lang="en-US" sz="3100" dirty="0"/>
              <a:t>of MFS technology threats</a:t>
            </a:r>
            <a:r>
              <a:rPr lang="en-US" dirty="0"/>
              <a:t>	</a:t>
            </a:r>
            <a:br>
              <a:rPr lang="en-US" dirty="0"/>
            </a:br>
            <a:endParaRPr lang="en-US" dirty="0"/>
          </a:p>
        </p:txBody>
      </p:sp>
      <p:graphicFrame>
        <p:nvGraphicFramePr>
          <p:cNvPr id="5" name="Content Placeholder 4"/>
          <p:cNvGraphicFramePr>
            <a:graphicFrameLocks noGrp="1"/>
          </p:cNvGraphicFramePr>
          <p:nvPr>
            <p:ph idx="1"/>
          </p:nvPr>
        </p:nvGraphicFramePr>
        <p:xfrm>
          <a:off x="457200" y="1148080"/>
          <a:ext cx="8229600" cy="503428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baseline="0" dirty="0" smtClean="0">
                          <a:solidFill>
                            <a:schemeClr val="lt1"/>
                          </a:solidFill>
                          <a:latin typeface="+mn-lt"/>
                          <a:ea typeface="+mn-ea"/>
                          <a:cs typeface="+mn-cs"/>
                        </a:rPr>
                        <a:t>Threats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baseline="0" dirty="0" smtClean="0">
                          <a:solidFill>
                            <a:schemeClr val="lt1"/>
                          </a:solidFill>
                          <a:latin typeface="+mn-lt"/>
                          <a:ea typeface="+mn-ea"/>
                          <a:cs typeface="+mn-cs"/>
                        </a:rPr>
                        <a:t>Data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baseline="0" dirty="0" smtClean="0">
                          <a:solidFill>
                            <a:schemeClr val="lt1"/>
                          </a:solidFill>
                          <a:latin typeface="+mn-lt"/>
                          <a:ea typeface="+mn-ea"/>
                          <a:cs typeface="+mn-cs"/>
                        </a:rPr>
                        <a:t>Software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baseline="0" dirty="0" smtClean="0">
                          <a:solidFill>
                            <a:schemeClr val="lt1"/>
                          </a:solidFill>
                          <a:latin typeface="+mn-lt"/>
                          <a:ea typeface="+mn-ea"/>
                          <a:cs typeface="+mn-cs"/>
                        </a:rPr>
                        <a:t>Hardware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baseline="0" dirty="0" smtClean="0">
                          <a:solidFill>
                            <a:schemeClr val="lt1"/>
                          </a:solidFill>
                          <a:latin typeface="+mn-lt"/>
                          <a:ea typeface="+mn-ea"/>
                          <a:cs typeface="+mn-cs"/>
                        </a:rPr>
                        <a:t>Communications Channel</a:t>
                      </a:r>
                    </a:p>
                  </a:txBody>
                  <a:tcPr/>
                </a:tc>
              </a:tr>
              <a:tr h="370840">
                <a:tc>
                  <a:txBody>
                    <a:bodyPr/>
                    <a:lstStyle/>
                    <a:p>
                      <a:r>
                        <a:rPr lang="en-US" sz="1000" baseline="0" dirty="0" smtClean="0">
                          <a:solidFill>
                            <a:srgbClr val="000000"/>
                          </a:solidFill>
                          <a:latin typeface="Trebuchet MS"/>
                        </a:rPr>
                        <a:t>Modification		</a:t>
                      </a:r>
                    </a:p>
                  </a:txBody>
                  <a:tcPr/>
                </a:tc>
                <a:tc>
                  <a:txBody>
                    <a:bodyPr/>
                    <a:lstStyle/>
                    <a:p>
                      <a:r>
                        <a:rPr lang="en-US" sz="1000" baseline="0" dirty="0" smtClean="0">
                          <a:solidFill>
                            <a:srgbClr val="000000"/>
                          </a:solidFill>
                          <a:latin typeface="Trebuchet MS"/>
                        </a:rPr>
                        <a:t>Occurs during storage, transmission, and change in physical hardware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smtClean="0">
                          <a:solidFill>
                            <a:schemeClr val="dk1"/>
                          </a:solidFill>
                          <a:latin typeface="+mn-lt"/>
                          <a:ea typeface="+mn-ea"/>
                          <a:cs typeface="+mn-cs"/>
                        </a:rPr>
                        <a:t>Occurs when software is altered to perform additional functions or computations</a:t>
                      </a:r>
                    </a:p>
                  </a:txBody>
                  <a:tcPr/>
                </a:tc>
                <a:tc>
                  <a:txBody>
                    <a:bodyPr/>
                    <a:lstStyle/>
                    <a:p>
                      <a:r>
                        <a:rPr lang="en-US" sz="1000" dirty="0" smtClean="0"/>
                        <a:t>---</a:t>
                      </a:r>
                      <a:endParaRPr lang="en-US"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smtClean="0">
                          <a:solidFill>
                            <a:schemeClr val="dk1"/>
                          </a:solidFill>
                          <a:latin typeface="+mn-lt"/>
                          <a:ea typeface="+mn-ea"/>
                          <a:cs typeface="+mn-cs"/>
                        </a:rPr>
                        <a:t>Occurs when packets are routed toward a different destination</a:t>
                      </a:r>
                    </a:p>
                  </a:txBody>
                  <a:tcPr/>
                </a:tc>
              </a:tr>
              <a:tr h="370840">
                <a:tc>
                  <a:txBody>
                    <a:bodyPr/>
                    <a:lstStyle/>
                    <a:p>
                      <a:r>
                        <a:rPr lang="en-US" sz="1000" baseline="0" dirty="0" smtClean="0">
                          <a:solidFill>
                            <a:srgbClr val="000000"/>
                          </a:solidFill>
                          <a:latin typeface="Trebuchet MS"/>
                        </a:rPr>
                        <a:t>Destruction	</a:t>
                      </a:r>
                    </a:p>
                  </a:txBody>
                  <a:tcPr/>
                </a:tc>
                <a:tc>
                  <a:txBody>
                    <a:bodyPr/>
                    <a:lstStyle/>
                    <a:p>
                      <a:r>
                        <a:rPr lang="en-US" sz="1000" baseline="0" dirty="0" smtClean="0">
                          <a:solidFill>
                            <a:srgbClr val="000000"/>
                          </a:solidFill>
                          <a:latin typeface="Trebuchet MS"/>
                        </a:rPr>
                        <a:t>Caused by failure of hardware and/or software	</a:t>
                      </a:r>
                    </a:p>
                  </a:txBody>
                  <a:tcPr/>
                </a:tc>
                <a:tc>
                  <a:txBody>
                    <a:bodyPr/>
                    <a:lstStyle/>
                    <a:p>
                      <a:r>
                        <a:rPr lang="en-US" sz="1000" baseline="0" dirty="0" smtClean="0">
                          <a:solidFill>
                            <a:srgbClr val="000000"/>
                          </a:solidFill>
                          <a:latin typeface="Trebuchet MS"/>
                        </a:rPr>
                        <a:t>Destruction due to malicious intent, i.e. malicious software (malware)	</a:t>
                      </a:r>
                    </a:p>
                  </a:txBody>
                  <a:tcPr/>
                </a:tc>
                <a:tc>
                  <a:txBody>
                    <a:bodyPr/>
                    <a:lstStyle/>
                    <a:p>
                      <a:r>
                        <a:rPr lang="en-US" sz="1000" baseline="0" dirty="0" smtClean="0">
                          <a:solidFill>
                            <a:srgbClr val="000000"/>
                          </a:solidFill>
                          <a:latin typeface="Trebuchet MS"/>
                        </a:rPr>
                        <a:t>Caused by natural calamities such as floods, fire, or terrorist attacks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smtClean="0">
                          <a:solidFill>
                            <a:schemeClr val="dk1"/>
                          </a:solidFill>
                          <a:latin typeface="+mn-lt"/>
                          <a:ea typeface="+mn-ea"/>
                          <a:cs typeface="+mn-cs"/>
                        </a:rPr>
                        <a:t>Caused by fiber optic or leased line cuts due to unexpected events, i.e. flooding, stealing, or road construction</a:t>
                      </a:r>
                    </a:p>
                  </a:txBody>
                  <a:tcPr/>
                </a:tc>
              </a:tr>
              <a:tr h="370840">
                <a:tc>
                  <a:txBody>
                    <a:bodyPr/>
                    <a:lstStyle/>
                    <a:p>
                      <a:r>
                        <a:rPr lang="en-US" sz="1000" baseline="0" dirty="0" smtClean="0">
                          <a:solidFill>
                            <a:srgbClr val="000000"/>
                          </a:solidFill>
                          <a:latin typeface="Trebuchet MS"/>
                        </a:rPr>
                        <a:t>Disclosure	</a:t>
                      </a:r>
                    </a:p>
                  </a:txBody>
                  <a:tcPr/>
                </a:tc>
                <a:tc>
                  <a:txBody>
                    <a:bodyPr/>
                    <a:lstStyle/>
                    <a:p>
                      <a:r>
                        <a:rPr lang="en-US" sz="1000" baseline="0" dirty="0" smtClean="0">
                          <a:solidFill>
                            <a:srgbClr val="000000"/>
                          </a:solidFill>
                          <a:latin typeface="Trebuchet MS"/>
                        </a:rPr>
                        <a:t>Occurs when there is unauthorized access of another person’s data/information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smtClean="0">
                          <a:solidFill>
                            <a:schemeClr val="dk1"/>
                          </a:solidFill>
                          <a:latin typeface="+mn-lt"/>
                          <a:ea typeface="+mn-ea"/>
                          <a:cs typeface="+mn-cs"/>
                        </a:rPr>
                        <a:t>Occurs when software programs are illegitimately copied from a  computer resource	</a:t>
                      </a:r>
                    </a:p>
                  </a:txBody>
                  <a:tcPr/>
                </a:tc>
                <a:tc>
                  <a:txBody>
                    <a:bodyPr/>
                    <a:lstStyle/>
                    <a:p>
                      <a:r>
                        <a:rPr lang="en-US" sz="1000" baseline="0" dirty="0" smtClean="0">
                          <a:solidFill>
                            <a:srgbClr val="000000"/>
                          </a:solidFill>
                          <a:latin typeface="Trebuchet MS"/>
                        </a:rPr>
                        <a:t>Occurs when unauthorized users gain physical access to hardware	</a:t>
                      </a:r>
                    </a:p>
                  </a:txBody>
                  <a:tcPr/>
                </a:tc>
                <a:tc>
                  <a:txBody>
                    <a:bodyPr/>
                    <a:lstStyle/>
                    <a:p>
                      <a:r>
                        <a:rPr lang="en-US" sz="1000" baseline="0" dirty="0" smtClean="0">
                          <a:solidFill>
                            <a:srgbClr val="000000"/>
                          </a:solidFill>
                          <a:latin typeface="Trebuchet MS"/>
                        </a:rPr>
                        <a:t>Occurs when a third party was able to tap (listen to) ports without legitimate users’ knowledge	</a:t>
                      </a:r>
                    </a:p>
                  </a:txBody>
                  <a:tcPr/>
                </a:tc>
              </a:tr>
              <a:tr h="370840">
                <a:tc>
                  <a:txBody>
                    <a:bodyPr/>
                    <a:lstStyle/>
                    <a:p>
                      <a:r>
                        <a:rPr lang="en-US" sz="1000" baseline="0" dirty="0" smtClean="0">
                          <a:solidFill>
                            <a:srgbClr val="000000"/>
                          </a:solidFill>
                          <a:latin typeface="Trebuchet MS"/>
                        </a:rPr>
                        <a:t>Interception	</a:t>
                      </a:r>
                    </a:p>
                  </a:txBody>
                  <a:tcPr/>
                </a:tc>
                <a:tc>
                  <a:txBody>
                    <a:bodyPr/>
                    <a:lstStyle/>
                    <a:p>
                      <a:r>
                        <a:rPr lang="en-US" sz="1000" baseline="0" dirty="0" smtClean="0">
                          <a:solidFill>
                            <a:srgbClr val="000000"/>
                          </a:solidFill>
                          <a:latin typeface="Trebuchet MS"/>
                        </a:rPr>
                        <a:t>Occurs when confidential information is replicated by unauthorized users</a:t>
                      </a:r>
                    </a:p>
                  </a:txBody>
                  <a:tcPr/>
                </a:tc>
                <a:tc>
                  <a:txBody>
                    <a:bodyPr/>
                    <a:lstStyle/>
                    <a:p>
                      <a:r>
                        <a:rPr lang="en-US" sz="1000" kern="1200" baseline="0" dirty="0" smtClean="0">
                          <a:solidFill>
                            <a:schemeClr val="dk1"/>
                          </a:solidFill>
                          <a:latin typeface="+mn-lt"/>
                          <a:ea typeface="+mn-ea"/>
                          <a:cs typeface="+mn-cs"/>
                        </a:rPr>
                        <a:t>Caused by erasing software programs and/or specific functionalities</a:t>
                      </a:r>
                    </a:p>
                  </a:txBody>
                  <a:tcPr/>
                </a:tc>
                <a:tc>
                  <a:txBody>
                    <a:bodyPr/>
                    <a:lstStyle/>
                    <a:p>
                      <a:r>
                        <a:rPr lang="en-US" sz="1000" baseline="0" dirty="0" smtClean="0">
                          <a:solidFill>
                            <a:srgbClr val="000000"/>
                          </a:solidFill>
                          <a:latin typeface="Trebuchet MS"/>
                        </a:rPr>
                        <a:t>Caused by damaged hardware	</a:t>
                      </a:r>
                    </a:p>
                    <a:p>
                      <a:r>
                        <a:rPr lang="en-US" sz="1000" baseline="0" dirty="0" smtClean="0">
                          <a:solidFill>
                            <a:srgbClr val="000000"/>
                          </a:solidFill>
                          <a:latin typeface="Trebuchet MS"/>
                        </a:rPr>
                        <a:t>	</a:t>
                      </a:r>
                    </a:p>
                  </a:txBody>
                  <a:tcPr/>
                </a:tc>
                <a:tc>
                  <a:txBody>
                    <a:bodyPr/>
                    <a:lstStyle/>
                    <a:p>
                      <a:r>
                        <a:rPr lang="en-US" sz="1000" baseline="0" dirty="0" smtClean="0">
                          <a:solidFill>
                            <a:srgbClr val="000000"/>
                          </a:solidFill>
                          <a:latin typeface="Trebuchet MS"/>
                        </a:rPr>
                        <a:t>Caused by malicious attacks, such as flooding and denial-of-service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smtClean="0">
                          <a:solidFill>
                            <a:schemeClr val="dk1"/>
                          </a:solidFill>
                          <a:latin typeface="+mn-lt"/>
                          <a:ea typeface="+mn-ea"/>
                          <a:cs typeface="+mn-cs"/>
                        </a:rPr>
                        <a:t>Interruption</a:t>
                      </a:r>
                    </a:p>
                  </a:txBody>
                  <a:tcPr/>
                </a:tc>
                <a:tc>
                  <a:txBody>
                    <a:bodyPr/>
                    <a:lstStyle/>
                    <a:p>
                      <a:pPr algn="ctr"/>
                      <a:r>
                        <a:rPr lang="en-US" sz="1000" dirty="0" smtClean="0"/>
                        <a:t>--</a:t>
                      </a:r>
                      <a:endParaRPr lang="en-US" sz="1000" dirty="0"/>
                    </a:p>
                  </a:txBody>
                  <a:tcPr/>
                </a:tc>
                <a:tc>
                  <a:txBody>
                    <a:bodyPr/>
                    <a:lstStyle/>
                    <a:p>
                      <a:r>
                        <a:rPr lang="en-US" sz="1000" kern="1200" baseline="0" dirty="0" smtClean="0">
                          <a:solidFill>
                            <a:schemeClr val="dk1"/>
                          </a:solidFill>
                          <a:latin typeface="+mn-lt"/>
                          <a:ea typeface="+mn-ea"/>
                          <a:cs typeface="+mn-cs"/>
                        </a:rPr>
                        <a:t>Caused by erasing software programs and/or specific functionalities</a:t>
                      </a:r>
                    </a:p>
                    <a:p>
                      <a:endParaRPr lang="en-US" sz="1000" kern="1200" baseline="0" dirty="0" smtClean="0">
                        <a:solidFill>
                          <a:schemeClr val="dk1"/>
                        </a:solidFill>
                        <a:latin typeface="+mn-lt"/>
                        <a:ea typeface="+mn-ea"/>
                        <a:cs typeface="+mn-cs"/>
                      </a:endParaRPr>
                    </a:p>
                    <a:p>
                      <a:r>
                        <a:rPr lang="en-US" sz="1000" kern="1200" baseline="0" dirty="0" smtClean="0">
                          <a:solidFill>
                            <a:schemeClr val="dk1"/>
                          </a:solidFill>
                          <a:latin typeface="+mn-lt"/>
                          <a:ea typeface="+mn-ea"/>
                          <a:cs typeface="+mn-cs"/>
                        </a:rPr>
                        <a:t>Can be a result of operating system corruption</a:t>
                      </a:r>
                    </a:p>
                  </a:txBody>
                  <a:tcPr/>
                </a:tc>
                <a:tc>
                  <a:txBody>
                    <a:bodyPr/>
                    <a:lstStyle/>
                    <a:p>
                      <a:r>
                        <a:rPr lang="en-US" sz="1000" baseline="0" dirty="0" smtClean="0">
                          <a:solidFill>
                            <a:srgbClr val="000000"/>
                          </a:solidFill>
                          <a:latin typeface="Trebuchet MS"/>
                        </a:rPr>
                        <a:t>Caused by damaged hardware</a:t>
                      </a:r>
                    </a:p>
                  </a:txBody>
                  <a:tcPr/>
                </a:tc>
                <a:tc>
                  <a:txBody>
                    <a:bodyPr/>
                    <a:lstStyle/>
                    <a:p>
                      <a:r>
                        <a:rPr lang="en-US" sz="1000" kern="1200" baseline="0" dirty="0" smtClean="0">
                          <a:solidFill>
                            <a:schemeClr val="dk1"/>
                          </a:solidFill>
                          <a:latin typeface="+mn-lt"/>
                          <a:ea typeface="+mn-ea"/>
                          <a:cs typeface="+mn-cs"/>
                        </a:rPr>
                        <a:t>Caused by malicious attacks, such as flooding and denial-of-service </a:t>
                      </a:r>
                    </a:p>
                    <a:p>
                      <a:endParaRPr lang="en-US" sz="1000" kern="1200" baseline="0" dirty="0" smtClean="0">
                        <a:solidFill>
                          <a:schemeClr val="dk1"/>
                        </a:solidFill>
                        <a:latin typeface="+mn-lt"/>
                        <a:ea typeface="+mn-ea"/>
                        <a:cs typeface="+mn-cs"/>
                      </a:endParaRPr>
                    </a:p>
                    <a:p>
                      <a:r>
                        <a:rPr lang="en-US" sz="1000" kern="1200" baseline="0" dirty="0" smtClean="0">
                          <a:solidFill>
                            <a:schemeClr val="dk1"/>
                          </a:solidFill>
                          <a:latin typeface="+mn-lt"/>
                          <a:ea typeface="+mn-ea"/>
                          <a:cs typeface="+mn-cs"/>
                        </a:rPr>
                        <a:t>Can be a result of natural calamities, power outage, problem with base stations, or network problems</a:t>
                      </a:r>
                    </a:p>
                  </a:txBody>
                  <a:tcPr/>
                </a:tc>
              </a:tr>
              <a:tr h="370840">
                <a:tc>
                  <a:txBody>
                    <a:bodyPr/>
                    <a:lstStyle/>
                    <a:p>
                      <a:r>
                        <a:rPr lang="en-US" sz="1000" baseline="0" dirty="0" smtClean="0">
                          <a:solidFill>
                            <a:srgbClr val="000000"/>
                          </a:solidFill>
                          <a:latin typeface="Trebuchet MS"/>
                        </a:rPr>
                        <a:t>Fabrication	</a:t>
                      </a:r>
                    </a:p>
                  </a:txBody>
                  <a:tcPr/>
                </a:tc>
                <a:tc>
                  <a:txBody>
                    <a:bodyPr/>
                    <a:lstStyle/>
                    <a:p>
                      <a:r>
                        <a:rPr lang="en-US" sz="1000" baseline="0" dirty="0" smtClean="0">
                          <a:solidFill>
                            <a:srgbClr val="000000"/>
                          </a:solidFill>
                          <a:latin typeface="Trebuchet MS"/>
                        </a:rPr>
                        <a:t>Caused by phishing attacks	</a:t>
                      </a:r>
                    </a:p>
                  </a:txBody>
                  <a:tcPr/>
                </a:tc>
                <a:tc>
                  <a:txBody>
                    <a:bodyPr/>
                    <a:lstStyle/>
                    <a:p>
                      <a:r>
                        <a:rPr lang="en-US" sz="1000" dirty="0" smtClean="0"/>
                        <a:t>-</a:t>
                      </a:r>
                      <a:endParaRPr lang="en-US" sz="1000" dirty="0"/>
                    </a:p>
                  </a:txBody>
                  <a:tcPr/>
                </a:tc>
                <a:tc>
                  <a:txBody>
                    <a:bodyPr/>
                    <a:lstStyle/>
                    <a:p>
                      <a:r>
                        <a:rPr lang="en-US" sz="1000" dirty="0" smtClean="0"/>
                        <a:t>-</a:t>
                      </a:r>
                      <a:endParaRPr lang="en-US" sz="1000" dirty="0"/>
                    </a:p>
                  </a:txBody>
                  <a:tcPr/>
                </a:tc>
                <a:tc>
                  <a:txBody>
                    <a:bodyPr/>
                    <a:lstStyle/>
                    <a:p>
                      <a:r>
                        <a:rPr lang="en-US" sz="1000" dirty="0" smtClean="0"/>
                        <a:t>-</a:t>
                      </a:r>
                      <a:endParaRPr lang="en-US" sz="1000"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100" b="1" dirty="0" smtClean="0"/>
              <a:t>Mobile financial services threats in Tanzania </a:t>
            </a:r>
            <a:r>
              <a:rPr lang="en-US" b="1" dirty="0" smtClean="0"/>
              <a:t>………</a:t>
            </a:r>
            <a:endParaRPr lang="en-US" dirty="0"/>
          </a:p>
        </p:txBody>
      </p:sp>
      <p:sp>
        <p:nvSpPr>
          <p:cNvPr id="3" name="Content Placeholder 2"/>
          <p:cNvSpPr>
            <a:spLocks noGrp="1"/>
          </p:cNvSpPr>
          <p:nvPr>
            <p:ph idx="1"/>
          </p:nvPr>
        </p:nvSpPr>
        <p:spPr>
          <a:xfrm>
            <a:off x="457200" y="762000"/>
            <a:ext cx="8229600" cy="5181600"/>
          </a:xfrm>
        </p:spPr>
        <p:txBody>
          <a:bodyPr>
            <a:normAutofit fontScale="25000" lnSpcReduction="20000"/>
          </a:bodyPr>
          <a:lstStyle/>
          <a:p>
            <a:pPr>
              <a:lnSpc>
                <a:spcPct val="120000"/>
              </a:lnSpc>
              <a:spcBef>
                <a:spcPts val="600"/>
              </a:spcBef>
              <a:spcAft>
                <a:spcPts val="600"/>
              </a:spcAft>
            </a:pPr>
            <a:r>
              <a:rPr lang="en-US" sz="5600" b="1" dirty="0" smtClean="0"/>
              <a:t>Interceptions</a:t>
            </a:r>
            <a:br>
              <a:rPr lang="en-US" sz="5600" b="1" dirty="0" smtClean="0"/>
            </a:br>
            <a:r>
              <a:rPr lang="en-US" sz="5600" dirty="0" smtClean="0"/>
              <a:t>Text messages are not a method of securing data in transit, which means using a text message to receive updates or communicate with </a:t>
            </a:r>
            <a:r>
              <a:rPr lang="en-US" sz="5600" dirty="0" smtClean="0">
                <a:solidFill>
                  <a:prstClr val="black"/>
                </a:solidFill>
              </a:rPr>
              <a:t>your service provider</a:t>
            </a:r>
            <a:r>
              <a:rPr lang="en-US" sz="5600" dirty="0" smtClean="0"/>
              <a:t> is more susceptible to interception. Sophisticated hackers could retrieve text messages, even if you have deleted individual messages. </a:t>
            </a:r>
          </a:p>
          <a:p>
            <a:pPr>
              <a:lnSpc>
                <a:spcPct val="120000"/>
              </a:lnSpc>
              <a:spcBef>
                <a:spcPts val="600"/>
              </a:spcBef>
              <a:spcAft>
                <a:spcPts val="600"/>
              </a:spcAft>
              <a:buNone/>
            </a:pPr>
            <a:r>
              <a:rPr lang="en-US" sz="5600" dirty="0" smtClean="0"/>
              <a:t>	</a:t>
            </a:r>
            <a:r>
              <a:rPr lang="en-US" sz="5600" b="1" u="sng" dirty="0" smtClean="0"/>
              <a:t>Solution: </a:t>
            </a:r>
          </a:p>
          <a:p>
            <a:pPr>
              <a:lnSpc>
                <a:spcPct val="120000"/>
              </a:lnSpc>
              <a:spcBef>
                <a:spcPts val="600"/>
              </a:spcBef>
              <a:spcAft>
                <a:spcPts val="600"/>
              </a:spcAft>
              <a:buNone/>
            </a:pPr>
            <a:r>
              <a:rPr lang="en-US" sz="5600" dirty="0" smtClean="0"/>
              <a:t>	Experts say a good way around this threat is to refrain from corresponding via text when the information being transmitted could be potentially detrimental to your financial security if it falls into the wrong hands. </a:t>
            </a:r>
          </a:p>
          <a:p>
            <a:pPr>
              <a:lnSpc>
                <a:spcPct val="120000"/>
              </a:lnSpc>
              <a:spcBef>
                <a:spcPts val="600"/>
              </a:spcBef>
              <a:spcAft>
                <a:spcPts val="600"/>
              </a:spcAft>
            </a:pPr>
            <a:r>
              <a:rPr lang="en-US" sz="5600" b="1" dirty="0" smtClean="0"/>
              <a:t>Unauthorized Access</a:t>
            </a:r>
            <a:br>
              <a:rPr lang="en-US" sz="5600" b="1" dirty="0" smtClean="0"/>
            </a:br>
            <a:r>
              <a:rPr lang="en-US" sz="5600" dirty="0" smtClean="0"/>
              <a:t>Because mobile platforms aren't equipped with the same security layers as websites or ATMs, they are more vulnerable to fraudsters, who repeatedly change their identities and gain access through a series of quick attempts. </a:t>
            </a:r>
          </a:p>
          <a:p>
            <a:pPr>
              <a:lnSpc>
                <a:spcPct val="120000"/>
              </a:lnSpc>
              <a:spcBef>
                <a:spcPts val="600"/>
              </a:spcBef>
              <a:spcAft>
                <a:spcPts val="600"/>
              </a:spcAft>
              <a:buNone/>
            </a:pPr>
            <a:r>
              <a:rPr lang="en-US" sz="5600" dirty="0" smtClean="0"/>
              <a:t>	</a:t>
            </a:r>
            <a:r>
              <a:rPr lang="en-US" sz="5600" b="1" dirty="0" smtClean="0"/>
              <a:t>Solution</a:t>
            </a:r>
          </a:p>
          <a:p>
            <a:pPr algn="just">
              <a:lnSpc>
                <a:spcPct val="120000"/>
              </a:lnSpc>
              <a:spcBef>
                <a:spcPts val="600"/>
              </a:spcBef>
              <a:spcAft>
                <a:spcPts val="600"/>
              </a:spcAft>
              <a:buNone/>
            </a:pPr>
            <a:r>
              <a:rPr lang="en-US" sz="5600" dirty="0" smtClean="0"/>
              <a:t>	the users can take extra steps to increase their protection, such as adding additional passwords and encryption barriers that aren't provided by your service provider. For example, you should set up the password-protect option on your phone and when it's not in use, lock it. Where available, another idea is to install security software on your mobile </a:t>
            </a:r>
            <a:r>
              <a:rPr lang="en-US" sz="5600" dirty="0" smtClean="0"/>
              <a:t>phone</a:t>
            </a:r>
          </a:p>
          <a:p>
            <a:pPr>
              <a:lnSpc>
                <a:spcPct val="120000"/>
              </a:lnSpc>
              <a:spcBef>
                <a:spcPts val="600"/>
              </a:spcBef>
              <a:spcAft>
                <a:spcPts val="600"/>
              </a:spcAft>
              <a:buNone/>
            </a:pPr>
            <a:r>
              <a:rPr lang="en-US" sz="5600" dirty="0" smtClean="0"/>
              <a:t>	Encourage </a:t>
            </a:r>
            <a:r>
              <a:rPr lang="en-US" sz="5600" dirty="0" smtClean="0"/>
              <a:t>consumers/victims to report the mobile number of malicious attackers to telecommunications service providers so that warning messages can be sent and that mobile number permanently blocked</a:t>
            </a:r>
            <a:endParaRPr lang="en-US" sz="5600" dirty="0" smtClean="0"/>
          </a:p>
          <a:p>
            <a:pPr>
              <a:buNone/>
            </a:pP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248401"/>
          </a:xfrm>
        </p:spPr>
        <p:txBody>
          <a:bodyPr>
            <a:normAutofit fontScale="25000" lnSpcReduction="20000"/>
          </a:bodyPr>
          <a:lstStyle/>
          <a:p>
            <a:pPr>
              <a:lnSpc>
                <a:spcPct val="120000"/>
              </a:lnSpc>
              <a:spcBef>
                <a:spcPts val="600"/>
              </a:spcBef>
              <a:spcAft>
                <a:spcPts val="600"/>
              </a:spcAft>
            </a:pPr>
            <a:r>
              <a:rPr lang="en-US" sz="6400" b="1" dirty="0" smtClean="0"/>
              <a:t>Password Theft</a:t>
            </a:r>
            <a:br>
              <a:rPr lang="en-US" sz="6400" b="1" dirty="0" smtClean="0"/>
            </a:br>
            <a:r>
              <a:rPr lang="en-US" sz="6400" dirty="0" smtClean="0"/>
              <a:t>Once someone has discovered your  MFS  password and hacked into your account, there isn't much you can do. </a:t>
            </a:r>
          </a:p>
          <a:p>
            <a:pPr>
              <a:lnSpc>
                <a:spcPct val="120000"/>
              </a:lnSpc>
              <a:spcBef>
                <a:spcPts val="600"/>
              </a:spcBef>
              <a:spcAft>
                <a:spcPts val="600"/>
              </a:spcAft>
              <a:buNone/>
            </a:pPr>
            <a:r>
              <a:rPr lang="en-US" sz="6400" b="1" dirty="0" smtClean="0"/>
              <a:t>	solution</a:t>
            </a:r>
          </a:p>
          <a:p>
            <a:pPr>
              <a:lnSpc>
                <a:spcPct val="120000"/>
              </a:lnSpc>
              <a:spcBef>
                <a:spcPts val="600"/>
              </a:spcBef>
              <a:spcAft>
                <a:spcPts val="600"/>
              </a:spcAft>
              <a:buNone/>
            </a:pPr>
            <a:r>
              <a:rPr lang="en-US" sz="6400" dirty="0" smtClean="0"/>
              <a:t>	</a:t>
            </a:r>
            <a:r>
              <a:rPr lang="en-US" sz="6400" dirty="0" smtClean="0"/>
              <a:t>Installing </a:t>
            </a:r>
            <a:r>
              <a:rPr lang="en-US" sz="6400" dirty="0" smtClean="0"/>
              <a:t>remote-wipe options, a way to erase the information on your phone without physically having it in your possession. You can activate this if our phone goes missing. Select  service provider who offers remote-wiping as a </a:t>
            </a:r>
            <a:r>
              <a:rPr lang="en-US" sz="6400" dirty="0" smtClean="0"/>
              <a:t>free </a:t>
            </a:r>
            <a:r>
              <a:rPr lang="en-US" sz="6400" dirty="0" smtClean="0"/>
              <a:t>downloadable application. </a:t>
            </a:r>
            <a:endParaRPr lang="en-US" sz="6400" dirty="0" smtClean="0"/>
          </a:p>
          <a:p>
            <a:pPr>
              <a:lnSpc>
                <a:spcPct val="120000"/>
              </a:lnSpc>
              <a:spcBef>
                <a:spcPts val="600"/>
              </a:spcBef>
              <a:spcAft>
                <a:spcPts val="600"/>
              </a:spcAft>
            </a:pPr>
            <a:r>
              <a:rPr lang="en-US" sz="6400" b="1" dirty="0" smtClean="0"/>
              <a:t>Infection by mobile malware (risk)</a:t>
            </a:r>
          </a:p>
          <a:p>
            <a:pPr>
              <a:lnSpc>
                <a:spcPct val="120000"/>
              </a:lnSpc>
              <a:spcBef>
                <a:spcPts val="600"/>
              </a:spcBef>
              <a:spcAft>
                <a:spcPts val="600"/>
              </a:spcAft>
              <a:buNone/>
            </a:pPr>
            <a:r>
              <a:rPr lang="en-US" sz="6400" dirty="0" smtClean="0"/>
              <a:t>	Malware </a:t>
            </a:r>
            <a:r>
              <a:rPr lang="en-US" sz="6400" dirty="0" smtClean="0"/>
              <a:t>/worms can spread via </a:t>
            </a:r>
            <a:r>
              <a:rPr lang="en-US" sz="6400" dirty="0" smtClean="0"/>
              <a:t>Bluetooth and </a:t>
            </a:r>
            <a:r>
              <a:rPr lang="en-US" sz="6400" dirty="0" smtClean="0"/>
              <a:t>c</a:t>
            </a:r>
            <a:r>
              <a:rPr lang="en-US" sz="6400" dirty="0" smtClean="0"/>
              <a:t>an attacks </a:t>
            </a:r>
            <a:r>
              <a:rPr lang="en-US" sz="6400" dirty="0" smtClean="0"/>
              <a:t>in mobile phones when </a:t>
            </a:r>
            <a:r>
              <a:rPr lang="en-US" sz="6400" dirty="0" smtClean="0"/>
              <a:t>downloaded. Malware common attacks include  </a:t>
            </a:r>
          </a:p>
          <a:p>
            <a:pPr marL="914400" lvl="1" indent="-514350">
              <a:lnSpc>
                <a:spcPct val="120000"/>
              </a:lnSpc>
              <a:spcBef>
                <a:spcPts val="0"/>
              </a:spcBef>
              <a:buFont typeface="+mj-lt"/>
              <a:buAutoNum type="alphaLcParenR"/>
            </a:pPr>
            <a:r>
              <a:rPr lang="en-US" sz="6400" dirty="0" smtClean="0"/>
              <a:t>Change icons and system applications</a:t>
            </a:r>
          </a:p>
          <a:p>
            <a:pPr marL="914400" lvl="1" indent="-514350">
              <a:lnSpc>
                <a:spcPct val="120000"/>
              </a:lnSpc>
              <a:spcBef>
                <a:spcPts val="0"/>
              </a:spcBef>
              <a:buFont typeface="+mj-lt"/>
              <a:buAutoNum type="alphaLcParenR"/>
            </a:pPr>
            <a:r>
              <a:rPr lang="en-US" sz="6400" dirty="0" smtClean="0"/>
              <a:t>Manipulate a user by sending a SMS message</a:t>
            </a:r>
          </a:p>
          <a:p>
            <a:pPr marL="914400" lvl="1" indent="-514350">
              <a:lnSpc>
                <a:spcPct val="120000"/>
              </a:lnSpc>
              <a:spcBef>
                <a:spcPts val="0"/>
              </a:spcBef>
              <a:buFont typeface="+mj-lt"/>
              <a:buAutoNum type="alphaLcParenR"/>
            </a:pPr>
            <a:r>
              <a:rPr lang="en-US" sz="6400" dirty="0" smtClean="0"/>
              <a:t>Gain remote access of mobile phones by spreading malware.</a:t>
            </a:r>
          </a:p>
          <a:p>
            <a:pPr marL="914400" lvl="1" indent="-514350">
              <a:lnSpc>
                <a:spcPct val="120000"/>
              </a:lnSpc>
              <a:spcBef>
                <a:spcPts val="0"/>
              </a:spcBef>
              <a:buFont typeface="+mj-lt"/>
              <a:buAutoNum type="alphaLcParenR"/>
            </a:pPr>
            <a:r>
              <a:rPr lang="en-US" sz="6400" dirty="0" smtClean="0"/>
              <a:t>Install non-operational functions and applications.</a:t>
            </a:r>
          </a:p>
          <a:p>
            <a:pPr marL="914400" lvl="1" indent="-514350">
              <a:lnSpc>
                <a:spcPct val="120000"/>
              </a:lnSpc>
              <a:spcBef>
                <a:spcPts val="0"/>
              </a:spcBef>
              <a:buFont typeface="+mj-lt"/>
              <a:buAutoNum type="alphaLcParenR"/>
            </a:pPr>
            <a:r>
              <a:rPr lang="en-US" sz="6400" dirty="0" smtClean="0"/>
              <a:t>Install other malicious programs.</a:t>
            </a:r>
          </a:p>
          <a:p>
            <a:pPr marL="914400" lvl="1" indent="-514350">
              <a:lnSpc>
                <a:spcPct val="120000"/>
              </a:lnSpc>
              <a:spcBef>
                <a:spcPts val="0"/>
              </a:spcBef>
              <a:buFont typeface="+mj-lt"/>
              <a:buAutoNum type="alphaLcParenR"/>
            </a:pPr>
            <a:r>
              <a:rPr lang="en-US" sz="6400" dirty="0" smtClean="0"/>
              <a:t>Steal any data or information entered by the user and blocks the use of memory cards.</a:t>
            </a:r>
          </a:p>
          <a:p>
            <a:pPr>
              <a:lnSpc>
                <a:spcPct val="120000"/>
              </a:lnSpc>
              <a:spcBef>
                <a:spcPts val="600"/>
              </a:spcBef>
              <a:spcAft>
                <a:spcPts val="600"/>
              </a:spcAft>
              <a:buNone/>
            </a:pPr>
            <a:r>
              <a:rPr lang="en-US" sz="6400" dirty="0" smtClean="0"/>
              <a:t>	</a:t>
            </a:r>
            <a:r>
              <a:rPr lang="en-US" sz="6400" b="1" dirty="0" smtClean="0"/>
              <a:t>Solution/s</a:t>
            </a:r>
          </a:p>
          <a:p>
            <a:pPr lvl="1">
              <a:lnSpc>
                <a:spcPct val="120000"/>
              </a:lnSpc>
              <a:spcBef>
                <a:spcPts val="0"/>
              </a:spcBef>
              <a:buFontTx/>
              <a:buChar char="-"/>
            </a:pPr>
            <a:r>
              <a:rPr lang="en-US" sz="6400" dirty="0" smtClean="0"/>
              <a:t>Don’t download software programs fro</a:t>
            </a:r>
            <a:r>
              <a:rPr lang="en-US" sz="6400" dirty="0" smtClean="0"/>
              <a:t>m</a:t>
            </a:r>
            <a:r>
              <a:rPr lang="en-US" sz="6400" dirty="0" smtClean="0"/>
              <a:t> malicious sources on the internet</a:t>
            </a:r>
          </a:p>
          <a:p>
            <a:pPr lvl="1">
              <a:lnSpc>
                <a:spcPct val="120000"/>
              </a:lnSpc>
              <a:spcBef>
                <a:spcPts val="0"/>
              </a:spcBef>
              <a:buFontTx/>
              <a:buChar char="-"/>
            </a:pPr>
            <a:r>
              <a:rPr lang="en-US" sz="6400" dirty="0" smtClean="0"/>
              <a:t>Don’t </a:t>
            </a:r>
            <a:r>
              <a:rPr lang="en-US" sz="6400" dirty="0" smtClean="0"/>
              <a:t>m</a:t>
            </a:r>
            <a:r>
              <a:rPr lang="en-US" sz="6400" dirty="0" smtClean="0"/>
              <a:t>ake your blue tooth open all the time</a:t>
            </a:r>
          </a:p>
          <a:p>
            <a:pPr lvl="1">
              <a:lnSpc>
                <a:spcPct val="120000"/>
              </a:lnSpc>
              <a:spcBef>
                <a:spcPts val="0"/>
              </a:spcBef>
              <a:buFontTx/>
              <a:buChar char="-"/>
            </a:pPr>
            <a:r>
              <a:rPr lang="en-US" sz="6000" dirty="0" smtClean="0">
                <a:solidFill>
                  <a:prstClr val="black"/>
                </a:solidFill>
              </a:rPr>
              <a:t>Use of anti-virus specifically for smart phones </a:t>
            </a:r>
            <a:endParaRPr lang="en-US" sz="6000" dirty="0" smtClean="0">
              <a:solidFill>
                <a:prstClr val="black"/>
              </a:solidFill>
            </a:endParaRPr>
          </a:p>
          <a:p>
            <a:pPr lvl="1">
              <a:lnSpc>
                <a:spcPct val="120000"/>
              </a:lnSpc>
              <a:spcBef>
                <a:spcPts val="0"/>
              </a:spcBef>
              <a:buFontTx/>
              <a:buChar char="-"/>
            </a:pPr>
            <a:r>
              <a:rPr lang="en-US" sz="6000" dirty="0" smtClean="0">
                <a:solidFill>
                  <a:prstClr val="black"/>
                </a:solidFill>
              </a:rPr>
              <a:t>Educate </a:t>
            </a:r>
            <a:r>
              <a:rPr lang="en-US" sz="6000" dirty="0" smtClean="0">
                <a:solidFill>
                  <a:prstClr val="black"/>
                </a:solidFill>
              </a:rPr>
              <a:t>consumers about malicious messages</a:t>
            </a:r>
            <a:endParaRPr lang="en-US" sz="6400" dirty="0" smtClean="0"/>
          </a:p>
          <a:p>
            <a:pPr>
              <a:buNone/>
            </a:pPr>
            <a:endParaRPr lang="en-US" dirty="0"/>
          </a:p>
        </p:txBody>
      </p:sp>
      <p:pic>
        <p:nvPicPr>
          <p:cNvPr id="4" name="Picture 3"/>
          <p:cNvPicPr/>
          <p:nvPr/>
        </p:nvPicPr>
        <p:blipFill>
          <a:blip r:embed="rId2"/>
          <a:srcRect/>
          <a:stretch>
            <a:fillRect/>
          </a:stretch>
        </p:blipFill>
        <p:spPr bwMode="auto">
          <a:xfrm>
            <a:off x="7197725" y="3014980"/>
            <a:ext cx="1108075" cy="828040"/>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6918325" y="5257800"/>
            <a:ext cx="1387475" cy="979170"/>
          </a:xfrm>
          <a:prstGeom prst="rect">
            <a:avLst/>
          </a:prstGeom>
          <a:noFill/>
          <a:ln w="9525">
            <a:noFill/>
            <a:miter lim="800000"/>
            <a:headEnd/>
            <a:tailEnd/>
          </a:ln>
        </p:spPr>
      </p:pic>
      <p:pic>
        <p:nvPicPr>
          <p:cNvPr id="6" name="Picture 5"/>
          <p:cNvPicPr/>
          <p:nvPr/>
        </p:nvPicPr>
        <p:blipFill>
          <a:blip r:embed="rId4"/>
          <a:srcRect/>
          <a:stretch>
            <a:fillRect/>
          </a:stretch>
        </p:blipFill>
        <p:spPr bwMode="auto">
          <a:xfrm>
            <a:off x="7189470" y="609600"/>
            <a:ext cx="1268730" cy="72961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533400"/>
            <a:ext cx="4040188" cy="346075"/>
          </a:xfrm>
        </p:spPr>
        <p:style>
          <a:lnRef idx="1">
            <a:schemeClr val="accent1"/>
          </a:lnRef>
          <a:fillRef idx="2">
            <a:schemeClr val="accent1"/>
          </a:fillRef>
          <a:effectRef idx="1">
            <a:schemeClr val="accent1"/>
          </a:effectRef>
          <a:fontRef idx="minor">
            <a:schemeClr val="dk1"/>
          </a:fontRef>
        </p:style>
        <p:txBody>
          <a:bodyPr>
            <a:normAutofit lnSpcReduction="10000"/>
          </a:bodyPr>
          <a:lstStyle/>
          <a:p>
            <a:r>
              <a:rPr lang="en-US" sz="1800" dirty="0" smtClean="0"/>
              <a:t>Could we ask ourselves the following</a:t>
            </a:r>
            <a:endParaRPr lang="en-US" sz="1800" dirty="0"/>
          </a:p>
        </p:txBody>
      </p:sp>
      <p:sp>
        <p:nvSpPr>
          <p:cNvPr id="4" name="Content Placeholder 3"/>
          <p:cNvSpPr>
            <a:spLocks noGrp="1"/>
          </p:cNvSpPr>
          <p:nvPr>
            <p:ph sz="half" idx="2"/>
          </p:nvPr>
        </p:nvSpPr>
        <p:spPr>
          <a:xfrm>
            <a:off x="457200" y="914400"/>
            <a:ext cx="4040188" cy="5334000"/>
          </a:xfrm>
        </p:spPr>
        <p:style>
          <a:lnRef idx="1">
            <a:schemeClr val="accent6"/>
          </a:lnRef>
          <a:fillRef idx="2">
            <a:schemeClr val="accent6"/>
          </a:fillRef>
          <a:effectRef idx="1">
            <a:schemeClr val="accent6"/>
          </a:effectRef>
          <a:fontRef idx="minor">
            <a:schemeClr val="dk1"/>
          </a:fontRef>
        </p:style>
        <p:txBody>
          <a:bodyPr>
            <a:normAutofit/>
          </a:bodyPr>
          <a:lstStyle/>
          <a:p>
            <a:pPr marL="514350" indent="-514350" algn="just">
              <a:buFont typeface="+mj-lt"/>
              <a:buAutoNum type="arabicParenR"/>
            </a:pPr>
            <a:r>
              <a:rPr lang="en-US" dirty="0" smtClean="0"/>
              <a:t>Are mobile subscribers aware of such a threat? </a:t>
            </a:r>
          </a:p>
          <a:p>
            <a:pPr marL="514350" indent="-514350" algn="just">
              <a:buFont typeface="+mj-lt"/>
              <a:buAutoNum type="arabicParenR"/>
            </a:pPr>
            <a:r>
              <a:rPr lang="en-US" dirty="0" smtClean="0"/>
              <a:t>What is the likelihood that subscribers would disclose their information voluntarily upon encountering such threat? </a:t>
            </a:r>
          </a:p>
          <a:p>
            <a:pPr marL="514350" indent="-514350" algn="just">
              <a:buFont typeface="+mj-lt"/>
              <a:buAutoNum type="arabicParenR"/>
            </a:pPr>
            <a:r>
              <a:rPr lang="en-US" dirty="0" smtClean="0"/>
              <a:t>Can a subscriber easily distinguish a malicious act from a genuine one when faced with this type of threat?</a:t>
            </a:r>
          </a:p>
          <a:p>
            <a:endParaRPr lang="en-US" dirty="0"/>
          </a:p>
        </p:txBody>
      </p:sp>
      <p:sp>
        <p:nvSpPr>
          <p:cNvPr id="5" name="Text Placeholder 4"/>
          <p:cNvSpPr>
            <a:spLocks noGrp="1"/>
          </p:cNvSpPr>
          <p:nvPr>
            <p:ph type="body" sz="quarter" idx="3"/>
          </p:nvPr>
        </p:nvSpPr>
        <p:spPr>
          <a:xfrm>
            <a:off x="4645025" y="533400"/>
            <a:ext cx="4041775" cy="533400"/>
          </a:xfrm>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p>
            <a:pPr algn="just"/>
            <a:r>
              <a:rPr lang="en-US" sz="6400" dirty="0" smtClean="0"/>
              <a:t>There are five key principles guiding technology risk management in MFS: </a:t>
            </a:r>
            <a:r>
              <a:rPr lang="en-US" dirty="0" smtClean="0"/>
              <a:t/>
            </a:r>
            <a:br>
              <a:rPr lang="en-US" dirty="0" smtClean="0"/>
            </a:br>
            <a:endParaRPr lang="en-US" dirty="0"/>
          </a:p>
        </p:txBody>
      </p:sp>
      <p:sp>
        <p:nvSpPr>
          <p:cNvPr id="6" name="Content Placeholder 5"/>
          <p:cNvSpPr>
            <a:spLocks noGrp="1"/>
          </p:cNvSpPr>
          <p:nvPr>
            <p:ph sz="quarter" idx="4"/>
          </p:nvPr>
        </p:nvSpPr>
        <p:spPr>
          <a:xfrm>
            <a:off x="4645025" y="1066800"/>
            <a:ext cx="4041775" cy="5105400"/>
          </a:xfrm>
        </p:spPr>
        <p:style>
          <a:lnRef idx="1">
            <a:schemeClr val="accent6"/>
          </a:lnRef>
          <a:fillRef idx="2">
            <a:schemeClr val="accent6"/>
          </a:fillRef>
          <a:effectRef idx="1">
            <a:schemeClr val="accent6"/>
          </a:effectRef>
          <a:fontRef idx="minor">
            <a:schemeClr val="dk1"/>
          </a:fontRef>
        </p:style>
        <p:txBody>
          <a:bodyPr/>
          <a:lstStyle/>
          <a:p>
            <a:pPr marL="514350" indent="-514350">
              <a:buAutoNum type="arabicPeriod"/>
            </a:pPr>
            <a:r>
              <a:rPr lang="en-US" b="1" dirty="0" smtClean="0"/>
              <a:t>Confidentiality, </a:t>
            </a:r>
          </a:p>
          <a:p>
            <a:pPr marL="514350" indent="-514350">
              <a:buAutoNum type="arabicPeriod"/>
            </a:pPr>
            <a:r>
              <a:rPr lang="en-US" b="1" dirty="0" smtClean="0"/>
              <a:t>Integrity, </a:t>
            </a:r>
          </a:p>
          <a:p>
            <a:pPr marL="514350" indent="-514350">
              <a:buAutoNum type="arabicPeriod"/>
            </a:pPr>
            <a:r>
              <a:rPr lang="en-US" b="1" dirty="0" smtClean="0"/>
              <a:t>Availability, </a:t>
            </a:r>
          </a:p>
          <a:p>
            <a:pPr marL="514350" indent="-514350">
              <a:buAutoNum type="arabicPeriod"/>
            </a:pPr>
            <a:r>
              <a:rPr lang="en-US" b="1" dirty="0" smtClean="0"/>
              <a:t>Authentication, and </a:t>
            </a:r>
          </a:p>
          <a:p>
            <a:pPr marL="514350" indent="-514350">
              <a:buAutoNum type="arabicPeriod"/>
            </a:pPr>
            <a:r>
              <a:rPr lang="en-US" b="1" dirty="0" smtClean="0"/>
              <a:t>Non-repudiation</a:t>
            </a:r>
          </a:p>
          <a:p>
            <a:pPr marL="514350" indent="-514350">
              <a:buNone/>
            </a:pPr>
            <a:endParaRPr lang="en-US" dirty="0"/>
          </a:p>
        </p:txBody>
      </p:sp>
      <p:pic>
        <p:nvPicPr>
          <p:cNvPr id="7" name="Picture 6"/>
          <p:cNvPicPr/>
          <p:nvPr/>
        </p:nvPicPr>
        <p:blipFill>
          <a:blip r:embed="rId2"/>
          <a:srcRect/>
          <a:stretch>
            <a:fillRect/>
          </a:stretch>
        </p:blipFill>
        <p:spPr bwMode="auto">
          <a:xfrm>
            <a:off x="5486400" y="3581400"/>
            <a:ext cx="2057399" cy="2133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pPr algn="l"/>
            <a:r>
              <a:rPr lang="en-US" sz="2000" b="1" dirty="0" smtClean="0"/>
              <a:t>Five </a:t>
            </a:r>
            <a:r>
              <a:rPr lang="en-US" sz="2000" b="1" dirty="0" smtClean="0"/>
              <a:t>key principles </a:t>
            </a:r>
            <a:r>
              <a:rPr lang="en-US" sz="2000" b="1" dirty="0" smtClean="0"/>
              <a:t>explained</a:t>
            </a:r>
            <a:endParaRPr lang="en-US" sz="2000" b="1" dirty="0"/>
          </a:p>
        </p:txBody>
      </p:sp>
      <p:sp>
        <p:nvSpPr>
          <p:cNvPr id="3" name="Content Placeholder 2"/>
          <p:cNvSpPr>
            <a:spLocks noGrp="1"/>
          </p:cNvSpPr>
          <p:nvPr>
            <p:ph idx="1"/>
          </p:nvPr>
        </p:nvSpPr>
        <p:spPr>
          <a:xfrm>
            <a:off x="457200" y="762000"/>
            <a:ext cx="8229600" cy="5364163"/>
          </a:xfrm>
        </p:spPr>
        <p:txBody>
          <a:bodyPr>
            <a:normAutofit fontScale="25000" lnSpcReduction="20000"/>
          </a:bodyPr>
          <a:lstStyle/>
          <a:p>
            <a:pPr marL="514350" indent="-514350" algn="just">
              <a:lnSpc>
                <a:spcPct val="120000"/>
              </a:lnSpc>
              <a:spcBef>
                <a:spcPts val="600"/>
              </a:spcBef>
              <a:spcAft>
                <a:spcPts val="600"/>
              </a:spcAft>
              <a:buNone/>
            </a:pPr>
            <a:r>
              <a:rPr lang="en-US" dirty="0" smtClean="0"/>
              <a:t>	</a:t>
            </a:r>
            <a:r>
              <a:rPr lang="en-US" sz="6200" dirty="0" smtClean="0"/>
              <a:t>These </a:t>
            </a:r>
            <a:r>
              <a:rPr lang="en-US" sz="6200" dirty="0" smtClean="0"/>
              <a:t>principles offer a framework for understanding vulnerabilities in MFS that is complementary to the </a:t>
            </a:r>
            <a:r>
              <a:rPr lang="en-US" sz="6200" dirty="0" smtClean="0"/>
              <a:t>discussion  </a:t>
            </a:r>
            <a:r>
              <a:rPr lang="en-US" sz="6200" dirty="0" smtClean="0"/>
              <a:t>of threats and </a:t>
            </a:r>
            <a:r>
              <a:rPr lang="en-US" sz="6200" dirty="0" smtClean="0"/>
              <a:t>risks. We consumer associations </a:t>
            </a:r>
            <a:r>
              <a:rPr lang="en-US" sz="6200" dirty="0" smtClean="0"/>
              <a:t>c</a:t>
            </a:r>
            <a:r>
              <a:rPr lang="en-US" sz="6200" dirty="0" smtClean="0"/>
              <a:t>an build our cases upon these principles</a:t>
            </a:r>
            <a:endParaRPr lang="en-US" sz="6200" b="1" dirty="0" smtClean="0"/>
          </a:p>
          <a:p>
            <a:pPr marL="914400" lvl="1" indent="-514350" algn="just">
              <a:lnSpc>
                <a:spcPct val="120000"/>
              </a:lnSpc>
              <a:spcBef>
                <a:spcPts val="600"/>
              </a:spcBef>
              <a:spcAft>
                <a:spcPts val="600"/>
              </a:spcAft>
              <a:buNone/>
            </a:pPr>
            <a:r>
              <a:rPr lang="en-US" sz="6200" b="1" dirty="0" smtClean="0"/>
              <a:t>1)      Confidentiality</a:t>
            </a:r>
            <a:r>
              <a:rPr lang="en-US" sz="6200" b="1" dirty="0" smtClean="0"/>
              <a:t>: </a:t>
            </a:r>
            <a:endParaRPr lang="en-US" sz="6200" b="1" dirty="0" smtClean="0"/>
          </a:p>
          <a:p>
            <a:pPr marL="514350" indent="-514350" algn="just">
              <a:lnSpc>
                <a:spcPct val="120000"/>
              </a:lnSpc>
              <a:spcBef>
                <a:spcPts val="600"/>
              </a:spcBef>
              <a:spcAft>
                <a:spcPts val="600"/>
              </a:spcAft>
              <a:buNone/>
            </a:pPr>
            <a:r>
              <a:rPr lang="en-US" sz="6200" dirty="0" smtClean="0"/>
              <a:t>	T</a:t>
            </a:r>
            <a:r>
              <a:rPr lang="en-US" sz="6200" dirty="0" smtClean="0"/>
              <a:t>o </a:t>
            </a:r>
            <a:r>
              <a:rPr lang="en-US" sz="6200" dirty="0" smtClean="0"/>
              <a:t>protect user data from unauthorized access or theft. It is important to distinguish between financial and non-financial data because different confidentiality principles apply to each. In general, financial data requires the strongest encryption standards in display, storage, and transmission. Personal identification numbers should be stored in encrypted form and be unavailable to service provider staff</a:t>
            </a:r>
            <a:r>
              <a:rPr lang="en-US" sz="6200" dirty="0" smtClean="0"/>
              <a:t>..</a:t>
            </a:r>
            <a:endParaRPr lang="en-US" sz="6200" dirty="0" smtClean="0"/>
          </a:p>
          <a:p>
            <a:pPr marL="514350" indent="-514350">
              <a:lnSpc>
                <a:spcPct val="120000"/>
              </a:lnSpc>
              <a:spcBef>
                <a:spcPts val="600"/>
              </a:spcBef>
              <a:spcAft>
                <a:spcPts val="600"/>
              </a:spcAft>
              <a:buNone/>
            </a:pPr>
            <a:r>
              <a:rPr lang="en-US" sz="6200" dirty="0" smtClean="0"/>
              <a:t>	</a:t>
            </a:r>
            <a:r>
              <a:rPr lang="en-US" sz="6200" b="1" dirty="0" smtClean="0"/>
              <a:t>2)   Integrity</a:t>
            </a:r>
            <a:r>
              <a:rPr lang="en-US" sz="6200" b="1" dirty="0" smtClean="0"/>
              <a:t>: </a:t>
            </a:r>
            <a:endParaRPr lang="en-US" sz="6200" b="1" dirty="0" smtClean="0"/>
          </a:p>
          <a:p>
            <a:pPr marL="514350" indent="-514350">
              <a:lnSpc>
                <a:spcPct val="120000"/>
              </a:lnSpc>
              <a:spcBef>
                <a:spcPts val="600"/>
              </a:spcBef>
              <a:spcAft>
                <a:spcPts val="600"/>
              </a:spcAft>
              <a:buNone/>
            </a:pPr>
            <a:r>
              <a:rPr lang="en-US" sz="6200" dirty="0" smtClean="0"/>
              <a:t>	</a:t>
            </a:r>
            <a:r>
              <a:rPr lang="en-US" sz="6200" dirty="0" smtClean="0"/>
              <a:t>Data </a:t>
            </a:r>
            <a:r>
              <a:rPr lang="en-US" sz="6200" dirty="0" smtClean="0"/>
              <a:t>integrity is most important during transmission because interception and data manipulation are most likely to happen at this stage</a:t>
            </a:r>
            <a:r>
              <a:rPr lang="en-US" sz="6200" dirty="0" smtClean="0"/>
              <a:t>. </a:t>
            </a:r>
          </a:p>
          <a:p>
            <a:pPr marL="514350" indent="-514350">
              <a:lnSpc>
                <a:spcPct val="120000"/>
              </a:lnSpc>
              <a:spcBef>
                <a:spcPts val="600"/>
              </a:spcBef>
              <a:spcAft>
                <a:spcPts val="600"/>
              </a:spcAft>
              <a:buNone/>
            </a:pPr>
            <a:r>
              <a:rPr lang="en-US" sz="6200" dirty="0" smtClean="0"/>
              <a:t>	</a:t>
            </a:r>
            <a:r>
              <a:rPr lang="en-US" sz="6200" b="1" dirty="0" smtClean="0"/>
              <a:t>3)    Availability</a:t>
            </a:r>
            <a:r>
              <a:rPr lang="en-US" sz="6200" b="1" dirty="0" smtClean="0"/>
              <a:t>: </a:t>
            </a:r>
            <a:endParaRPr lang="en-US" sz="6200" b="1" dirty="0" smtClean="0"/>
          </a:p>
          <a:p>
            <a:pPr marL="514350" indent="-514350">
              <a:lnSpc>
                <a:spcPct val="120000"/>
              </a:lnSpc>
              <a:spcBef>
                <a:spcPts val="600"/>
              </a:spcBef>
              <a:spcAft>
                <a:spcPts val="600"/>
              </a:spcAft>
              <a:buNone/>
            </a:pPr>
            <a:r>
              <a:rPr lang="en-US" sz="6200" dirty="0" smtClean="0"/>
              <a:t>	T</a:t>
            </a:r>
            <a:r>
              <a:rPr lang="en-US" sz="6200" dirty="0" smtClean="0"/>
              <a:t>hat </a:t>
            </a:r>
            <a:r>
              <a:rPr lang="en-US" sz="6200" dirty="0" smtClean="0"/>
              <a:t>data and service should be accessible whenever legitimate users want to use </a:t>
            </a:r>
            <a:r>
              <a:rPr lang="en-US" sz="6200" dirty="0" smtClean="0"/>
              <a:t>MFS. </a:t>
            </a:r>
            <a:r>
              <a:rPr lang="en-US" sz="6200" dirty="0" smtClean="0"/>
              <a:t>Technical risks to service availability include environmental calamities (such as power outages, terrorist attacks, and acts of nature) and malicious action, such as denial-of-service attacks.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algn="l"/>
            <a:r>
              <a:rPr lang="en-US" sz="2800" b="1" dirty="0" smtClean="0"/>
              <a:t>key </a:t>
            </a:r>
            <a:r>
              <a:rPr lang="en-US" sz="2800" b="1" dirty="0" smtClean="0"/>
              <a:t>principles continue …</a:t>
            </a:r>
            <a:endParaRPr lang="en-US" sz="2800" dirty="0"/>
          </a:p>
        </p:txBody>
      </p:sp>
      <p:sp>
        <p:nvSpPr>
          <p:cNvPr id="3" name="Content Placeholder 2"/>
          <p:cNvSpPr>
            <a:spLocks noGrp="1"/>
          </p:cNvSpPr>
          <p:nvPr>
            <p:ph idx="1"/>
          </p:nvPr>
        </p:nvSpPr>
        <p:spPr>
          <a:xfrm>
            <a:off x="457200" y="685800"/>
            <a:ext cx="8229600" cy="5440363"/>
          </a:xfrm>
        </p:spPr>
        <p:txBody>
          <a:bodyPr>
            <a:normAutofit fontScale="32500" lnSpcReduction="20000"/>
          </a:bodyPr>
          <a:lstStyle/>
          <a:p>
            <a:pPr>
              <a:lnSpc>
                <a:spcPct val="120000"/>
              </a:lnSpc>
              <a:spcBef>
                <a:spcPts val="600"/>
              </a:spcBef>
              <a:spcAft>
                <a:spcPts val="600"/>
              </a:spcAft>
              <a:buNone/>
            </a:pPr>
            <a:r>
              <a:rPr lang="en-US" b="1" dirty="0" smtClean="0"/>
              <a:t>	</a:t>
            </a:r>
            <a:r>
              <a:rPr lang="en-US" sz="4500" b="1" dirty="0" smtClean="0"/>
              <a:t>4. Authentication</a:t>
            </a:r>
            <a:r>
              <a:rPr lang="en-US" sz="4500" b="1" dirty="0"/>
              <a:t>: establishing user and service provider identity</a:t>
            </a:r>
            <a:r>
              <a:rPr lang="en-US" sz="4500" b="1" dirty="0" smtClean="0"/>
              <a:t>.   </a:t>
            </a:r>
          </a:p>
          <a:p>
            <a:pPr>
              <a:lnSpc>
                <a:spcPct val="120000"/>
              </a:lnSpc>
              <a:spcBef>
                <a:spcPts val="600"/>
              </a:spcBef>
              <a:spcAft>
                <a:spcPts val="600"/>
              </a:spcAft>
              <a:buNone/>
            </a:pPr>
            <a:r>
              <a:rPr lang="en-US" sz="4500" dirty="0" smtClean="0"/>
              <a:t>        </a:t>
            </a:r>
            <a:r>
              <a:rPr lang="en-US" sz="4500" dirty="0" smtClean="0"/>
              <a:t>Users </a:t>
            </a:r>
            <a:r>
              <a:rPr lang="en-US" sz="4500" dirty="0"/>
              <a:t>must be confident that the host requesting connection is authorized and that there are no third parties involved in the connection between the terminal and host servers. This also includes access control, permission control, and password authentication</a:t>
            </a:r>
            <a:r>
              <a:rPr lang="en-US" sz="4500" dirty="0" smtClean="0"/>
              <a:t>.</a:t>
            </a:r>
          </a:p>
          <a:p>
            <a:pPr algn="just">
              <a:lnSpc>
                <a:spcPct val="120000"/>
              </a:lnSpc>
              <a:spcBef>
                <a:spcPts val="600"/>
              </a:spcBef>
              <a:spcAft>
                <a:spcPts val="600"/>
              </a:spcAft>
              <a:buNone/>
            </a:pPr>
            <a:r>
              <a:rPr lang="en-US" sz="4500" dirty="0"/>
              <a:t>	</a:t>
            </a:r>
            <a:r>
              <a:rPr lang="en-US" sz="3800" dirty="0" smtClean="0">
                <a:solidFill>
                  <a:prstClr val="black"/>
                </a:solidFill>
              </a:rPr>
              <a:t> Service providers are encouraged to conduct system audits regularly to ensure that system vulnerabilities are addressed and that no malicious activities are being overlooked. </a:t>
            </a:r>
            <a:endParaRPr lang="en-US" sz="3800" dirty="0" smtClean="0">
              <a:solidFill>
                <a:prstClr val="black"/>
              </a:solidFill>
            </a:endParaRPr>
          </a:p>
          <a:p>
            <a:pPr algn="just">
              <a:lnSpc>
                <a:spcPct val="120000"/>
              </a:lnSpc>
              <a:spcBef>
                <a:spcPts val="600"/>
              </a:spcBef>
              <a:spcAft>
                <a:spcPts val="600"/>
              </a:spcAft>
              <a:buNone/>
            </a:pPr>
            <a:endParaRPr lang="en-US" sz="4500" dirty="0" smtClean="0"/>
          </a:p>
          <a:p>
            <a:pPr algn="just">
              <a:lnSpc>
                <a:spcPct val="120000"/>
              </a:lnSpc>
              <a:spcBef>
                <a:spcPts val="600"/>
              </a:spcBef>
              <a:spcAft>
                <a:spcPts val="600"/>
              </a:spcAft>
              <a:buNone/>
            </a:pPr>
            <a:r>
              <a:rPr lang="en-US" sz="4500" dirty="0" smtClean="0"/>
              <a:t>	</a:t>
            </a:r>
            <a:r>
              <a:rPr lang="en-US" sz="4500" b="1" dirty="0" smtClean="0"/>
              <a:t>5. Non-repudiation</a:t>
            </a:r>
            <a:r>
              <a:rPr lang="en-US" sz="4500" b="1" dirty="0"/>
              <a:t>: </a:t>
            </a:r>
            <a:r>
              <a:rPr lang="en-US" sz="4500" b="1" dirty="0" smtClean="0"/>
              <a:t> </a:t>
            </a:r>
          </a:p>
          <a:p>
            <a:pPr algn="just">
              <a:lnSpc>
                <a:spcPct val="120000"/>
              </a:lnSpc>
              <a:spcBef>
                <a:spcPts val="600"/>
              </a:spcBef>
              <a:spcAft>
                <a:spcPts val="600"/>
              </a:spcAft>
              <a:buNone/>
            </a:pPr>
            <a:r>
              <a:rPr lang="en-US" sz="4500" dirty="0" smtClean="0"/>
              <a:t>        The </a:t>
            </a:r>
            <a:r>
              <a:rPr lang="en-US" sz="4500" dirty="0"/>
              <a:t>service </a:t>
            </a:r>
            <a:r>
              <a:rPr lang="en-US" sz="4500" dirty="0" smtClean="0"/>
              <a:t>provider’s self-protection </a:t>
            </a:r>
            <a:r>
              <a:rPr lang="en-US" sz="4500" dirty="0"/>
              <a:t>from possible abusive behavior of consumers and employees, ensuring transaction finality and security. Ensuring that individuals agree with the terms and conditions of the service before any action and using digital signatures prevent individuals from denying their actions. Public key certificates also allow service providers to trace the origin of the transaction in case there is no direct exchange of information between entities</a:t>
            </a:r>
            <a:r>
              <a:rPr lang="en-US" sz="4500" dirty="0" smtClean="0"/>
              <a:t>.</a:t>
            </a:r>
          </a:p>
          <a:p>
            <a:pPr algn="just">
              <a:lnSpc>
                <a:spcPct val="120000"/>
              </a:lnSpc>
              <a:spcBef>
                <a:spcPts val="600"/>
              </a:spcBef>
              <a:spcAft>
                <a:spcPts val="600"/>
              </a:spcAft>
            </a:pPr>
            <a:r>
              <a:rPr lang="en-US" sz="4500" dirty="0" smtClean="0"/>
              <a:t>http://www.afi-global.org/sites/default/files/publications/mfswg_guideline_note_no.2_lo.pdf</a:t>
            </a:r>
            <a:endParaRPr lang="en-US" sz="4500" dirty="0"/>
          </a:p>
        </p:txBody>
      </p:sp>
      <p:pic>
        <p:nvPicPr>
          <p:cNvPr id="4" name="Picture 3"/>
          <p:cNvPicPr/>
          <p:nvPr/>
        </p:nvPicPr>
        <p:blipFill>
          <a:blip r:embed="rId2"/>
          <a:srcRect/>
          <a:stretch>
            <a:fillRect/>
          </a:stretch>
        </p:blipFill>
        <p:spPr bwMode="auto">
          <a:xfrm>
            <a:off x="7005320" y="2199005"/>
            <a:ext cx="1376680" cy="92519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1195</TotalTime>
  <Words>436</Words>
  <Application>Microsoft Office PowerPoint</Application>
  <PresentationFormat>On-screen Show (4:3)</PresentationFormat>
  <Paragraphs>112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Sixth Annual African Dialogue Consumer Protection Conference   Session 5: Panel Discussion – Mobile Technology, Mobile Payments and Cyber Threats  September 7-10, 2014 - Lilongwe, Malawi    </vt:lpstr>
      <vt:lpstr>Presentation outline</vt:lpstr>
      <vt:lpstr>Any threat and risk to MFS is Tanzania number one  major concern</vt:lpstr>
      <vt:lpstr> Classification of MFS technology threats  </vt:lpstr>
      <vt:lpstr>Mobile financial services threats in Tanzania ………</vt:lpstr>
      <vt:lpstr>Slide 6</vt:lpstr>
      <vt:lpstr>Slide 7</vt:lpstr>
      <vt:lpstr>Five key principles explained</vt:lpstr>
      <vt:lpstr>key principles continue …</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Sixth Annual African Dialogue Consumer Protection Conference    Working Lunch Day 1: Empowering and Educating Consumers   September 7-10, 2014 - Lilongwe, Malawi</dc:title>
  <dc:creator>user</dc:creator>
  <cp:lastModifiedBy>user</cp:lastModifiedBy>
  <cp:revision>49</cp:revision>
  <dcterms:created xsi:type="dcterms:W3CDTF">2014-08-16T14:11:49Z</dcterms:created>
  <dcterms:modified xsi:type="dcterms:W3CDTF">2014-08-18T12:15:35Z</dcterms:modified>
</cp:coreProperties>
</file>