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  <p:sldMasterId id="2147483686" r:id="rId2"/>
    <p:sldMasterId id="2147483660" r:id="rId3"/>
    <p:sldMasterId id="2147483699" r:id="rId4"/>
    <p:sldMasterId id="2147483712" r:id="rId5"/>
    <p:sldMasterId id="2147483727" r:id="rId6"/>
    <p:sldMasterId id="2147483742" r:id="rId7"/>
  </p:sldMasterIdLst>
  <p:notesMasterIdLst>
    <p:notesMasterId r:id="rId26"/>
  </p:notesMasterIdLst>
  <p:sldIdLst>
    <p:sldId id="349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2FF"/>
    <a:srgbClr val="898989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0947" autoAdjust="0"/>
  </p:normalViewPr>
  <p:slideViewPr>
    <p:cSldViewPr>
      <p:cViewPr>
        <p:scale>
          <a:sx n="60" d="100"/>
          <a:sy n="60" d="100"/>
        </p:scale>
        <p:origin x="-1848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2336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5" y="1"/>
            <a:ext cx="3032336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833E69AD-B661-4A1F-9ACA-B84B2D862EDE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9"/>
            <a:ext cx="5598160" cy="4177665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5"/>
            <a:ext cx="3032336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5" y="8817905"/>
            <a:ext cx="3032336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F8F49668-DEBE-480D-A838-5B9AFC3F1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 Master - Stat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2400" y="0"/>
            <a:ext cx="3257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FTCGoldSea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816" y="4877060"/>
            <a:ext cx="2023382" cy="183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1400" y="2317750"/>
            <a:ext cx="5334000" cy="1219200"/>
          </a:xfrm>
        </p:spPr>
        <p:txBody>
          <a:bodyPr anchor="b"/>
          <a:lstStyle>
            <a:lvl1pPr algn="r">
              <a:defRPr sz="3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3460750"/>
            <a:ext cx="5334000" cy="533400"/>
          </a:xfrm>
        </p:spPr>
        <p:txBody>
          <a:bodyPr/>
          <a:lstStyle>
            <a:lvl1pPr marL="0" indent="0" algn="r">
              <a:buFontTx/>
              <a:buNone/>
              <a:defRPr sz="1600">
                <a:solidFill>
                  <a:srgbClr val="E3DECB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581400" y="6096000"/>
            <a:ext cx="1905000" cy="38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400">
                <a:solidFill>
                  <a:srgbClr val="E3DECB"/>
                </a:solidFill>
                <a:ea typeface="ＭＳ Ｐゴシック" pitchFamily="1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374CCB0-4E14-4290-BA18-BC27D6432AC4}" type="datetime1">
              <a:rPr lang="en-US" smtClean="0"/>
              <a:t>8/24/2014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581400" y="5486400"/>
            <a:ext cx="4572000" cy="38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400">
                <a:solidFill>
                  <a:srgbClr val="E3DECB"/>
                </a:solidFill>
                <a:ea typeface="ＭＳ Ｐゴシック" pitchFamily="1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32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DA5D9-2C2F-4B73-9DB1-4C3A84F15412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074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04800"/>
            <a:ext cx="19621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7340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5E5E7-7CB8-4F96-8936-661E6B33F9DF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724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848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2FD73-590F-4CC0-B657-967126754EF2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327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D9960-49F0-45E6-AB9D-C3C569F91C4F}" type="datetime1">
              <a:rPr lang="en-US" smtClean="0"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4866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D30D-3A1B-4AB5-9386-AF75168961BB}" type="datetime1">
              <a:rPr lang="en-US" smtClean="0"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1581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402C-F931-42E1-90DD-0BDD6000A756}" type="datetime1">
              <a:rPr lang="en-US" smtClean="0"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9395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8A8D-1118-40B8-9E24-B09C88526C6F}" type="datetime1">
              <a:rPr lang="en-US" smtClean="0"/>
              <a:t>8/24/2014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5436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76BEE-0DDE-437C-ABC3-796E02E3708E}" type="datetime1">
              <a:rPr lang="en-US" smtClean="0"/>
              <a:t>8/24/2014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1748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3786-CDD5-465B-911A-BDF1F9A545CD}" type="datetime1">
              <a:rPr lang="en-US" smtClean="0"/>
              <a:t>8/24/2014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545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8157-6C57-43B8-8765-A3FC5F034B78}" type="datetime1">
              <a:rPr lang="en-US" smtClean="0"/>
              <a:t>8/24/2014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308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8A35A-ACF5-4A2C-B7F3-C105CF3FE8F9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250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AA5-C39A-45E8-BC08-8657ECC6133E}" type="datetime1">
              <a:rPr lang="en-US" smtClean="0"/>
              <a:t>8/24/2014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2406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D78B-024E-4427-8AF3-ED2E5BEC69AE}" type="datetime1">
              <a:rPr lang="en-US" smtClean="0"/>
              <a:t>8/24/2014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9991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039C-F59A-40ED-88C6-C64B0E3EEAAE}" type="datetime1">
              <a:rPr lang="en-US" smtClean="0"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6383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F665-40A2-4620-8C68-20DC7F331F80}" type="datetime1">
              <a:rPr lang="en-US" smtClean="0"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7837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C18C-E0BC-4D4C-AC55-123AAB2ADC4F}" type="datetime1">
              <a:rPr lang="en-US" smtClean="0"/>
              <a:t>8/24/2014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9026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 Master - Stat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2400" y="0"/>
            <a:ext cx="3257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FTCGoldSea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816" y="4877060"/>
            <a:ext cx="2023382" cy="183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1400" y="2317750"/>
            <a:ext cx="5334000" cy="1219200"/>
          </a:xfrm>
        </p:spPr>
        <p:txBody>
          <a:bodyPr anchor="b"/>
          <a:lstStyle>
            <a:lvl1pPr algn="r">
              <a:defRPr sz="3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3460750"/>
            <a:ext cx="5334000" cy="533400"/>
          </a:xfrm>
        </p:spPr>
        <p:txBody>
          <a:bodyPr/>
          <a:lstStyle>
            <a:lvl1pPr marL="0" indent="0" algn="r">
              <a:buFontTx/>
              <a:buNone/>
              <a:defRPr sz="1600">
                <a:solidFill>
                  <a:srgbClr val="E3DECB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581400" y="6096000"/>
            <a:ext cx="1905000" cy="38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400">
                <a:solidFill>
                  <a:srgbClr val="E3DECB"/>
                </a:solidFill>
                <a:ea typeface="ＭＳ Ｐゴシック" pitchFamily="1" charset="-128"/>
              </a:defRPr>
            </a:lvl1pPr>
          </a:lstStyle>
          <a:p>
            <a:pPr>
              <a:defRPr/>
            </a:pPr>
            <a:fld id="{FC5C87C9-F727-426A-955E-398A56EBEC7A}" type="datetime1">
              <a:rPr lang="en-US" smtClean="0"/>
              <a:t>8/24/2014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581400" y="5486400"/>
            <a:ext cx="4572000" cy="38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400">
                <a:solidFill>
                  <a:srgbClr val="E3DECB"/>
                </a:solidFill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32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8A35A-ACF5-4A2C-B7F3-C105CF3FE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5097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1D8D2-376B-4885-8ABD-851F8FA26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6987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BFC33-669D-48F5-B8D8-0CC587A3D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9979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431E0-6CD4-4A66-BE1F-EDC4D2563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398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1D8D2-376B-4885-8ABD-851F8FA26C55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6987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EFDB3-D66F-4A12-8C3B-3B9D85F89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093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A0B22-54BD-45E7-B4D6-9CA2002E6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9730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70729-B6A2-4DAE-B01A-D865C0743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440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A9EA0-D069-40FB-9657-FD38B2A4D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3429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DA5D9-2C2F-4B73-9DB1-4C3A84F15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0747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04800"/>
            <a:ext cx="19621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7340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5E5E7-7CB8-4F96-8936-661E6B33F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724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848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2FD73-590F-4CC0-B657-967126754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3271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4CBC-3A16-4204-A408-1768731947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8127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56ED-EA4C-43B8-8C43-9ABF07D609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09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7C5B-EA81-4FE7-817B-18A3A6D033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418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BFC33-669D-48F5-B8D8-0CC587A3D0B8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9979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A097-A89A-499B-B0CE-D60D546C9B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4785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8BA5-90BF-400F-AAC4-D2F72823AC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1435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F593-3DED-4E2B-8871-3653640758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3874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9DE8-1C3A-4322-8D2F-95AFF6A895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861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1A22-02CE-48F4-A70A-7F13513691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1903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6855-FA99-4E4E-9337-937938E70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86918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9C7A-4D17-4785-AA29-C0AD6AC887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0374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8E3A-EC7C-4396-8F2C-9AD9FEC847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5054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ED5E-0D4E-4AC1-9CFA-4D1E1E2B4C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232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Morgan FTC 1"/>
          <p:cNvPicPr>
            <a:picLocks noChangeAspect="1" noChangeArrowheads="1"/>
          </p:cNvPicPr>
          <p:nvPr/>
        </p:nvPicPr>
        <p:blipFill>
          <a:blip r:embed="rId2">
            <a:lum bright="30000"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>
              <a:buClr>
                <a:srgbClr val="333399"/>
              </a:buClr>
              <a:buFont typeface="Wingdings" pitchFamily="2" charset="2"/>
              <a:buChar char="§"/>
            </a:pPr>
            <a:endParaRPr lang="en-US" sz="2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57200" y="685800"/>
            <a:ext cx="8229600" cy="76200"/>
          </a:xfrm>
          <a:prstGeom prst="rect">
            <a:avLst/>
          </a:prstGeom>
          <a:solidFill>
            <a:schemeClr val="accent2">
              <a:alpha val="8588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>
              <a:buClr>
                <a:srgbClr val="333399"/>
              </a:buClr>
              <a:buFont typeface="Wingdings" pitchFamily="2" charset="2"/>
              <a:buChar char="§"/>
            </a:pPr>
            <a:endParaRPr lang="en-US" sz="2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57200" y="8382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</a:rPr>
              <a:t>Federal Trade Commission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295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71378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431E0-6CD4-4A66-BE1F-EDC4D25630D8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39889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913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956096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19200"/>
            <a:ext cx="3619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219200"/>
            <a:ext cx="3619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4135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2359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7097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7563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756714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859393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8487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274638"/>
            <a:ext cx="1847850" cy="5516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274638"/>
            <a:ext cx="5391150" cy="5516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2566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EFDB3-D66F-4A12-8C3B-3B9D85F89089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093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19200"/>
            <a:ext cx="36195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219200"/>
            <a:ext cx="36195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20092"/>
      </p:ext>
    </p:extLst>
  </p:cSld>
  <p:clrMapOvr>
    <a:masterClrMapping/>
  </p:clrMapOvr>
  <p:transition/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19200"/>
            <a:ext cx="36195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67300" y="1219200"/>
            <a:ext cx="36195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67300" y="3581400"/>
            <a:ext cx="36195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83940"/>
      </p:ext>
    </p:extLst>
  </p:cSld>
  <p:clrMapOvr>
    <a:masterClrMapping/>
  </p:clrMapOvr>
  <p:transition/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19200"/>
            <a:ext cx="36195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67300" y="1219200"/>
            <a:ext cx="36195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67300" y="3581400"/>
            <a:ext cx="36195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17624"/>
      </p:ext>
    </p:extLst>
  </p:cSld>
  <p:clrMapOvr>
    <a:masterClrMapping/>
  </p:clrMapOvr>
  <p:transition/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Morgan FTC 1"/>
          <p:cNvPicPr>
            <a:picLocks noChangeAspect="1" noChangeArrowheads="1"/>
          </p:cNvPicPr>
          <p:nvPr userDrawn="1"/>
        </p:nvPicPr>
        <p:blipFill>
          <a:blip r:embed="rId2">
            <a:lum bright="30000"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>
              <a:buClr>
                <a:srgbClr val="333399"/>
              </a:buClr>
              <a:buFont typeface="Wingdings" pitchFamily="2" charset="2"/>
              <a:buChar char="§"/>
            </a:pPr>
            <a:endParaRPr lang="en-US" sz="2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57200" y="685800"/>
            <a:ext cx="8229600" cy="76200"/>
          </a:xfrm>
          <a:prstGeom prst="rect">
            <a:avLst/>
          </a:prstGeom>
          <a:solidFill>
            <a:schemeClr val="accent2">
              <a:alpha val="8588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>
              <a:buClr>
                <a:srgbClr val="333399"/>
              </a:buClr>
              <a:buFont typeface="Wingdings" pitchFamily="2" charset="2"/>
              <a:buChar char="§"/>
            </a:pPr>
            <a:endParaRPr lang="en-US" sz="2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57200" y="8382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</a:rPr>
              <a:t>Federal Trade Commission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295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41119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6702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44438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19200"/>
            <a:ext cx="3619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219200"/>
            <a:ext cx="3619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72356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1709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6092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6652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A0B22-54BD-45E7-B4D6-9CA2002E611A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97300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643428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2618991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6295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274638"/>
            <a:ext cx="1847850" cy="5516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274638"/>
            <a:ext cx="5391150" cy="5516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0331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19200"/>
            <a:ext cx="36195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219200"/>
            <a:ext cx="36195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25276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19200"/>
            <a:ext cx="36195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67300" y="1219200"/>
            <a:ext cx="36195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67300" y="3581400"/>
            <a:ext cx="36195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97578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19200"/>
            <a:ext cx="36195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67300" y="1219200"/>
            <a:ext cx="36195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67300" y="3581400"/>
            <a:ext cx="36195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6558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8/24/2014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5" descr="federal-trade-commission-ftc-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32898"/>
            <a:ext cx="691302" cy="65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32898"/>
            <a:ext cx="838199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70729-B6A2-4DAE-B01A-D865C07439E1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14409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8/24/2014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8/24/2014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8/24/2014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8/24/2014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8/24/2014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8/24/2014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A9EA0-D069-40FB-9657-FD38B2A4DC6B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342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848600" cy="685800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rgbClr val="808080">
                <a:alpha val="8200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876800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rgbClr val="808080">
                <a:alpha val="8200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4950" y="6448425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ea typeface="ＭＳ Ｐゴシック" pitchFamily="1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C286269-924E-4360-8B63-EF38D6EC0E49}" type="slidenum">
              <a:rPr lang="en-US">
                <a:solidFill>
                  <a:srgbClr val="EAE4D1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762000" y="990600"/>
            <a:ext cx="7848600" cy="0"/>
          </a:xfrm>
          <a:prstGeom prst="line">
            <a:avLst/>
          </a:prstGeom>
          <a:noFill/>
          <a:ln w="19050">
            <a:solidFill>
              <a:schemeClr val="tx2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1030" name="Picture 8" descr="Powerpoint-Inner-Slide-Bar-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271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5106390" y="6474743"/>
            <a:ext cx="403761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9pPr>
          </a:lstStyle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b="1" dirty="0" smtClean="0">
                <a:solidFill>
                  <a:srgbClr val="CEC375"/>
                </a:solidFill>
              </a:rPr>
              <a:t>U.S. Federal Trade Commission</a:t>
            </a:r>
          </a:p>
        </p:txBody>
      </p:sp>
      <p:pic>
        <p:nvPicPr>
          <p:cNvPr id="1032" name="Picture 10" descr="FTCGoldSea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076" y="6209730"/>
            <a:ext cx="715798" cy="64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5675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AD24-DA58-485C-A98E-D4E24778A549}" type="datetime1">
              <a:rPr lang="en-US" smtClean="0"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8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848600" cy="685800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rgbClr val="808080">
                <a:alpha val="8200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876800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rgbClr val="808080">
                <a:alpha val="8200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4950" y="6448425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ea typeface="ＭＳ Ｐゴシック" pitchFamily="1" charset="-128"/>
              </a:defRPr>
            </a:lvl1pPr>
          </a:lstStyle>
          <a:p>
            <a:pPr>
              <a:defRPr/>
            </a:pPr>
            <a:fld id="{DC286269-924E-4360-8B63-EF38D6EC0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762000" y="990600"/>
            <a:ext cx="7848600" cy="0"/>
          </a:xfrm>
          <a:prstGeom prst="line">
            <a:avLst/>
          </a:prstGeom>
          <a:noFill/>
          <a:ln w="19050">
            <a:solidFill>
              <a:schemeClr val="tx2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0" name="Picture 8" descr="Powerpoint-Inner-Slide-Bar-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271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5106390" y="6474743"/>
            <a:ext cx="403761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800" b="1" dirty="0" smtClean="0">
                <a:solidFill>
                  <a:srgbClr val="CEC375"/>
                </a:solidFill>
              </a:rPr>
              <a:t>U.S. Federal Trade Commission</a:t>
            </a:r>
          </a:p>
        </p:txBody>
      </p:sp>
      <p:pic>
        <p:nvPicPr>
          <p:cNvPr id="1032" name="Picture 10" descr="FTCGoldSea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076" y="6209730"/>
            <a:ext cx="715798" cy="64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5675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FF550-ACBC-4077-BEF6-B5769BBF1C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8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74638"/>
            <a:ext cx="73914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</a:t>
            </a:r>
          </a:p>
        </p:txBody>
      </p:sp>
      <p:sp>
        <p:nvSpPr>
          <p:cNvPr id="2051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219200"/>
            <a:ext cx="7391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Rectangle 17"/>
          <p:cNvSpPr>
            <a:spLocks noChangeArrowheads="1"/>
          </p:cNvSpPr>
          <p:nvPr/>
        </p:nvSpPr>
        <p:spPr bwMode="auto">
          <a:xfrm>
            <a:off x="381000" y="6251575"/>
            <a:ext cx="8305800" cy="96838"/>
          </a:xfrm>
          <a:prstGeom prst="rect">
            <a:avLst/>
          </a:prstGeom>
          <a:solidFill>
            <a:schemeClr val="accent2">
              <a:alpha val="8588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>
              <a:buClr>
                <a:srgbClr val="333399"/>
              </a:buClr>
              <a:buFont typeface="Wingdings" pitchFamily="2" charset="2"/>
              <a:buChar char="§"/>
            </a:pPr>
            <a:endParaRPr lang="en-US" sz="2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0"/>
            <a:ext cx="1143000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12157"/>
                  <a:invGamma/>
                  <a:alpha val="5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>
              <a:buClr>
                <a:srgbClr val="333399"/>
              </a:buClr>
              <a:buFont typeface="Wingdings" pitchFamily="2" charset="2"/>
              <a:buChar char="§"/>
              <a:defRPr/>
            </a:pPr>
            <a:endParaRPr lang="en-US" sz="2800" b="1">
              <a:solidFill>
                <a:srgbClr val="000000"/>
              </a:solidFill>
              <a:latin typeface="Arial" pitchFamily="34" charset="0"/>
              <a:ea typeface="+mn-ea"/>
            </a:endParaRPr>
          </a:p>
        </p:txBody>
      </p:sp>
      <p:pic>
        <p:nvPicPr>
          <p:cNvPr id="2054" name="Picture 23" descr="Morgan FTC 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715000"/>
            <a:ext cx="1143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282575" indent="-282575" algn="l" rtl="0" eaLnBrk="1" fontAlgn="base" hangingPunct="1">
        <a:spcBef>
          <a:spcPct val="20000"/>
        </a:spcBef>
        <a:spcAft>
          <a:spcPct val="0"/>
        </a:spcAft>
        <a:buClr>
          <a:srgbClr val="333399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96913" indent="-239713" algn="l" rtl="0" eaLnBrk="1" fontAlgn="base" hangingPunct="1">
        <a:spcBef>
          <a:spcPct val="20000"/>
        </a:spcBef>
        <a:spcAft>
          <a:spcPct val="0"/>
        </a:spcAft>
        <a:buClr>
          <a:srgbClr val="333399"/>
        </a:buClr>
        <a:buSzPct val="130000"/>
        <a:buChar char="•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74638"/>
            <a:ext cx="73914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</a:t>
            </a:r>
          </a:p>
        </p:txBody>
      </p:sp>
      <p:sp>
        <p:nvSpPr>
          <p:cNvPr id="3075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219200"/>
            <a:ext cx="7391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17"/>
          <p:cNvSpPr>
            <a:spLocks noChangeArrowheads="1"/>
          </p:cNvSpPr>
          <p:nvPr/>
        </p:nvSpPr>
        <p:spPr bwMode="auto">
          <a:xfrm>
            <a:off x="381000" y="6251575"/>
            <a:ext cx="8305800" cy="96838"/>
          </a:xfrm>
          <a:prstGeom prst="rect">
            <a:avLst/>
          </a:prstGeom>
          <a:solidFill>
            <a:schemeClr val="accent2">
              <a:alpha val="8588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>
              <a:buClr>
                <a:srgbClr val="333399"/>
              </a:buClr>
              <a:buFont typeface="Wingdings" pitchFamily="2" charset="2"/>
              <a:buChar char="§"/>
            </a:pPr>
            <a:endParaRPr lang="en-US" sz="2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0"/>
            <a:ext cx="1143000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12157"/>
                  <a:invGamma/>
                  <a:alpha val="5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>
              <a:buClr>
                <a:srgbClr val="333399"/>
              </a:buClr>
              <a:buFont typeface="Wingdings" pitchFamily="2" charset="2"/>
              <a:buChar char="§"/>
              <a:defRPr/>
            </a:pPr>
            <a:endParaRPr lang="en-US" sz="2800" b="1">
              <a:solidFill>
                <a:srgbClr val="000000"/>
              </a:solidFill>
              <a:latin typeface="Arial" pitchFamily="34" charset="0"/>
              <a:ea typeface="+mn-ea"/>
            </a:endParaRPr>
          </a:p>
        </p:txBody>
      </p:sp>
      <p:pic>
        <p:nvPicPr>
          <p:cNvPr id="3078" name="Picture 23" descr="Morgan FTC 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715000"/>
            <a:ext cx="1143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282575" indent="-282575" algn="l" rtl="0" eaLnBrk="1" fontAlgn="base" hangingPunct="1">
        <a:spcBef>
          <a:spcPct val="20000"/>
        </a:spcBef>
        <a:spcAft>
          <a:spcPct val="0"/>
        </a:spcAft>
        <a:buClr>
          <a:srgbClr val="333399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96913" indent="-239713" algn="l" rtl="0" eaLnBrk="1" fontAlgn="base" hangingPunct="1">
        <a:spcBef>
          <a:spcPct val="20000"/>
        </a:spcBef>
        <a:spcAft>
          <a:spcPct val="0"/>
        </a:spcAft>
        <a:buClr>
          <a:srgbClr val="333399"/>
        </a:buClr>
        <a:buSzPct val="130000"/>
        <a:buChar char="•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C286269-924E-4360-8B63-EF38D6EC0E49}" type="slidenum">
              <a:rPr lang="en-US" smtClean="0">
                <a:solidFill>
                  <a:srgbClr val="EAE4D1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991088" y="6250163"/>
            <a:ext cx="1161826" cy="3651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63" y="1981200"/>
            <a:ext cx="1981199" cy="183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1" y="381001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799" y="685800"/>
            <a:ext cx="8064063" cy="6172201"/>
          </a:xfrm>
        </p:spPr>
        <p:txBody>
          <a:bodyPr>
            <a:normAutofit fontScale="90000"/>
          </a:bodyPr>
          <a:lstStyle/>
          <a:p>
            <a:r>
              <a:rPr lang="en-US" sz="73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73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73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73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73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73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>Civil Enforcement</a:t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>Remedies</a:t>
            </a:r>
            <a:r>
              <a:rPr lang="en-US" sz="6700" dirty="0" smtClean="0">
                <a:solidFill>
                  <a:schemeClr val="bg1"/>
                </a:solidFill>
              </a:rPr>
              <a:t/>
            </a:r>
            <a:br>
              <a:rPr lang="en-US" sz="6700" dirty="0" smtClean="0">
                <a:solidFill>
                  <a:schemeClr val="bg1"/>
                </a:solidFill>
              </a:rPr>
            </a:br>
            <a:r>
              <a:rPr lang="en-US" sz="6700" dirty="0" smtClean="0">
                <a:solidFill>
                  <a:schemeClr val="bg1"/>
                </a:solidFill>
              </a:rPr>
              <a:t/>
            </a:r>
            <a:br>
              <a:rPr lang="en-US" sz="6700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Sixth Annual African Dialogue Conference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Lilongwe, Malawi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September 2014</a:t>
            </a:r>
            <a:r>
              <a:rPr lang="en-US" sz="3600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/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2700" dirty="0" smtClean="0">
                <a:solidFill>
                  <a:prstClr val="black"/>
                </a:solidFill>
              </a:rPr>
              <a:t>Charles Harwood     U.S</a:t>
            </a:r>
            <a:r>
              <a:rPr lang="en-US" sz="2700" dirty="0">
                <a:solidFill>
                  <a:prstClr val="black"/>
                </a:solidFill>
              </a:rPr>
              <a:t>. Federal Trade </a:t>
            </a:r>
            <a:r>
              <a:rPr lang="en-US" sz="2700" dirty="0" smtClean="0">
                <a:solidFill>
                  <a:prstClr val="black"/>
                </a:solidFill>
              </a:rPr>
              <a:t>Commission</a:t>
            </a:r>
            <a:endParaRPr lang="en-US" sz="4000" b="1" dirty="0"/>
          </a:p>
        </p:txBody>
      </p:sp>
      <p:pic>
        <p:nvPicPr>
          <p:cNvPr id="9" name="Picture 5" descr="federal-trade-commission-ftc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99" y="381000"/>
            <a:ext cx="990601" cy="93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03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Restitution</a:t>
            </a:r>
          </a:p>
          <a:p>
            <a:r>
              <a:rPr lang="en-US" sz="3200" dirty="0" smtClean="0"/>
              <a:t>Disgorgement</a:t>
            </a:r>
          </a:p>
          <a:p>
            <a:r>
              <a:rPr lang="en-US" sz="3200" dirty="0" smtClean="0"/>
              <a:t>Damages</a:t>
            </a:r>
          </a:p>
          <a:p>
            <a:r>
              <a:rPr lang="en-US" sz="3200" dirty="0" smtClean="0"/>
              <a:t>Fines and </a:t>
            </a:r>
            <a:r>
              <a:rPr lang="en-US" sz="3200" dirty="0"/>
              <a:t>P</a:t>
            </a:r>
            <a:r>
              <a:rPr lang="en-US" sz="3200" dirty="0" smtClean="0"/>
              <a:t>enalties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Monetary Remedies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278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219200" y="12192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smtClean="0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85800" y="1981200"/>
            <a:ext cx="7848599" cy="4648200"/>
          </a:xfrm>
        </p:spPr>
        <p:txBody>
          <a:bodyPr>
            <a:noAutofit/>
          </a:bodyPr>
          <a:lstStyle/>
          <a:p>
            <a:pPr marL="457200" indent="-457200"/>
            <a:r>
              <a:rPr lang="en-US" sz="2800" dirty="0" smtClean="0"/>
              <a:t>For injunctive relief and informational remedies, the main issue is the “fit” between the remedy and the wrong</a:t>
            </a:r>
          </a:p>
          <a:p>
            <a:pPr marL="457200" indent="-457200"/>
            <a:r>
              <a:rPr lang="en-US" sz="2800" dirty="0" smtClean="0"/>
              <a:t>Monetary relief raises more questions:</a:t>
            </a:r>
          </a:p>
          <a:p>
            <a:pPr lvl="1"/>
            <a:r>
              <a:rPr lang="en-US" sz="2400" dirty="0" smtClean="0"/>
              <a:t>How much money?</a:t>
            </a:r>
          </a:p>
          <a:p>
            <a:pPr lvl="1"/>
            <a:r>
              <a:rPr lang="en-US" sz="2400" dirty="0" smtClean="0"/>
              <a:t>Who pays it?</a:t>
            </a:r>
          </a:p>
          <a:p>
            <a:pPr lvl="1"/>
            <a:r>
              <a:rPr lang="en-US" sz="2400" dirty="0" smtClean="0"/>
              <a:t>Who receives it?</a:t>
            </a:r>
          </a:p>
          <a:p>
            <a:pPr lvl="1"/>
            <a:r>
              <a:rPr lang="en-US" sz="2400" dirty="0" smtClean="0"/>
              <a:t>When?</a:t>
            </a:r>
          </a:p>
          <a:p>
            <a:pPr lvl="1"/>
            <a:r>
              <a:rPr lang="en-US" sz="2400" dirty="0" smtClean="0"/>
              <a:t>How?</a:t>
            </a:r>
          </a:p>
          <a:p>
            <a:pPr lvl="1"/>
            <a:r>
              <a:rPr lang="en-US" sz="2400" dirty="0" smtClean="0"/>
              <a:t>And, other more advanced questions. 	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38072"/>
          </a:xfrm>
        </p:spPr>
        <p:txBody>
          <a:bodyPr>
            <a:normAutofit/>
          </a:bodyPr>
          <a:lstStyle/>
          <a:p>
            <a:r>
              <a:rPr lang="en-US" sz="4400" b="1" dirty="0"/>
              <a:t>Which Monetary </a:t>
            </a:r>
            <a:r>
              <a:rPr lang="en-US" sz="4400" b="1" dirty="0" smtClean="0"/>
              <a:t>Remedy?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0044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219200" y="12192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smtClean="0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4800" y="2438400"/>
            <a:ext cx="83820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/>
              <a:t>C</a:t>
            </a:r>
            <a:r>
              <a:rPr lang="en-US" sz="3200" u="sng" dirty="0" smtClean="0"/>
              <a:t>alculated as</a:t>
            </a:r>
            <a:r>
              <a:rPr lang="en-US" sz="3200" dirty="0" smtClean="0"/>
              <a:t>:				</a:t>
            </a:r>
            <a:r>
              <a:rPr lang="en-US" sz="3200" u="sng" dirty="0" smtClean="0"/>
              <a:t>Legal basis</a:t>
            </a:r>
            <a:r>
              <a:rPr lang="en-US" sz="3200" dirty="0" smtClean="0"/>
              <a:t>:</a:t>
            </a:r>
          </a:p>
          <a:p>
            <a:r>
              <a:rPr lang="en-US" sz="2800" dirty="0" smtClean="0"/>
              <a:t>Profits plus				-&gt; disgorgement </a:t>
            </a:r>
            <a:endParaRPr lang="en-US" sz="3600" dirty="0"/>
          </a:p>
          <a:p>
            <a:r>
              <a:rPr lang="en-US" sz="2800" dirty="0" smtClean="0"/>
              <a:t>Revenue (sales less refunds) 	-&gt; restitution</a:t>
            </a:r>
          </a:p>
          <a:p>
            <a:r>
              <a:rPr lang="en-US" sz="2800" dirty="0" smtClean="0"/>
              <a:t>Injury caused			</a:t>
            </a:r>
            <a:r>
              <a:rPr lang="en-US" sz="2800" dirty="0"/>
              <a:t>	</a:t>
            </a:r>
            <a:r>
              <a:rPr lang="en-US" sz="2800" dirty="0" smtClean="0"/>
              <a:t>-&gt; damages</a:t>
            </a:r>
          </a:p>
          <a:p>
            <a:pPr marL="3657600" lvl="8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  <a:r>
              <a:rPr lang="en-US" sz="1600" dirty="0"/>
              <a:t>	</a:t>
            </a:r>
            <a:r>
              <a:rPr lang="en-US" sz="2800" dirty="0" smtClean="0">
                <a:solidFill>
                  <a:schemeClr val="tx1"/>
                </a:solidFill>
              </a:rPr>
              <a:t>trebled</a:t>
            </a:r>
          </a:p>
          <a:p>
            <a:pPr marL="3657600" lvl="8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		exemplary</a:t>
            </a:r>
          </a:p>
          <a:p>
            <a:r>
              <a:rPr lang="en-US" sz="2800" dirty="0" smtClean="0"/>
              <a:t>Fine						-&gt; civil </a:t>
            </a:r>
            <a:r>
              <a:rPr lang="en-US" sz="2800" dirty="0"/>
              <a:t> </a:t>
            </a:r>
            <a:r>
              <a:rPr lang="en-US" sz="2800" dirty="0" smtClean="0"/>
              <a:t>or criminal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3991088" y="6250163"/>
            <a:ext cx="1161826" cy="365125"/>
          </a:xfrm>
        </p:spPr>
        <p:txBody>
          <a:bodyPr/>
          <a:lstStyle/>
          <a:p>
            <a:pPr>
              <a:defRPr/>
            </a:pPr>
            <a:fld id="{817A0B22-54BD-45E7-B4D6-9CA2002E611A}" type="slidenum">
              <a:rPr lang="en-US" smtClean="0">
                <a:solidFill>
                  <a:srgbClr val="898989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676400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Equitable (Injunctions):</a:t>
            </a:r>
            <a:br>
              <a:rPr lang="en-US" sz="3800" b="1" dirty="0" smtClean="0"/>
            </a:br>
            <a:r>
              <a:rPr lang="en-US" sz="3800" b="1" dirty="0" smtClean="0"/>
              <a:t>How Much?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62014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219200" y="12192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smtClean="0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1600200"/>
            <a:ext cx="7467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/>
              <a:t>S</a:t>
            </a:r>
            <a:r>
              <a:rPr lang="en-US" sz="2800" u="sng" dirty="0" smtClean="0"/>
              <a:t>et by law</a:t>
            </a:r>
            <a:endParaRPr lang="en-US" sz="2800" dirty="0" smtClean="0"/>
          </a:p>
          <a:p>
            <a:r>
              <a:rPr lang="en-US" sz="2800" dirty="0" smtClean="0"/>
              <a:t>Fixed or by formula</a:t>
            </a:r>
            <a:r>
              <a:rPr lang="en-US" sz="2800" dirty="0"/>
              <a:t>	</a:t>
            </a:r>
            <a:r>
              <a:rPr lang="en-US" sz="2800" dirty="0" smtClean="0"/>
              <a:t>	</a:t>
            </a:r>
            <a:endParaRPr lang="en-US" sz="2800" dirty="0"/>
          </a:p>
          <a:p>
            <a:pPr marL="0" indent="0">
              <a:buNone/>
            </a:pPr>
            <a:r>
              <a:rPr lang="en-US" sz="2800" u="sng" dirty="0" smtClean="0"/>
              <a:t>Factors may be variable</a:t>
            </a:r>
            <a:endParaRPr lang="en-US" sz="2800" dirty="0" smtClean="0"/>
          </a:p>
          <a:p>
            <a:r>
              <a:rPr lang="en-US" sz="2800" dirty="0" smtClean="0"/>
              <a:t>Justice requires:  </a:t>
            </a:r>
          </a:p>
          <a:p>
            <a:pPr lvl="1"/>
            <a:r>
              <a:rPr lang="en-US" sz="2400" dirty="0" smtClean="0"/>
              <a:t>deterrence</a:t>
            </a:r>
          </a:p>
          <a:p>
            <a:pPr lvl="1"/>
            <a:r>
              <a:rPr lang="en-US" sz="2400" dirty="0" smtClean="0"/>
              <a:t>punishment based on culpability</a:t>
            </a:r>
          </a:p>
          <a:p>
            <a:r>
              <a:rPr lang="en-US" sz="2800" dirty="0" smtClean="0"/>
              <a:t>Recompense of non-consumer injury:</a:t>
            </a:r>
          </a:p>
          <a:p>
            <a:pPr lvl="1"/>
            <a:r>
              <a:rPr lang="en-US" sz="2400" dirty="0" smtClean="0"/>
              <a:t>harm </a:t>
            </a:r>
            <a:r>
              <a:rPr lang="en-US" sz="2400" dirty="0"/>
              <a:t>was to markets or </a:t>
            </a:r>
            <a:r>
              <a:rPr lang="en-US" sz="2400" dirty="0" smtClean="0"/>
              <a:t>public</a:t>
            </a:r>
          </a:p>
          <a:p>
            <a:pPr lvl="1"/>
            <a:r>
              <a:rPr lang="en-US" sz="2400" dirty="0"/>
              <a:t>r</a:t>
            </a:r>
            <a:r>
              <a:rPr lang="en-US" sz="2400" dirty="0" smtClean="0"/>
              <a:t>epay costs </a:t>
            </a:r>
            <a:r>
              <a:rPr lang="en-US" sz="2400" dirty="0"/>
              <a:t>to </a:t>
            </a:r>
            <a:r>
              <a:rPr lang="en-US" sz="2400" dirty="0" smtClean="0"/>
              <a:t>society</a:t>
            </a:r>
          </a:p>
          <a:p>
            <a:r>
              <a:rPr lang="en-US" sz="2800" dirty="0" smtClean="0"/>
              <a:t>Many other factors possible… </a:t>
            </a:r>
            <a:endParaRPr lang="en-US" sz="2800" dirty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401762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Statutory Fines and Penalties:</a:t>
            </a:r>
            <a:br>
              <a:rPr lang="en-US" sz="3800" b="1" dirty="0" smtClean="0"/>
            </a:br>
            <a:r>
              <a:rPr lang="en-US" sz="3800" b="1" dirty="0" smtClean="0"/>
              <a:t>How Much?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20945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219200" y="12192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smtClean="0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When used?</a:t>
            </a:r>
          </a:p>
          <a:p>
            <a:pPr lvl="1"/>
            <a:r>
              <a:rPr lang="en-US" dirty="0" smtClean="0"/>
              <a:t>Temporary relief: Ex. Asset Freeze preserves funds</a:t>
            </a:r>
          </a:p>
          <a:p>
            <a:pPr lvl="1"/>
            <a:r>
              <a:rPr lang="en-US" dirty="0" smtClean="0"/>
              <a:t>Final </a:t>
            </a:r>
            <a:r>
              <a:rPr lang="en-US" dirty="0"/>
              <a:t>r</a:t>
            </a:r>
            <a:r>
              <a:rPr lang="en-US" dirty="0" smtClean="0"/>
              <a:t>elief: Ex. Judgment amount due now</a:t>
            </a:r>
          </a:p>
          <a:p>
            <a:r>
              <a:rPr lang="en-US" dirty="0" smtClean="0"/>
              <a:t>How collected?</a:t>
            </a:r>
            <a:endParaRPr lang="en-US" dirty="0"/>
          </a:p>
          <a:p>
            <a:pPr lvl="1"/>
            <a:r>
              <a:rPr lang="en-US" dirty="0" smtClean="0"/>
              <a:t>Rescission </a:t>
            </a:r>
            <a:r>
              <a:rPr lang="en-US" dirty="0"/>
              <a:t>of </a:t>
            </a:r>
            <a:r>
              <a:rPr lang="en-US" dirty="0" smtClean="0"/>
              <a:t>contract, order turnover, or disposal of specific asset</a:t>
            </a:r>
            <a:endParaRPr lang="en-US" dirty="0"/>
          </a:p>
          <a:p>
            <a:pPr lvl="1"/>
            <a:r>
              <a:rPr lang="en-US" dirty="0"/>
              <a:t>Judgment</a:t>
            </a:r>
          </a:p>
          <a:p>
            <a:pPr lvl="1"/>
            <a:r>
              <a:rPr lang="en-US" dirty="0"/>
              <a:t>Collections action, such as garnishment</a:t>
            </a:r>
          </a:p>
          <a:p>
            <a:pPr lvl="1"/>
            <a:r>
              <a:rPr lang="en-US" dirty="0" smtClean="0"/>
              <a:t>Seizure of funds or assets by government</a:t>
            </a:r>
          </a:p>
          <a:p>
            <a:r>
              <a:rPr lang="en-US" dirty="0" smtClean="0"/>
              <a:t>Who gets the money?</a:t>
            </a:r>
          </a:p>
          <a:p>
            <a:pPr lvl="1"/>
            <a:r>
              <a:rPr lang="en-US" dirty="0" smtClean="0"/>
              <a:t>Refunded directly to consumers</a:t>
            </a:r>
          </a:p>
          <a:p>
            <a:pPr lvl="1"/>
            <a:r>
              <a:rPr lang="en-US" dirty="0" smtClean="0"/>
              <a:t>Paid </a:t>
            </a:r>
            <a:r>
              <a:rPr lang="en-US" dirty="0"/>
              <a:t>to government </a:t>
            </a:r>
            <a:r>
              <a:rPr lang="en-US" dirty="0" smtClean="0"/>
              <a:t>for return </a:t>
            </a:r>
            <a:r>
              <a:rPr lang="en-US" dirty="0"/>
              <a:t>to </a:t>
            </a:r>
            <a:r>
              <a:rPr lang="en-US" dirty="0" smtClean="0"/>
              <a:t>consumers</a:t>
            </a:r>
          </a:p>
          <a:p>
            <a:pPr lvl="1"/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1219200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Monetary </a:t>
            </a:r>
            <a:r>
              <a:rPr lang="en-US" sz="4400" b="1" dirty="0" smtClean="0"/>
              <a:t>Relief:</a:t>
            </a:r>
            <a:br>
              <a:rPr lang="en-US" sz="4400" b="1" dirty="0" smtClean="0"/>
            </a:br>
            <a:r>
              <a:rPr lang="en-US" sz="4400" b="1" dirty="0" smtClean="0"/>
              <a:t>Other Issues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0720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219200" y="12192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smtClean="0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Does the fraudster owe for actions of others in the fraud?</a:t>
            </a:r>
            <a:endParaRPr lang="en-US" dirty="0"/>
          </a:p>
          <a:p>
            <a:pPr lvl="1"/>
            <a:r>
              <a:rPr lang="en-US" dirty="0"/>
              <a:t>Ex. Joint and s</a:t>
            </a:r>
            <a:r>
              <a:rPr lang="en-US" dirty="0" smtClean="0"/>
              <a:t>everal liability, common enterprise theory</a:t>
            </a:r>
          </a:p>
          <a:p>
            <a:r>
              <a:rPr lang="en-US" dirty="0" smtClean="0"/>
              <a:t>Can funds be recovered from non-fraudsters?</a:t>
            </a:r>
          </a:p>
          <a:p>
            <a:pPr lvl="1"/>
            <a:r>
              <a:rPr lang="en-US" dirty="0" smtClean="0"/>
              <a:t>Ex. Relief </a:t>
            </a:r>
            <a:r>
              <a:rPr lang="en-US" dirty="0"/>
              <a:t>d</a:t>
            </a:r>
            <a:r>
              <a:rPr lang="en-US" dirty="0" smtClean="0"/>
              <a:t>efendant, constructive trust</a:t>
            </a:r>
            <a:endParaRPr lang="en-US" dirty="0"/>
          </a:p>
          <a:p>
            <a:r>
              <a:rPr lang="en-US" dirty="0" smtClean="0"/>
              <a:t>Does the court raise the burden of proof?</a:t>
            </a:r>
          </a:p>
          <a:p>
            <a:pPr lvl="1"/>
            <a:r>
              <a:rPr lang="en-US" dirty="0" smtClean="0"/>
              <a:t>Ex. Tracing requirement</a:t>
            </a:r>
          </a:p>
          <a:p>
            <a:r>
              <a:rPr lang="en-US" dirty="0" smtClean="0"/>
              <a:t>What if fraudster owes more than it has?</a:t>
            </a:r>
          </a:p>
          <a:p>
            <a:pPr lvl="1"/>
            <a:r>
              <a:rPr lang="en-US" dirty="0" smtClean="0"/>
              <a:t>Ex.  Inability to pay reduces amount owed, </a:t>
            </a:r>
            <a:r>
              <a:rPr lang="en-US" dirty="0"/>
              <a:t>u</a:t>
            </a:r>
            <a:r>
              <a:rPr lang="en-US" dirty="0" smtClean="0"/>
              <a:t>npaid amount becomes collectible in future</a:t>
            </a:r>
          </a:p>
          <a:p>
            <a:r>
              <a:rPr lang="en-US" dirty="0" smtClean="0"/>
              <a:t>How do we resolve uncertainty over ability to pay?</a:t>
            </a:r>
          </a:p>
          <a:p>
            <a:pPr lvl="1"/>
            <a:r>
              <a:rPr lang="en-US" dirty="0" smtClean="0"/>
              <a:t>Ex. Shift burden to wrongdoer through financial attestation 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acked by avalanche clause</a:t>
            </a:r>
          </a:p>
          <a:p>
            <a:pPr lvl="2"/>
            <a:r>
              <a:rPr lang="en-US" dirty="0" smtClean="0"/>
              <a:t>Criminal prosecution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600200"/>
          </a:xfrm>
        </p:spPr>
        <p:txBody>
          <a:bodyPr>
            <a:noAutofit/>
          </a:bodyPr>
          <a:lstStyle/>
          <a:p>
            <a:r>
              <a:rPr lang="en-US" sz="4000" b="1" dirty="0"/>
              <a:t>Monetary </a:t>
            </a:r>
            <a:r>
              <a:rPr lang="en-US" sz="4000" b="1" dirty="0" smtClean="0"/>
              <a:t>Relief:</a:t>
            </a:r>
            <a:br>
              <a:rPr lang="en-US" sz="4000" b="1" dirty="0" smtClean="0"/>
            </a:br>
            <a:r>
              <a:rPr lang="en-US" sz="4000" b="1" dirty="0" smtClean="0"/>
              <a:t>Advanced Issues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785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219200" y="12192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smtClean="0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72067" y="2362200"/>
            <a:ext cx="7408333" cy="4267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Reputation</a:t>
            </a:r>
          </a:p>
          <a:p>
            <a:pPr lvl="1"/>
            <a:r>
              <a:rPr lang="en-US" sz="2400" dirty="0" smtClean="0"/>
              <a:t>Corporate ethics</a:t>
            </a:r>
          </a:p>
          <a:p>
            <a:pPr lvl="1"/>
            <a:r>
              <a:rPr lang="en-US" sz="2400" dirty="0" smtClean="0"/>
              <a:t>Voluntary association standards</a:t>
            </a:r>
          </a:p>
          <a:p>
            <a:pPr lvl="1"/>
            <a:r>
              <a:rPr lang="en-US" sz="2400" dirty="0" smtClean="0"/>
              <a:t>NGO publicity</a:t>
            </a:r>
          </a:p>
          <a:p>
            <a:pPr lvl="1"/>
            <a:r>
              <a:rPr lang="en-US" sz="2400" dirty="0" smtClean="0"/>
              <a:t>Government censure</a:t>
            </a:r>
          </a:p>
          <a:p>
            <a:r>
              <a:rPr lang="en-US" sz="2800" dirty="0" smtClean="0"/>
              <a:t>Reputation Effectiveness</a:t>
            </a:r>
          </a:p>
          <a:p>
            <a:pPr lvl="1"/>
            <a:r>
              <a:rPr lang="en-US" sz="2400" dirty="0"/>
              <a:t>Fraud </a:t>
            </a:r>
            <a:r>
              <a:rPr lang="en-US" sz="2400" dirty="0" smtClean="0"/>
              <a:t>vs. </a:t>
            </a:r>
            <a:r>
              <a:rPr lang="en-US" sz="2400" dirty="0"/>
              <a:t>legitimate</a:t>
            </a:r>
          </a:p>
          <a:p>
            <a:pPr lvl="1"/>
            <a:r>
              <a:rPr lang="en-US" sz="2400" dirty="0"/>
              <a:t>Impact of censure on company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Reputation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9165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219200" y="12192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smtClean="0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</a:t>
            </a:r>
            <a:r>
              <a:rPr lang="en-US" b="1" dirty="0" smtClean="0"/>
              <a:t>ost of the remedy &gt; fraudster’s gain from continuing?</a:t>
            </a:r>
          </a:p>
          <a:p>
            <a:r>
              <a:rPr lang="en-US" dirty="0"/>
              <a:t>I</a:t>
            </a:r>
            <a:r>
              <a:rPr lang="en-US" dirty="0" smtClean="0"/>
              <a:t>llegal gain includes:</a:t>
            </a:r>
          </a:p>
          <a:p>
            <a:pPr lvl="1"/>
            <a:r>
              <a:rPr lang="en-US" dirty="0" smtClean="0"/>
              <a:t>Fraudster’s profits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voided expenses of compliance</a:t>
            </a:r>
          </a:p>
          <a:p>
            <a:r>
              <a:rPr lang="en-US" dirty="0" smtClean="0"/>
              <a:t>Cost of remedy may be other than monetary relief:</a:t>
            </a:r>
          </a:p>
          <a:p>
            <a:pPr lvl="1"/>
            <a:r>
              <a:rPr lang="en-US" dirty="0" smtClean="0"/>
              <a:t>Reputational interests   </a:t>
            </a:r>
            <a:endParaRPr lang="en-US" dirty="0"/>
          </a:p>
          <a:p>
            <a:pPr lvl="1"/>
            <a:r>
              <a:rPr lang="en-US" dirty="0" smtClean="0"/>
              <a:t>Loss of company’s value in stock market</a:t>
            </a:r>
          </a:p>
          <a:p>
            <a:r>
              <a:rPr lang="en-US" dirty="0"/>
              <a:t>C</a:t>
            </a:r>
            <a:r>
              <a:rPr lang="en-US" dirty="0" smtClean="0"/>
              <a:t>onsider:</a:t>
            </a:r>
          </a:p>
          <a:p>
            <a:pPr lvl="1"/>
            <a:r>
              <a:rPr lang="en-US" dirty="0" smtClean="0"/>
              <a:t>Probability </a:t>
            </a:r>
            <a:r>
              <a:rPr lang="en-US" dirty="0"/>
              <a:t>of </a:t>
            </a:r>
            <a:r>
              <a:rPr lang="en-US" dirty="0" smtClean="0"/>
              <a:t>detection/prosecution</a:t>
            </a:r>
          </a:p>
          <a:p>
            <a:pPr lvl="1"/>
            <a:r>
              <a:rPr lang="en-US" dirty="0" smtClean="0"/>
              <a:t>Rationality of actor</a:t>
            </a:r>
          </a:p>
          <a:p>
            <a:pPr lvl="1"/>
            <a:r>
              <a:rPr lang="en-US" dirty="0" smtClean="0"/>
              <a:t>General deterrence may require even greater publicity to be perceived  </a:t>
            </a:r>
          </a:p>
          <a:p>
            <a:r>
              <a:rPr lang="en-US" dirty="0" smtClean="0"/>
              <a:t>A remedy that does not deter is a </a:t>
            </a:r>
            <a:r>
              <a:rPr lang="en-US" b="1" dirty="0" smtClean="0"/>
              <a:t>“cost of doing business”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Adequate Deterrence?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8805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219200" y="12192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smtClean="0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876800"/>
          </a:xfrm>
        </p:spPr>
        <p:txBody>
          <a:bodyPr>
            <a:normAutofit/>
          </a:bodyPr>
          <a:lstStyle/>
          <a:p>
            <a:r>
              <a:rPr lang="en-US" b="1" dirty="0" smtClean="0"/>
              <a:t>Evaluate the remedy against its purpose(s)</a:t>
            </a:r>
          </a:p>
          <a:p>
            <a:pPr lvl="1"/>
            <a:r>
              <a:rPr lang="en-US" dirty="0" smtClean="0"/>
              <a:t>A small redress check helps the consumer victim somewhat but does not deter the fraudster.</a:t>
            </a:r>
          </a:p>
          <a:p>
            <a:pPr lvl="1"/>
            <a:r>
              <a:rPr lang="en-US" dirty="0"/>
              <a:t>A large fine might deter but does not </a:t>
            </a:r>
            <a:r>
              <a:rPr lang="en-US" dirty="0" smtClean="0"/>
              <a:t>redress.</a:t>
            </a:r>
          </a:p>
          <a:p>
            <a:pPr lvl="1"/>
            <a:r>
              <a:rPr lang="en-US" dirty="0"/>
              <a:t>A large </a:t>
            </a:r>
            <a:r>
              <a:rPr lang="en-US" dirty="0" smtClean="0"/>
              <a:t>bond: </a:t>
            </a:r>
            <a:r>
              <a:rPr lang="en-US" dirty="0"/>
              <a:t>1. </a:t>
            </a:r>
            <a:r>
              <a:rPr lang="en-US" dirty="0" smtClean="0"/>
              <a:t>helps deter </a:t>
            </a:r>
            <a:r>
              <a:rPr lang="en-US" dirty="0"/>
              <a:t>the fraudster, but 2. also provide a pool of funds for </a:t>
            </a:r>
            <a:r>
              <a:rPr lang="en-US" dirty="0" smtClean="0"/>
              <a:t>redress if needed. </a:t>
            </a:r>
          </a:p>
          <a:p>
            <a:r>
              <a:rPr lang="en-US" b="1" dirty="0"/>
              <a:t>Evaluate the </a:t>
            </a:r>
            <a:r>
              <a:rPr lang="en-US" b="1" dirty="0" smtClean="0"/>
              <a:t>remedies against each other</a:t>
            </a:r>
          </a:p>
          <a:p>
            <a:pPr lvl="1"/>
            <a:r>
              <a:rPr lang="en-US" dirty="0" smtClean="0"/>
              <a:t>A (telemarketing) ban helps deter the fraudster next time and its violation tends to be easier to prove than a violation of injunctive relief (against misrepresentations).  </a:t>
            </a:r>
          </a:p>
          <a:p>
            <a:r>
              <a:rPr lang="en-US" b="1" dirty="0" smtClean="0"/>
              <a:t>Evaluate the effectiveness of the remedy over time</a:t>
            </a:r>
          </a:p>
          <a:p>
            <a:pPr lvl="1"/>
            <a:r>
              <a:rPr lang="en-US" dirty="0" smtClean="0"/>
              <a:t>Compliance monitoring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sz="4400" b="1" dirty="0"/>
              <a:t>Concluding R</a:t>
            </a:r>
            <a:r>
              <a:rPr lang="en-US" sz="4400" b="1" dirty="0" smtClean="0"/>
              <a:t>emarks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9665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219200" y="12192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smtClean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199" y="838200"/>
            <a:ext cx="7315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b="1" dirty="0">
              <a:solidFill>
                <a:srgbClr val="0192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72067" y="2133600"/>
            <a:ext cx="7408333" cy="4267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Purposes of Remedies</a:t>
            </a:r>
          </a:p>
          <a:p>
            <a:pPr lvl="1"/>
            <a:r>
              <a:rPr lang="en-US" sz="2800" dirty="0" smtClean="0"/>
              <a:t>Stop, correct, prevent </a:t>
            </a:r>
          </a:p>
          <a:p>
            <a:pPr lvl="1"/>
            <a:r>
              <a:rPr lang="en-US" sz="2800" dirty="0" smtClean="0"/>
              <a:t>Punish</a:t>
            </a:r>
          </a:p>
          <a:p>
            <a:r>
              <a:rPr lang="en-US" sz="3200" dirty="0" smtClean="0"/>
              <a:t>Types of Remedies</a:t>
            </a:r>
          </a:p>
          <a:p>
            <a:pPr lvl="1"/>
            <a:r>
              <a:rPr lang="en-US" sz="2800" dirty="0" smtClean="0"/>
              <a:t>Injunctions, information, money, reputation, education</a:t>
            </a:r>
          </a:p>
          <a:p>
            <a:r>
              <a:rPr lang="en-US" sz="3200" dirty="0"/>
              <a:t>E</a:t>
            </a:r>
            <a:r>
              <a:rPr lang="en-US" sz="3200" dirty="0" smtClean="0"/>
              <a:t>ffectiveness of a Remedy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Remedies: Overview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5839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8077200" cy="480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Remedies against wrongdoers (“fraudsters”)</a:t>
            </a:r>
          </a:p>
          <a:p>
            <a:pPr lvl="1"/>
            <a:r>
              <a:rPr lang="en-US" sz="2400" dirty="0" smtClean="0"/>
              <a:t>Incapacitation – Stop this fraud now </a:t>
            </a:r>
          </a:p>
          <a:p>
            <a:pPr lvl="1"/>
            <a:r>
              <a:rPr lang="en-US" sz="2400" dirty="0" smtClean="0"/>
              <a:t>Specific Deterrence – Stop this fraudster later </a:t>
            </a:r>
          </a:p>
          <a:p>
            <a:pPr lvl="1"/>
            <a:r>
              <a:rPr lang="en-US" sz="2400" dirty="0" smtClean="0"/>
              <a:t>General Deterrence – Stop other fraudsters</a:t>
            </a:r>
          </a:p>
          <a:p>
            <a:r>
              <a:rPr lang="en-US" sz="2800" dirty="0" smtClean="0"/>
              <a:t>Remedies to help victims</a:t>
            </a:r>
          </a:p>
          <a:p>
            <a:pPr lvl="1"/>
            <a:r>
              <a:rPr lang="en-US" sz="2400" dirty="0" smtClean="0"/>
              <a:t>Usually, attempts to restore the past</a:t>
            </a:r>
          </a:p>
          <a:p>
            <a:pPr lvl="1"/>
            <a:r>
              <a:rPr lang="en-US" sz="2400" dirty="0" smtClean="0"/>
              <a:t>Sometimes, goes further and rewards, e.g., a whistleblower</a:t>
            </a:r>
          </a:p>
          <a:p>
            <a:r>
              <a:rPr lang="en-US" sz="2800" dirty="0" smtClean="0"/>
              <a:t>Education</a:t>
            </a:r>
          </a:p>
          <a:p>
            <a:pPr lvl="1"/>
            <a:r>
              <a:rPr lang="en-US" sz="2400" dirty="0"/>
              <a:t>G</a:t>
            </a:r>
            <a:r>
              <a:rPr lang="en-US" sz="2400" dirty="0" smtClean="0"/>
              <a:t>enerally applicable, not specific to fraudster or victim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3716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Civil Enforcement Remedies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25420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219200" y="12192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smtClean="0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Analyzing Remedy Options</a:t>
            </a:r>
          </a:p>
          <a:p>
            <a:pPr lvl="1"/>
            <a:r>
              <a:rPr lang="en-US" sz="2800" dirty="0" smtClean="0"/>
              <a:t>Injunctive Relief – mostly stops the fraudster</a:t>
            </a:r>
          </a:p>
          <a:p>
            <a:pPr lvl="1"/>
            <a:r>
              <a:rPr lang="en-US" sz="2800" dirty="0" smtClean="0"/>
              <a:t>Informational Remedies – some of both</a:t>
            </a:r>
          </a:p>
          <a:p>
            <a:pPr lvl="1"/>
            <a:r>
              <a:rPr lang="en-US" sz="2800" dirty="0"/>
              <a:t>Monetary Relief – mostly helps the </a:t>
            </a:r>
            <a:r>
              <a:rPr lang="en-US" sz="2800" dirty="0" smtClean="0"/>
              <a:t>victim</a:t>
            </a:r>
          </a:p>
          <a:p>
            <a:pPr lvl="1"/>
            <a:r>
              <a:rPr lang="en-US" sz="2800" dirty="0" smtClean="0"/>
              <a:t>Reputational Remedies—some of both</a:t>
            </a:r>
          </a:p>
          <a:p>
            <a:r>
              <a:rPr lang="en-US" sz="3200" dirty="0" smtClean="0"/>
              <a:t>Remember </a:t>
            </a:r>
            <a:r>
              <a:rPr lang="en-US" sz="3200" dirty="0"/>
              <a:t>the purpose </a:t>
            </a:r>
            <a:r>
              <a:rPr lang="en-US" sz="3200" dirty="0" smtClean="0"/>
              <a:t>of the remedy to evaluate its effectiveness.  </a:t>
            </a:r>
            <a:r>
              <a:rPr lang="en-US" sz="3200" dirty="0"/>
              <a:t>Any </a:t>
            </a:r>
            <a:r>
              <a:rPr lang="en-US" sz="3200" dirty="0" smtClean="0"/>
              <a:t>one remedy may serve </a:t>
            </a:r>
            <a:r>
              <a:rPr lang="en-US" sz="3200" dirty="0"/>
              <a:t>multiple purposes</a:t>
            </a:r>
            <a:r>
              <a:rPr lang="en-US" sz="3200" dirty="0" smtClean="0"/>
              <a:t>. 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Remedies </a:t>
            </a:r>
            <a:r>
              <a:rPr lang="en-US" sz="4400" b="1" dirty="0" smtClean="0"/>
              <a:t>Analysis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7867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219200" y="12192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smtClean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199" y="838200"/>
            <a:ext cx="73152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192FF"/>
                </a:solidFill>
              </a:rPr>
              <a:t>    </a:t>
            </a:r>
            <a:endParaRPr lang="en-US" sz="4400" b="1" dirty="0">
              <a:solidFill>
                <a:srgbClr val="0192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800" u="sng" dirty="0" smtClean="0"/>
              <a:t>Civil</a:t>
            </a:r>
            <a:r>
              <a:rPr lang="en-US" sz="2800" dirty="0" smtClean="0"/>
              <a:t>	</a:t>
            </a:r>
            <a:r>
              <a:rPr lang="en-US" sz="2800" dirty="0"/>
              <a:t> </a:t>
            </a:r>
            <a:r>
              <a:rPr lang="en-US" sz="2800" dirty="0" smtClean="0"/>
              <a:t> 				</a:t>
            </a:r>
            <a:r>
              <a:rPr lang="en-US" sz="2800" u="sng" dirty="0" smtClean="0"/>
              <a:t>Criminal</a:t>
            </a:r>
            <a:endParaRPr lang="en-US" sz="2800" u="sng" dirty="0"/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			       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NOW:</a:t>
            </a:r>
          </a:p>
          <a:p>
            <a:pPr marL="457200" lvl="1" indent="0">
              <a:buNone/>
            </a:pPr>
            <a:r>
              <a:rPr lang="en-US" sz="2400" dirty="0" smtClean="0"/>
              <a:t>1. TRO/Receivership		1. Arrest or Indictment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2. Preliminary Injunction		2. Pretrial release 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     &lt;trial or settlement&gt;</a:t>
            </a:r>
            <a:r>
              <a:rPr lang="en-US" sz="2400" dirty="0"/>
              <a:t> </a:t>
            </a:r>
            <a:r>
              <a:rPr lang="en-US" sz="2400" dirty="0" smtClean="0"/>
              <a:t>                    &lt;trial or plea&gt;</a:t>
            </a:r>
          </a:p>
          <a:p>
            <a:pPr marL="457200" lvl="1" indent="0">
              <a:buNone/>
            </a:pPr>
            <a:r>
              <a:rPr lang="en-US" sz="2400" dirty="0" smtClean="0"/>
              <a:t>3. Permanent Injunction		3. Sentencing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			          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LATER:</a:t>
            </a:r>
          </a:p>
          <a:p>
            <a:pPr marL="457200" lvl="1" indent="0">
              <a:buNone/>
            </a:pPr>
            <a:r>
              <a:rPr lang="en-US" sz="2400" dirty="0" smtClean="0"/>
              <a:t>4. Compliance Monitoring	4. Probation</a:t>
            </a:r>
          </a:p>
          <a:p>
            <a:pPr marL="457200" lvl="1" indent="0">
              <a:buNone/>
            </a:pPr>
            <a:r>
              <a:rPr lang="en-US" sz="2400" dirty="0" smtClean="0"/>
              <a:t>						</a:t>
            </a:r>
          </a:p>
          <a:p>
            <a:pPr marL="457200" lvl="1" indent="0">
              <a:buNone/>
            </a:pPr>
            <a:r>
              <a:rPr lang="en-US" sz="2400" dirty="0" smtClean="0"/>
              <a:t>5. Contempt Proceeding		5.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Prosecution</a:t>
            </a:r>
            <a:r>
              <a:rPr lang="en-US" dirty="0" smtClean="0"/>
              <a:t>				</a:t>
            </a:r>
            <a:r>
              <a:rPr lang="en-US" dirty="0"/>
              <a:t>	</a:t>
            </a:r>
            <a:r>
              <a:rPr lang="en-US" dirty="0" smtClean="0"/>
              <a:t>		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7"/>
            <a:ext cx="8534400" cy="1333003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Injunctions: </a:t>
            </a:r>
            <a:br>
              <a:rPr lang="en-US" sz="4000" b="1" dirty="0" smtClean="0"/>
            </a:br>
            <a:r>
              <a:rPr lang="en-US" sz="4000" b="1" dirty="0" smtClean="0"/>
              <a:t>Stop Illegal Conduct</a:t>
            </a:r>
            <a:endParaRPr lang="en-US" sz="4000" dirty="0"/>
          </a:p>
        </p:txBody>
      </p:sp>
      <p:sp>
        <p:nvSpPr>
          <p:cNvPr id="5" name="Down Arrow 4"/>
          <p:cNvSpPr/>
          <p:nvPr/>
        </p:nvSpPr>
        <p:spPr>
          <a:xfrm>
            <a:off x="2159857" y="5261150"/>
            <a:ext cx="381000" cy="304800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261150"/>
            <a:ext cx="4508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44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219200" y="12192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smtClean="0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33400" y="2133600"/>
            <a:ext cx="8153400" cy="4572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Enjoining the exact same conduct that was challenged</a:t>
            </a:r>
          </a:p>
          <a:p>
            <a:r>
              <a:rPr lang="en-US" sz="2800" dirty="0" smtClean="0"/>
              <a:t>Adding “fencing in” relief</a:t>
            </a:r>
          </a:p>
          <a:p>
            <a:r>
              <a:rPr lang="en-US" sz="2800" dirty="0" smtClean="0"/>
              <a:t>Raising standards</a:t>
            </a:r>
          </a:p>
          <a:p>
            <a:pPr lvl="1"/>
            <a:r>
              <a:rPr lang="en-US" sz="2400" dirty="0" smtClean="0"/>
              <a:t>Higher levels of substantiation</a:t>
            </a:r>
          </a:p>
          <a:p>
            <a:pPr lvl="1"/>
            <a:r>
              <a:rPr lang="en-US" sz="2400" dirty="0" smtClean="0"/>
              <a:t>Pre-approval of claims, such as drug claims </a:t>
            </a:r>
          </a:p>
          <a:p>
            <a:r>
              <a:rPr lang="en-US" sz="2800" dirty="0"/>
              <a:t>Bonds </a:t>
            </a:r>
            <a:r>
              <a:rPr lang="en-US" sz="2800" dirty="0" smtClean="0"/>
              <a:t>and bans for otherwise lawful conduct</a:t>
            </a:r>
          </a:p>
          <a:p>
            <a:r>
              <a:rPr lang="en-US" sz="2800" dirty="0" smtClean="0"/>
              <a:t>Positive Injunctions </a:t>
            </a:r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estruction of fraudulent </a:t>
            </a:r>
            <a:r>
              <a:rPr lang="en-US" sz="2400" dirty="0"/>
              <a:t>products</a:t>
            </a:r>
          </a:p>
          <a:p>
            <a:pPr lvl="1"/>
            <a:r>
              <a:rPr lang="en-US" sz="2400" dirty="0" smtClean="0"/>
              <a:t>Disposal of customer </a:t>
            </a:r>
            <a:r>
              <a:rPr lang="en-US" sz="2400" dirty="0"/>
              <a:t>lists </a:t>
            </a: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Designing Civil Injunctions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5069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219200" y="12192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smtClean="0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Compliance Reporting</a:t>
            </a:r>
            <a:r>
              <a:rPr lang="en-US" sz="2800" dirty="0" smtClean="0"/>
              <a:t>: reduces investigative costs </a:t>
            </a:r>
          </a:p>
          <a:p>
            <a:pPr lvl="1"/>
            <a:r>
              <a:rPr lang="en-US" sz="2400" dirty="0" smtClean="0"/>
              <a:t>Report periodically on current location and activities </a:t>
            </a:r>
          </a:p>
          <a:p>
            <a:pPr lvl="1"/>
            <a:r>
              <a:rPr lang="en-US" sz="2400" dirty="0" smtClean="0"/>
              <a:t>Send notice of key developments, such as change of address</a:t>
            </a:r>
          </a:p>
          <a:p>
            <a:pPr lvl="1"/>
            <a:r>
              <a:rPr lang="en-US" sz="2400" dirty="0" smtClean="0"/>
              <a:t>Supply additional information upon request</a:t>
            </a:r>
          </a:p>
          <a:p>
            <a:r>
              <a:rPr lang="en-US" sz="2800" b="1" dirty="0" smtClean="0"/>
              <a:t>Record-keeping Requirements</a:t>
            </a:r>
            <a:r>
              <a:rPr lang="en-US" sz="2800" dirty="0" smtClean="0"/>
              <a:t>:  preserves evidence </a:t>
            </a:r>
          </a:p>
          <a:p>
            <a:r>
              <a:rPr lang="en-US" sz="2800" b="1" dirty="0" smtClean="0"/>
              <a:t>Confirmation</a:t>
            </a:r>
            <a:r>
              <a:rPr lang="en-US" sz="2800" dirty="0" smtClean="0"/>
              <a:t>:  </a:t>
            </a:r>
            <a:r>
              <a:rPr lang="en-US" sz="2800" dirty="0"/>
              <a:t>promotes deterrence, precludes denial of knowledge</a:t>
            </a:r>
          </a:p>
          <a:p>
            <a:pPr lvl="1"/>
            <a:r>
              <a:rPr lang="en-US" sz="2400" dirty="0"/>
              <a:t>Distribution of order </a:t>
            </a:r>
            <a:r>
              <a:rPr lang="en-US" sz="2400" dirty="0" smtClean="0"/>
              <a:t>to </a:t>
            </a:r>
            <a:r>
              <a:rPr lang="en-US" sz="2400" dirty="0"/>
              <a:t>employees and affiliates </a:t>
            </a:r>
          </a:p>
          <a:p>
            <a:pPr lvl="1"/>
            <a:r>
              <a:rPr lang="en-US" sz="2400" dirty="0" smtClean="0"/>
              <a:t>Acknowledge receipt of order by </a:t>
            </a:r>
            <a:r>
              <a:rPr lang="en-US" sz="2400" dirty="0"/>
              <a:t>defendants and </a:t>
            </a:r>
            <a:r>
              <a:rPr lang="en-US" sz="2400" dirty="0" smtClean="0"/>
              <a:t>others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Monitoring Injunctions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4399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219200" y="12192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smtClean="0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1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Notice of suit or settlement </a:t>
            </a:r>
            <a:endParaRPr lang="en-US" sz="2800" dirty="0"/>
          </a:p>
          <a:p>
            <a:pPr lvl="1"/>
            <a:r>
              <a:rPr lang="en-US" sz="2400" dirty="0"/>
              <a:t>Ex. </a:t>
            </a:r>
            <a:r>
              <a:rPr lang="en-US" sz="2400" dirty="0" smtClean="0"/>
              <a:t>Letter to customers or distributors</a:t>
            </a:r>
          </a:p>
          <a:p>
            <a:pPr lvl="1"/>
            <a:r>
              <a:rPr lang="en-US" sz="2400" dirty="0" smtClean="0"/>
              <a:t>Ex. Media coverage resulting from press release on ftc.gov</a:t>
            </a:r>
          </a:p>
          <a:p>
            <a:r>
              <a:rPr lang="en-US" sz="2800" dirty="0" smtClean="0"/>
              <a:t>Admission</a:t>
            </a:r>
          </a:p>
          <a:p>
            <a:pPr lvl="1"/>
            <a:r>
              <a:rPr lang="en-US" sz="2400" dirty="0" smtClean="0"/>
              <a:t>Ex. Fraudster’s admission of liability in settlement</a:t>
            </a:r>
          </a:p>
          <a:p>
            <a:r>
              <a:rPr lang="en-US" sz="2800" dirty="0" smtClean="0"/>
              <a:t>Pronouncement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x. Finding of liability by tribunal – court’s ruling and opinion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524000"/>
          </a:xfrm>
        </p:spPr>
        <p:txBody>
          <a:bodyPr>
            <a:normAutofit/>
          </a:bodyPr>
          <a:lstStyle/>
          <a:p>
            <a:r>
              <a:rPr lang="en-US" sz="4000" b="1" dirty="0"/>
              <a:t>Informational </a:t>
            </a:r>
            <a:r>
              <a:rPr lang="en-US" sz="4000" b="1" dirty="0" smtClean="0"/>
              <a:t>Remedies</a:t>
            </a:r>
            <a:br>
              <a:rPr lang="en-US" sz="4000" b="1" dirty="0" smtClean="0"/>
            </a:br>
            <a:r>
              <a:rPr lang="en-US" sz="4000" dirty="0" smtClean="0"/>
              <a:t> </a:t>
            </a:r>
            <a:r>
              <a:rPr lang="en-US" sz="4000" b="1" dirty="0" smtClean="0"/>
              <a:t>The Last Fraud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887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219200" y="12192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smtClean="0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09600" y="1905000"/>
            <a:ext cx="80772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Trade name excision</a:t>
            </a:r>
          </a:p>
          <a:p>
            <a:pPr lvl="1"/>
            <a:r>
              <a:rPr lang="en-US" sz="2400" dirty="0" smtClean="0"/>
              <a:t>Ex. Forbid use of brand name when it is unavoidably deceptive, or perhaps when it is imbued with goodwill</a:t>
            </a:r>
          </a:p>
          <a:p>
            <a:r>
              <a:rPr lang="en-US" sz="2800" dirty="0" smtClean="0"/>
              <a:t>Mandated disclosures</a:t>
            </a:r>
          </a:p>
          <a:p>
            <a:pPr lvl="1"/>
            <a:r>
              <a:rPr lang="en-US" sz="2400" dirty="0" smtClean="0"/>
              <a:t>Ex. Affirmative disclosures such as warning labels</a:t>
            </a:r>
          </a:p>
          <a:p>
            <a:r>
              <a:rPr lang="en-US" sz="2800" dirty="0"/>
              <a:t>Corrective </a:t>
            </a:r>
            <a:r>
              <a:rPr lang="en-US" sz="2800" dirty="0" smtClean="0"/>
              <a:t>advertising</a:t>
            </a:r>
          </a:p>
          <a:p>
            <a:pPr lvl="1"/>
            <a:r>
              <a:rPr lang="en-US" sz="2400" dirty="0" smtClean="0"/>
              <a:t>Ex. Company required to sponsor an ad campaign to reverse a deceptive impression</a:t>
            </a:r>
            <a:endParaRPr lang="en-US" sz="2400" dirty="0"/>
          </a:p>
          <a:p>
            <a:r>
              <a:rPr lang="en-US" sz="2800" dirty="0" smtClean="0"/>
              <a:t>Consumer education </a:t>
            </a:r>
          </a:p>
          <a:p>
            <a:pPr lvl="1"/>
            <a:r>
              <a:rPr lang="en-US" sz="2400" dirty="0" smtClean="0"/>
              <a:t>Ex. Company distributes government materials  or materials or funds campaign by government/NGO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3991088" y="6250163"/>
            <a:ext cx="1161826" cy="365125"/>
          </a:xfrm>
        </p:spPr>
        <p:txBody>
          <a:bodyPr/>
          <a:lstStyle/>
          <a:p>
            <a:pPr>
              <a:defRPr/>
            </a:pPr>
            <a:fld id="{817A0B22-54BD-45E7-B4D6-9CA2002E611A}" type="slidenum">
              <a:rPr lang="en-US" smtClean="0">
                <a:solidFill>
                  <a:srgbClr val="898989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1371600"/>
          </a:xfrm>
        </p:spPr>
        <p:txBody>
          <a:bodyPr>
            <a:noAutofit/>
          </a:bodyPr>
          <a:lstStyle/>
          <a:p>
            <a:r>
              <a:rPr lang="en-US" sz="4000" b="1" dirty="0"/>
              <a:t>Informational </a:t>
            </a:r>
            <a:r>
              <a:rPr lang="en-US" sz="4000" b="1" dirty="0" smtClean="0"/>
              <a:t>Remedies</a:t>
            </a:r>
            <a:br>
              <a:rPr lang="en-US" sz="4000" b="1" dirty="0" smtClean="0"/>
            </a:br>
            <a:r>
              <a:rPr lang="en-US" sz="4000" b="1" dirty="0" smtClean="0"/>
              <a:t>The Next Fraud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9673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1_Reebok">
  <a:themeElements>
    <a:clrScheme name="Advertising 13">
      <a:dk1>
        <a:srgbClr val="101826"/>
      </a:dk1>
      <a:lt1>
        <a:srgbClr val="EAE4D1"/>
      </a:lt1>
      <a:dk2>
        <a:srgbClr val="243552"/>
      </a:dk2>
      <a:lt2>
        <a:srgbClr val="FFFFFF"/>
      </a:lt2>
      <a:accent1>
        <a:srgbClr val="2E4266"/>
      </a:accent1>
      <a:accent2>
        <a:srgbClr val="E9E6C5"/>
      </a:accent2>
      <a:accent3>
        <a:srgbClr val="ACAEB3"/>
      </a:accent3>
      <a:accent4>
        <a:srgbClr val="C8C3B2"/>
      </a:accent4>
      <a:accent5>
        <a:srgbClr val="ADB0B8"/>
      </a:accent5>
      <a:accent6>
        <a:srgbClr val="D3D0B2"/>
      </a:accent6>
      <a:hlink>
        <a:srgbClr val="7C7856"/>
      </a:hlink>
      <a:folHlink>
        <a:srgbClr val="8C9EA0"/>
      </a:folHlink>
    </a:clrScheme>
    <a:fontScheme name="Advertising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  <a:ea typeface="ＭＳ Ｐゴシック" pitchFamily="1" charset="-128"/>
          </a:defRPr>
        </a:defPPr>
      </a:lstStyle>
    </a:lnDef>
  </a:objectDefaults>
  <a:extraClrSchemeLst>
    <a:extraClrScheme>
      <a:clrScheme name="Advertis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ertis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ertis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ertis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ertis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ertis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13">
        <a:dk1>
          <a:srgbClr val="101826"/>
        </a:dk1>
        <a:lt1>
          <a:srgbClr val="EAE4D1"/>
        </a:lt1>
        <a:dk2>
          <a:srgbClr val="243552"/>
        </a:dk2>
        <a:lt2>
          <a:srgbClr val="FFFFFF"/>
        </a:lt2>
        <a:accent1>
          <a:srgbClr val="2E4266"/>
        </a:accent1>
        <a:accent2>
          <a:srgbClr val="E9E6C5"/>
        </a:accent2>
        <a:accent3>
          <a:srgbClr val="ACAEB3"/>
        </a:accent3>
        <a:accent4>
          <a:srgbClr val="C8C3B2"/>
        </a:accent4>
        <a:accent5>
          <a:srgbClr val="ADB0B8"/>
        </a:accent5>
        <a:accent6>
          <a:srgbClr val="D3D0B2"/>
        </a:accent6>
        <a:hlink>
          <a:srgbClr val="7C7856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ebok">
  <a:themeElements>
    <a:clrScheme name="Advertising 13">
      <a:dk1>
        <a:srgbClr val="101826"/>
      </a:dk1>
      <a:lt1>
        <a:srgbClr val="EAE4D1"/>
      </a:lt1>
      <a:dk2>
        <a:srgbClr val="243552"/>
      </a:dk2>
      <a:lt2>
        <a:srgbClr val="FFFFFF"/>
      </a:lt2>
      <a:accent1>
        <a:srgbClr val="2E4266"/>
      </a:accent1>
      <a:accent2>
        <a:srgbClr val="E9E6C5"/>
      </a:accent2>
      <a:accent3>
        <a:srgbClr val="ACAEB3"/>
      </a:accent3>
      <a:accent4>
        <a:srgbClr val="C8C3B2"/>
      </a:accent4>
      <a:accent5>
        <a:srgbClr val="ADB0B8"/>
      </a:accent5>
      <a:accent6>
        <a:srgbClr val="D3D0B2"/>
      </a:accent6>
      <a:hlink>
        <a:srgbClr val="7C7856"/>
      </a:hlink>
      <a:folHlink>
        <a:srgbClr val="8C9EA0"/>
      </a:folHlink>
    </a:clrScheme>
    <a:fontScheme name="Advertising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  <a:ea typeface="ＭＳ Ｐゴシック" pitchFamily="1" charset="-128"/>
          </a:defRPr>
        </a:defPPr>
      </a:lstStyle>
    </a:lnDef>
  </a:objectDefaults>
  <a:extraClrSchemeLst>
    <a:extraClrScheme>
      <a:clrScheme name="Advertis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ertis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ertis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ertis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ertis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ertis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13">
        <a:dk1>
          <a:srgbClr val="101826"/>
        </a:dk1>
        <a:lt1>
          <a:srgbClr val="EAE4D1"/>
        </a:lt1>
        <a:dk2>
          <a:srgbClr val="243552"/>
        </a:dk2>
        <a:lt2>
          <a:srgbClr val="FFFFFF"/>
        </a:lt2>
        <a:accent1>
          <a:srgbClr val="2E4266"/>
        </a:accent1>
        <a:accent2>
          <a:srgbClr val="E9E6C5"/>
        </a:accent2>
        <a:accent3>
          <a:srgbClr val="ACAEB3"/>
        </a:accent3>
        <a:accent4>
          <a:srgbClr val="C8C3B2"/>
        </a:accent4>
        <a:accent5>
          <a:srgbClr val="ADB0B8"/>
        </a:accent5>
        <a:accent6>
          <a:srgbClr val="D3D0B2"/>
        </a:accent6>
        <a:hlink>
          <a:srgbClr val="7C7856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TC Building Theme1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82575" marR="0" indent="-28257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333399"/>
          </a:buClr>
          <a:buSzTx/>
          <a:buFont typeface="Wingdings" pitchFamily="2" charset="2"/>
          <a:buChar char="§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82575" marR="0" indent="-28257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333399"/>
          </a:buClr>
          <a:buSzTx/>
          <a:buFont typeface="Wingdings" pitchFamily="2" charset="2"/>
          <a:buChar char="§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82575" marR="0" indent="-28257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333399"/>
          </a:buClr>
          <a:buSzTx/>
          <a:buFont typeface="Wingdings" pitchFamily="2" charset="2"/>
          <a:buChar char="§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82575" marR="0" indent="-28257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333399"/>
          </a:buClr>
          <a:buSzTx/>
          <a:buFont typeface="Wingdings" pitchFamily="2" charset="2"/>
          <a:buChar char="§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817</Words>
  <Application>Microsoft Office PowerPoint</Application>
  <PresentationFormat>On-screen Show (4:3)</PresentationFormat>
  <Paragraphs>166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1_Reebok</vt:lpstr>
      <vt:lpstr>Custom Design</vt:lpstr>
      <vt:lpstr>Reebok</vt:lpstr>
      <vt:lpstr>1_Custom Design</vt:lpstr>
      <vt:lpstr>FTC Building Theme1</vt:lpstr>
      <vt:lpstr>2_Custom Design</vt:lpstr>
      <vt:lpstr>Waveform</vt:lpstr>
      <vt:lpstr>   Civil Enforcement Remedies  Sixth Annual African Dialogue Conference Lilongwe, Malawi September 2014    Charles Harwood     U.S. Federal Trade Commission</vt:lpstr>
      <vt:lpstr>Remedies: Overview</vt:lpstr>
      <vt:lpstr>Civil Enforcement Remedies</vt:lpstr>
      <vt:lpstr>Remedies Analysis</vt:lpstr>
      <vt:lpstr>Injunctions:  Stop Illegal Conduct</vt:lpstr>
      <vt:lpstr>Designing Civil Injunctions</vt:lpstr>
      <vt:lpstr>Monitoring Injunctions</vt:lpstr>
      <vt:lpstr>Informational Remedies  The Last Fraud</vt:lpstr>
      <vt:lpstr>Informational Remedies The Next Fraud</vt:lpstr>
      <vt:lpstr>Monetary Remedies</vt:lpstr>
      <vt:lpstr>Which Monetary Remedy?</vt:lpstr>
      <vt:lpstr>Equitable (Injunctions): How Much?</vt:lpstr>
      <vt:lpstr>Statutory Fines and Penalties: How Much?</vt:lpstr>
      <vt:lpstr>Monetary Relief: Other Issues</vt:lpstr>
      <vt:lpstr>Monetary Relief: Advanced Issues</vt:lpstr>
      <vt:lpstr>Reputation</vt:lpstr>
      <vt:lpstr>Adequate Deterrence?</vt:lpstr>
      <vt:lpstr>Concluding Remarks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2014-08-24T03:55:04Z</dcterms:created>
  <dcterms:modified xsi:type="dcterms:W3CDTF">2014-08-24T22:22:21Z</dcterms:modified>
</cp:coreProperties>
</file>