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310" r:id="rId4"/>
    <p:sldId id="300" r:id="rId5"/>
    <p:sldId id="308" r:id="rId6"/>
    <p:sldId id="301" r:id="rId7"/>
    <p:sldId id="302" r:id="rId8"/>
    <p:sldId id="304" r:id="rId9"/>
    <p:sldId id="309" r:id="rId10"/>
    <p:sldId id="303" r:id="rId11"/>
    <p:sldId id="311" r:id="rId12"/>
    <p:sldId id="312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FA62F0B-5AFC-44FB-9E5B-AEA3E8593F2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143506D-8DF2-4BD1-AAE8-D3B31BDE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62D-A187-4039-BE5F-00E46BBA9D63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A50-2E40-4126-9A0D-12CE2B7292F5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9C4D-E97F-42C0-89C8-FF13559D29AF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5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D0BCCE-DBF3-4A3E-8054-AEFCDC9BB767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F7584-F01D-4378-B2C9-53240BC39C8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8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8818-4991-40E6-804A-1F7270EAF6BC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8F0-E2C7-4525-8DFB-834483DFCB36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731-769F-4E8F-8BD1-1948A134746E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192-EBBE-444F-A5FB-FFD9143C6DE8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F8F2-5F65-4BBD-B937-0C39783AE7C1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AD8-0C7E-43C0-8DEE-2E4543C8F6EA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A076-D22B-403F-A722-87C1B5B6239D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5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147-E6C8-41B9-9672-0A8ACC7BDD88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7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93DF1-67DC-4DEA-B79D-475A183D7C66}" type="datetime1">
              <a:rPr lang="en-US" smtClean="0">
                <a:solidFill>
                  <a:srgbClr val="073E87"/>
                </a:solidFill>
              </a:rPr>
              <a:t>8/28/2014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ftc.gov/news-events/press-releases/2014/02/another-group-marketers-behind-phony-gift-card-text-spam-settl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tc.gov/os/2013/03/130306mobilereport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ftc.gov/bcp/workshops/mobilepay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c.gov/news-events/press-releases/2010/03/ftc-halts-massive-cramming-operation-illegally-billed-thousand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ftc.gov/news-events/press-releases/2014/06/operators-massive-mobile-cramming-scheme-will-surrender-more-10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hyperlink" Target="http://www.ftc.gov/news-events/press-releases/2014/07/ftc-alleges-t-mobile-crammed-bogus-charges-customers-phone-bil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c.gov/news-events/press-releases/2014/05/snapchat-settles-ftc-charges-promises-disappearing-messages-were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ftc.gov/news-events/press-releases/2010/09/ftc-international-privacy-enforcement-authorities-launch-glob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www.ftc.gov/news-events/press-releases/2014/06/ftc-testifies-geolocation-privacy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ftc.gov/news-events/press-releases/2014/03/fandango-credit-karma-settle-ftc-charges-they-deceived-consumers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ftc.gov/news-events/press-releases/2014/04/ftc-approves-final-order-settling-charges-against-flashlight-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c.gov/news-events/press-releases/2014/02/ftc-approves-kidsafe-safe-harbor-progra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ftc.gov/news-events/press-releases/2013/07/revised-childrens-online-privacy-protection-rule-goes-effe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://www.ftc.gov/news-events/press-releases/2014/01/ftcs-net-cetera-advises-parents-how-talk-their-kids-about-0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ftc.gov/news-events/press-releases/2014/01/apple-inc-will-provide-full-consumer-refunds-least-325-mill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fricaMa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90" y="3183466"/>
            <a:ext cx="1904810" cy="1668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ederal-trade-commission-ft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21965"/>
            <a:ext cx="2145953" cy="18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8813" y="2677180"/>
            <a:ext cx="829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Mobile and Cyber Threat Issues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3033"/>
            <a:ext cx="2286000" cy="21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991600" cy="11430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3200" b="1" dirty="0" smtClean="0"/>
              <a:t>The Sixth Annual African Dialogue </a:t>
            </a:r>
            <a:br>
              <a:rPr lang="en-US" sz="3200" b="1" dirty="0" smtClean="0"/>
            </a:br>
            <a:r>
              <a:rPr lang="en-US" sz="3200" b="1" dirty="0" smtClean="0"/>
              <a:t>Consumer Protection Conference</a:t>
            </a:r>
            <a:endParaRPr lang="en-US" sz="32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743200" y="5181600"/>
            <a:ext cx="3733800" cy="10848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Deon Woods Bell</a:t>
            </a:r>
          </a:p>
          <a:p>
            <a:pPr marL="0" indent="0" algn="ctr">
              <a:buNone/>
            </a:pPr>
            <a:r>
              <a:rPr lang="en-US" sz="2000" dirty="0" smtClean="0"/>
              <a:t>U.S. Federal Trade Commission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Lilongwe</a:t>
            </a:r>
            <a:r>
              <a:rPr lang="en-US" sz="2000" dirty="0" smtClean="0"/>
              <a:t>, Malawi</a:t>
            </a:r>
          </a:p>
          <a:p>
            <a:pPr marL="0" indent="0" algn="ctr">
              <a:buNone/>
            </a:pPr>
            <a:r>
              <a:rPr lang="en-US" sz="2000" dirty="0" smtClean="0"/>
              <a:t>8-12 September 2014</a:t>
            </a:r>
            <a:endParaRPr lang="en-US" sz="2000" dirty="0"/>
          </a:p>
        </p:txBody>
      </p:sp>
      <p:pic>
        <p:nvPicPr>
          <p:cNvPr id="1026" name="Picture 2" descr="C:\Users\dcurre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3" y="4873855"/>
            <a:ext cx="1675508" cy="16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6988886" y="4983514"/>
            <a:ext cx="2014000" cy="152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70" y="4947297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6996293" y="5384832"/>
            <a:ext cx="1801177" cy="1323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1536631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Spam Texts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50892" y="2565671"/>
            <a:ext cx="3149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FTC Initiatives: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Enforcement Actions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hlinkClick r:id="rId7"/>
              </a:rPr>
              <a:t>FTC v. CPA Tank, Inc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7"/>
              </a:rPr>
              <a:t>-FTC v. Eagle Web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562" y="2584845"/>
            <a:ext cx="4151682" cy="236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Consumers may receive unsolicited texts that offer “free” services or gifts that end up being untrue or simply a lead into other unrelated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spam texts may also automatically add crammed charges to users’ phone bills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contact information:</a:t>
            </a:r>
          </a:p>
          <a:p>
            <a:pPr marL="581343" lvl="2" indent="0">
              <a:buNone/>
            </a:pPr>
            <a:r>
              <a:rPr lang="en-US" sz="1600" dirty="0" smtClean="0"/>
              <a:t>Deon Woods Bell</a:t>
            </a:r>
          </a:p>
          <a:p>
            <a:pPr marL="581343" lvl="2" indent="0">
              <a:buNone/>
            </a:pPr>
            <a:r>
              <a:rPr lang="en-US" sz="1600" dirty="0" smtClean="0"/>
              <a:t>Office of International Affairs</a:t>
            </a:r>
          </a:p>
          <a:p>
            <a:pPr marL="581343" lvl="2" indent="0">
              <a:buNone/>
            </a:pPr>
            <a:r>
              <a:rPr lang="en-US" sz="1600" dirty="0" smtClean="0"/>
              <a:t>U.S. Federal Trade Commission</a:t>
            </a:r>
          </a:p>
          <a:p>
            <a:pPr marL="581343" lvl="2" indent="0">
              <a:buNone/>
            </a:pPr>
            <a:r>
              <a:rPr lang="en-US" sz="1600" dirty="0" smtClean="0"/>
              <a:t>600 Pennsylvania Ave, N.W.  H-494</a:t>
            </a:r>
          </a:p>
          <a:p>
            <a:pPr marL="581343" lvl="2" indent="0">
              <a:buNone/>
            </a:pPr>
            <a:r>
              <a:rPr lang="en-US" sz="1600" dirty="0" smtClean="0"/>
              <a:t>Washington, D.C. 20580</a:t>
            </a:r>
          </a:p>
          <a:p>
            <a:pPr marL="581343" lvl="2" indent="0">
              <a:buNone/>
            </a:pPr>
            <a:endParaRPr lang="en-US" sz="1600" dirty="0"/>
          </a:p>
          <a:p>
            <a:pPr marL="581343" lvl="2" indent="0">
              <a:buNone/>
            </a:pPr>
            <a:r>
              <a:rPr lang="en-US" sz="1600" dirty="0" smtClean="0"/>
              <a:t>Email: dwoodsbell@ftc.gov</a:t>
            </a:r>
          </a:p>
          <a:p>
            <a:pPr marL="581343" lvl="2" indent="0">
              <a:buNone/>
            </a:pPr>
            <a:r>
              <a:rPr lang="en-US" sz="1600" dirty="0" smtClean="0"/>
              <a:t>Telephone: +1 (202) 326-3307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3600"/>
            <a:ext cx="73914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 U.S. Mobile Market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35" y="5164918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79663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90 percent of Americans have a mobile phone</a:t>
            </a:r>
          </a:p>
          <a:p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 those, only about 12 percent currently use them to make mobile payments</a:t>
            </a:r>
          </a:p>
          <a:p>
            <a:pPr lvl="1"/>
            <a:endParaRPr lang="en-US" sz="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Some believe that mobile payments will achieve “widespread mainstream consumer adoption” by 2015</a:t>
            </a:r>
          </a:p>
          <a:p>
            <a:pPr lvl="1"/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Third party charges on wireless bills are estimated at $1.5 billion per year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Few mobile devices have antivirus protection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According to one survey, less than one-third of mobile users felt in control of their personal information on their device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than 800,000 apps are available in the Apple App Store and 700,000 in Google Play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086600" y="5452848"/>
            <a:ext cx="1752600" cy="1168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9489" r="3414" b="19393"/>
          <a:stretch/>
        </p:blipFill>
        <p:spPr bwMode="auto">
          <a:xfrm>
            <a:off x="5148922" y="1862730"/>
            <a:ext cx="2806758" cy="9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2" y="2971800"/>
            <a:ext cx="487965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730" y="914400"/>
            <a:ext cx="4343400" cy="125272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Mobile Payments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2" y="4931137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43574" y="65690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5373256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There are many kinds of mobile </a:t>
            </a:r>
            <a:br>
              <a:rPr lang="en-US" dirty="0" smtClean="0"/>
            </a:br>
            <a:r>
              <a:rPr lang="en-US" dirty="0" smtClean="0"/>
              <a:t>payments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rotections against fraudulent or </a:t>
            </a:r>
            <a:br>
              <a:rPr lang="en-US" dirty="0" smtClean="0"/>
            </a:br>
            <a:r>
              <a:rPr lang="en-US" dirty="0" smtClean="0"/>
              <a:t>unauthorized mobile payments vary </a:t>
            </a:r>
            <a:br>
              <a:rPr lang="en-US" dirty="0" smtClean="0"/>
            </a:br>
            <a:r>
              <a:rPr lang="en-US" dirty="0" smtClean="0"/>
              <a:t>by funding source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/>
              <a:t>Security of mobile payments</a:t>
            </a:r>
          </a:p>
          <a:p>
            <a:endParaRPr lang="en-US" dirty="0"/>
          </a:p>
          <a:p>
            <a:r>
              <a:rPr lang="en-US" b="1" dirty="0" smtClean="0"/>
              <a:t>FTC Initiatives: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Workshop</a:t>
            </a:r>
            <a:r>
              <a:rPr lang="en-US" dirty="0" smtClean="0"/>
              <a:t> and </a:t>
            </a:r>
            <a:r>
              <a:rPr lang="en-US" dirty="0" smtClean="0">
                <a:hlinkClick r:id="rId8"/>
              </a:rPr>
              <a:t>Report on </a:t>
            </a:r>
            <a:br>
              <a:rPr lang="en-US" dirty="0" smtClean="0">
                <a:hlinkClick r:id="rId8"/>
              </a:rPr>
            </a:br>
            <a:r>
              <a:rPr lang="en-US" dirty="0" smtClean="0">
                <a:hlinkClick r:id="rId8"/>
              </a:rPr>
              <a:t>Mobile Payments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2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25" y="5139582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159723" y="5317304"/>
            <a:ext cx="1720329" cy="1354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863790"/>
            <a:ext cx="4343400" cy="125272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Cramming Charges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668996"/>
            <a:ext cx="5373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Unauthorized or misleading charges  from the </a:t>
            </a:r>
            <a:r>
              <a:rPr lang="en-US" dirty="0"/>
              <a:t>p</a:t>
            </a:r>
            <a:r>
              <a:rPr lang="en-US" dirty="0" smtClean="0"/>
              <a:t>hone company or </a:t>
            </a:r>
            <a:r>
              <a:rPr lang="en-US" dirty="0"/>
              <a:t>t</a:t>
            </a:r>
            <a:r>
              <a:rPr lang="en-US" dirty="0" smtClean="0"/>
              <a:t>hird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Vague charge names on a phone </a:t>
            </a:r>
            <a:r>
              <a:rPr lang="en-US" dirty="0"/>
              <a:t>b</a:t>
            </a:r>
            <a:r>
              <a:rPr lang="en-US" dirty="0" smtClean="0"/>
              <a:t>ill such as “service fee,” “other fees,” or “membership.”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Charges may be buried deep in the bill so that they are hard for consumers to spot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FTC Initiatives: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Enforcement Actions: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7"/>
              </a:rPr>
              <a:t>FTC v. </a:t>
            </a:r>
            <a:r>
              <a:rPr lang="en-US" dirty="0" err="1" smtClean="0">
                <a:hlinkClick r:id="rId7"/>
              </a:rPr>
              <a:t>Tatto</a:t>
            </a:r>
            <a:r>
              <a:rPr lang="en-US" dirty="0" smtClean="0">
                <a:hlinkClick r:id="rId7"/>
              </a:rPr>
              <a:t>, Inc.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hlinkClick r:id="rId8"/>
              </a:rPr>
              <a:t>FTC v. INC21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hlinkClick r:id="rId9"/>
              </a:rPr>
              <a:t>FTC v. T-Mobile</a:t>
            </a:r>
            <a:endParaRPr lang="en-US" dirty="0"/>
          </a:p>
          <a:p>
            <a:endParaRPr lang="en-US" b="1" dirty="0" smtClean="0"/>
          </a:p>
        </p:txBody>
      </p:sp>
      <p:pic>
        <p:nvPicPr>
          <p:cNvPr id="15" name="Picture 2" descr="C:\Users\dcurren\Desktop\cramminggraphi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4" y="1892108"/>
            <a:ext cx="3084944" cy="29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34" y="5154863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5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235824" y="5384832"/>
            <a:ext cx="1676400" cy="129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09800" y="1139280"/>
            <a:ext cx="43815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FTC v. T-Mobile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28601" y="2133600"/>
            <a:ext cx="4905692" cy="3200400"/>
          </a:xfrm>
        </p:spPr>
        <p:txBody>
          <a:bodyPr/>
          <a:lstStyle/>
          <a:p>
            <a:r>
              <a:rPr lang="en-US" dirty="0" smtClean="0"/>
              <a:t>FTC charged T-Mobile with including crammed charges on consumers’ bills and then profiting from the unauthorized charges.</a:t>
            </a:r>
          </a:p>
          <a:p>
            <a:r>
              <a:rPr lang="en-US" dirty="0" smtClean="0"/>
              <a:t>FTC also alleges that the charges are buried in consumer’s bills so that it was hard to find them.</a:t>
            </a:r>
            <a:endParaRPr lang="en-US" dirty="0"/>
          </a:p>
        </p:txBody>
      </p:sp>
      <p:pic>
        <p:nvPicPr>
          <p:cNvPr id="2050" name="Picture 2" descr="C:\Users\dcurren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34" y="5148024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6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086600" y="5300488"/>
            <a:ext cx="1810838" cy="1354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6185" y="1337101"/>
            <a:ext cx="432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Mobile Security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223" y="2168098"/>
            <a:ext cx="40655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FTC Initiatives: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Global Privacy Enforcement Network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hlinkClick r:id="rId7"/>
              </a:rPr>
              <a:t>Participation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Enforcement Actions: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hlinkClick r:id="rId8"/>
              </a:rPr>
              <a:t>FTC v. Snapchat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hlinkClick r:id="rId9"/>
              </a:rPr>
              <a:t>FTC v. </a:t>
            </a:r>
            <a:r>
              <a:rPr lang="en-US" dirty="0" err="1" smtClean="0">
                <a:hlinkClick r:id="rId9"/>
              </a:rPr>
              <a:t>Goldenshores</a:t>
            </a:r>
            <a:r>
              <a:rPr lang="en-US" dirty="0" smtClean="0">
                <a:hlinkClick r:id="rId9"/>
              </a:rPr>
              <a:t> Tech.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hlinkClick r:id="rId10"/>
              </a:rPr>
              <a:t>FTC v. Fandango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10"/>
              </a:rPr>
              <a:t>-FTC v. Credit Karma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1"/>
              </a:rPr>
              <a:t>Congressional Testimony on</a:t>
            </a:r>
          </a:p>
          <a:p>
            <a:pPr lvl="1"/>
            <a:r>
              <a:rPr lang="en-US" dirty="0"/>
              <a:t>	</a:t>
            </a:r>
            <a:r>
              <a:rPr lang="en-US" dirty="0" err="1" smtClean="0">
                <a:hlinkClick r:id="rId11"/>
              </a:rPr>
              <a:t>Geolocation</a:t>
            </a:r>
            <a:r>
              <a:rPr lang="en-US" dirty="0" smtClean="0">
                <a:hlinkClick r:id="rId11"/>
              </a:rPr>
              <a:t> Data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653" y="2168098"/>
            <a:ext cx="4448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 developers may misrepresent how they secure consumers’ data or how much data they actually collect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Insufficient security measures could lead to valuable data being lost: personal identification information, financial information, </a:t>
            </a:r>
            <a:r>
              <a:rPr lang="en-US" dirty="0" err="1" smtClean="0"/>
              <a:t>geolocational</a:t>
            </a:r>
            <a:r>
              <a:rPr lang="en-US" dirty="0" smtClean="0"/>
              <a:t> data, medical records, and credit card numbers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8" y="5181852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7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086600" y="5434683"/>
            <a:ext cx="1810385" cy="122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8351" y="1334869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Children and Mobile Security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39817" y="2608881"/>
            <a:ext cx="2654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FTC Initiatives: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COPPA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kidSAFE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Enforcement Actions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>
                <a:hlinkClick r:id="rId9"/>
              </a:rPr>
              <a:t>FTC v. Apple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“Net Cetera” Program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3826" y="2042389"/>
            <a:ext cx="4370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FTC works protect </a:t>
            </a:r>
            <a:r>
              <a:rPr lang="en-US" dirty="0"/>
              <a:t>children’s privacy when they’re online </a:t>
            </a:r>
            <a:r>
              <a:rPr lang="en-US" dirty="0" smtClean="0"/>
              <a:t>and when they are using mobile devices by </a:t>
            </a:r>
            <a:r>
              <a:rPr lang="en-US" dirty="0"/>
              <a:t>putting their parents in charge of who gets to collect personal information about their preteen kids.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FTC enforces COPPA </a:t>
            </a:r>
            <a:r>
              <a:rPr lang="en-US" dirty="0" smtClean="0"/>
              <a:t>(Children Online Privacy Protection Act) by </a:t>
            </a:r>
            <a:r>
              <a:rPr lang="en-US" dirty="0"/>
              <a:t>ensuring that parents have the tools they need to protect their children’s privacy.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34" y="5164918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8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010400" y="5274875"/>
            <a:ext cx="1752600" cy="1338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71600"/>
            <a:ext cx="285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FTC v. Apple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79486"/>
            <a:ext cx="5446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FTC charged Apple with charging consumers  for in-app purchases made by their children without parental consent. By entering in their password, parents were not only approving a single in-app purchase, but also allowing their children 15 minutes of unlimited purchases without having to enter their password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Apple settled and agreed to rework the payment framework so that express consent was required before payment was received.</a:t>
            </a:r>
            <a:endParaRPr lang="en-US" dirty="0"/>
          </a:p>
        </p:txBody>
      </p:sp>
      <p:pic>
        <p:nvPicPr>
          <p:cNvPr id="1026" name="Picture 2" descr="C:\Users\dcurren\Desktop\App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904999" cy="23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curre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" y="5384832"/>
            <a:ext cx="1354808" cy="13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36" y="5181852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19551" t="5698" r="71795" b="81482"/>
          <a:stretch/>
        </p:blipFill>
        <p:spPr bwMode="auto">
          <a:xfrm>
            <a:off x="7315473" y="5407958"/>
            <a:ext cx="1616860" cy="133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714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tx1"/>
                </a:solidFill>
              </a:rPr>
              <a:t>Cyber Threats to Consumers and Countermeasures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3247902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Malware – viruses, worms, spyware, and Trojan horses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Phishing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Wireless and operating system vulnerabilities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8970" y="335107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Countermeasures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Anti-virus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Firewalls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Intrusion detection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Authentication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rroco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572</Words>
  <Application>Microsoft Office PowerPoint</Application>
  <PresentationFormat>On-screen Show (4:3)</PresentationFormat>
  <Paragraphs>115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1_Morroco Template</vt:lpstr>
      <vt:lpstr>The Sixth Annual African Dialogue  Consumer Protection Conference</vt:lpstr>
      <vt:lpstr>The U.S. Mobile Market</vt:lpstr>
      <vt:lpstr>Mobile Payments</vt:lpstr>
      <vt:lpstr>Cramming Charges</vt:lpstr>
      <vt:lpstr>FTC v. T-Mobile</vt:lpstr>
      <vt:lpstr>PowerPoint Presentation</vt:lpstr>
      <vt:lpstr>PowerPoint Presentation</vt:lpstr>
      <vt:lpstr>PowerPoint Presentation</vt:lpstr>
      <vt:lpstr> Cyber Threats to Consumers and Countermeasures</vt:lpstr>
      <vt:lpstr>PowerPoint Presentation</vt:lpstr>
      <vt:lpstr>PowerPoint Presentation</vt:lpstr>
      <vt:lpstr>Thank you!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Fourth Annual African Dialogue  Consumer Protection Conference</dc:title>
  <dc:creator>Federal Trade Commission</dc:creator>
  <cp:lastModifiedBy>Balasubramanian, Vinayak</cp:lastModifiedBy>
  <cp:revision>102</cp:revision>
  <cp:lastPrinted>2013-07-18T19:05:16Z</cp:lastPrinted>
  <dcterms:created xsi:type="dcterms:W3CDTF">2012-08-09T17:06:55Z</dcterms:created>
  <dcterms:modified xsi:type="dcterms:W3CDTF">2014-08-28T14:56:37Z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