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60" r:id="rId3"/>
    <p:sldMasterId id="2147483699" r:id="rId4"/>
    <p:sldMasterId id="2147483712" r:id="rId5"/>
    <p:sldMasterId id="2147483727" r:id="rId6"/>
    <p:sldMasterId id="2147483742" r:id="rId7"/>
  </p:sldMasterIdLst>
  <p:notesMasterIdLst>
    <p:notesMasterId r:id="rId20"/>
  </p:notesMasterIdLst>
  <p:sldIdLst>
    <p:sldId id="330" r:id="rId8"/>
    <p:sldId id="259" r:id="rId9"/>
    <p:sldId id="314" r:id="rId10"/>
    <p:sldId id="318" r:id="rId11"/>
    <p:sldId id="322" r:id="rId12"/>
    <p:sldId id="321" r:id="rId13"/>
    <p:sldId id="325" r:id="rId14"/>
    <p:sldId id="328" r:id="rId15"/>
    <p:sldId id="304" r:id="rId16"/>
    <p:sldId id="294" r:id="rId17"/>
    <p:sldId id="299" r:id="rId18"/>
    <p:sldId id="332" r:id="rId1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192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0947" autoAdjust="0"/>
  </p:normalViewPr>
  <p:slideViewPr>
    <p:cSldViewPr>
      <p:cViewPr>
        <p:scale>
          <a:sx n="100" d="100"/>
          <a:sy n="100" d="100"/>
        </p:scale>
        <p:origin x="-2190"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336"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63745" y="1"/>
            <a:ext cx="3032336" cy="464185"/>
          </a:xfrm>
          <a:prstGeom prst="rect">
            <a:avLst/>
          </a:prstGeom>
        </p:spPr>
        <p:txBody>
          <a:bodyPr vert="horz" lIns="92953" tIns="46477" rIns="92953" bIns="46477" rtlCol="0"/>
          <a:lstStyle>
            <a:lvl1pPr algn="r">
              <a:defRPr sz="1200"/>
            </a:lvl1pPr>
          </a:lstStyle>
          <a:p>
            <a:fld id="{833E69AD-B661-4A1F-9ACA-B84B2D862EDE}" type="datetimeFigureOut">
              <a:rPr lang="en-US" smtClean="0"/>
              <a:t>9/5/2014</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9770" y="4409759"/>
            <a:ext cx="559816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32336"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5"/>
            <a:ext cx="3032336" cy="464185"/>
          </a:xfrm>
          <a:prstGeom prst="rect">
            <a:avLst/>
          </a:prstGeom>
        </p:spPr>
        <p:txBody>
          <a:bodyPr vert="horz" lIns="92953" tIns="46477" rIns="92953" bIns="46477" rtlCol="0" anchor="b"/>
          <a:lstStyle>
            <a:lvl1pPr algn="r">
              <a:defRPr sz="1200"/>
            </a:lvl1pPr>
          </a:lstStyle>
          <a:p>
            <a:fld id="{F8F49668-DEBE-480D-A838-5B9AFC3F1D52}" type="slidenum">
              <a:rPr lang="en-US" smtClean="0"/>
              <a:t>‹#›</a:t>
            </a:fld>
            <a:endParaRPr lang="en-US"/>
          </a:p>
        </p:txBody>
      </p:sp>
    </p:spTree>
    <p:extLst>
      <p:ext uri="{BB962C8B-B14F-4D97-AF65-F5344CB8AC3E}">
        <p14:creationId xmlns:p14="http://schemas.microsoft.com/office/powerpoint/2010/main" val="5410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tc.gov/policy/advocacy/amicus-briefs/2013/08/juanita-delgado-v-capital-management-services-l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3</a:t>
            </a:fld>
            <a:endParaRPr lang="en-US"/>
          </a:p>
        </p:txBody>
      </p:sp>
    </p:spTree>
    <p:extLst>
      <p:ext uri="{BB962C8B-B14F-4D97-AF65-F5344CB8AC3E}">
        <p14:creationId xmlns:p14="http://schemas.microsoft.com/office/powerpoint/2010/main" val="4025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4</a:t>
            </a:fld>
            <a:endParaRPr lang="en-US"/>
          </a:p>
        </p:txBody>
      </p:sp>
    </p:spTree>
    <p:extLst>
      <p:ext uri="{BB962C8B-B14F-4D97-AF65-F5344CB8AC3E}">
        <p14:creationId xmlns:p14="http://schemas.microsoft.com/office/powerpoint/2010/main" val="184639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5</a:t>
            </a:fld>
            <a:endParaRPr lang="en-US"/>
          </a:p>
        </p:txBody>
      </p:sp>
    </p:spTree>
    <p:extLst>
      <p:ext uri="{BB962C8B-B14F-4D97-AF65-F5344CB8AC3E}">
        <p14:creationId xmlns:p14="http://schemas.microsoft.com/office/powerpoint/2010/main" val="49276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7</a:t>
            </a:fld>
            <a:endParaRPr lang="en-US"/>
          </a:p>
        </p:txBody>
      </p:sp>
    </p:spTree>
    <p:extLst>
      <p:ext uri="{BB962C8B-B14F-4D97-AF65-F5344CB8AC3E}">
        <p14:creationId xmlns:p14="http://schemas.microsoft.com/office/powerpoint/2010/main" val="28173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Delgado v. Capital Mgmt. Services, LP</a:t>
            </a:r>
            <a:r>
              <a:rPr lang="en-US" sz="1200" dirty="0" smtClean="0"/>
              <a:t> (unlawful for collectors to lead consumers to believe that they can face legal action for a debt even though the statute of limitations for suing to collect has expired)</a:t>
            </a:r>
          </a:p>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8</a:t>
            </a:fld>
            <a:endParaRPr lang="en-US"/>
          </a:p>
        </p:txBody>
      </p:sp>
    </p:spTree>
    <p:extLst>
      <p:ext uri="{BB962C8B-B14F-4D97-AF65-F5344CB8AC3E}">
        <p14:creationId xmlns:p14="http://schemas.microsoft.com/office/powerpoint/2010/main" val="405361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9</a:t>
            </a:fld>
            <a:endParaRPr lang="en-US"/>
          </a:p>
        </p:txBody>
      </p:sp>
    </p:spTree>
    <p:extLst>
      <p:ext uri="{BB962C8B-B14F-4D97-AF65-F5344CB8AC3E}">
        <p14:creationId xmlns:p14="http://schemas.microsoft.com/office/powerpoint/2010/main" val="405361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10</a:t>
            </a:fld>
            <a:endParaRPr lang="en-US"/>
          </a:p>
        </p:txBody>
      </p:sp>
    </p:spTree>
    <p:extLst>
      <p:ext uri="{BB962C8B-B14F-4D97-AF65-F5344CB8AC3E}">
        <p14:creationId xmlns:p14="http://schemas.microsoft.com/office/powerpoint/2010/main" val="194119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11</a:t>
            </a:fld>
            <a:endParaRPr lang="en-US"/>
          </a:p>
        </p:txBody>
      </p:sp>
    </p:spTree>
    <p:extLst>
      <p:ext uri="{BB962C8B-B14F-4D97-AF65-F5344CB8AC3E}">
        <p14:creationId xmlns:p14="http://schemas.microsoft.com/office/powerpoint/2010/main" val="2107679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fld id="{4374CCB0-4E14-4290-BA18-BC27D6432AC4}" type="datetime1">
              <a:rPr lang="en-US" smtClean="0"/>
              <a:t>9/5/2014</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endParaRPr lang="en-US"/>
          </a:p>
        </p:txBody>
      </p:sp>
    </p:spTree>
    <p:extLst>
      <p:ext uri="{BB962C8B-B14F-4D97-AF65-F5344CB8AC3E}">
        <p14:creationId xmlns:p14="http://schemas.microsoft.com/office/powerpoint/2010/main" val="48093267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426107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939072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628332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D9960-49F0-45E6-AB9D-C3C569F91C4F}" type="datetime1">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0134486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D30D-3A1B-4AB5-9386-AF75168961BB}" type="datetime1">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18442158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C402C-F931-42E1-90DD-0BDD6000A756}" type="datetime1">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89569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78A8D-1118-40B8-9E24-B09C88526C6F}" type="datetime1">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335543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76BEE-0DDE-437C-ABC3-796E02E3708E}" type="datetime1">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125174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B3786-CDD5-465B-911A-BDF1F9A545CD}" type="datetime1">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3529545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8157-6C57-43B8-8765-A3FC5F034B78}" type="datetime1">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64730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56725097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DAA5-C39A-45E8-BC08-8657ECC6133E}" type="datetime1">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5623240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D78B-024E-4427-8AF3-ED2E5BEC69AE}" type="datetime1">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689999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F039C-F59A-40ED-88C6-C64B0E3EEAAE}" type="datetime1">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24196383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6F665-40A2-4620-8C68-20DC7F331F80}" type="datetime1">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2815783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BC18C-E0BC-4D4C-AC55-123AAB2ADC4F}" type="datetime1">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42030902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fld id="{FC5C87C9-F727-426A-955E-398A56EBEC7A}" type="datetime1">
              <a:rPr lang="en-US" smtClean="0"/>
              <a:t>9/5/2014</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endParaRPr lang="en-US"/>
          </a:p>
        </p:txBody>
      </p:sp>
    </p:spTree>
    <p:extLst>
      <p:ext uri="{BB962C8B-B14F-4D97-AF65-F5344CB8AC3E}">
        <p14:creationId xmlns:p14="http://schemas.microsoft.com/office/powerpoint/2010/main" val="48093267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pPr>
                <a:defRPr/>
              </a:pPr>
              <a:t>‹#›</a:t>
            </a:fld>
            <a:endParaRPr lang="en-US"/>
          </a:p>
        </p:txBody>
      </p:sp>
    </p:spTree>
    <p:extLst>
      <p:ext uri="{BB962C8B-B14F-4D97-AF65-F5344CB8AC3E}">
        <p14:creationId xmlns:p14="http://schemas.microsoft.com/office/powerpoint/2010/main" val="35672509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pPr>
                <a:defRPr/>
              </a:pPr>
              <a:t>‹#›</a:t>
            </a:fld>
            <a:endParaRPr lang="en-US"/>
          </a:p>
        </p:txBody>
      </p:sp>
    </p:spTree>
    <p:extLst>
      <p:ext uri="{BB962C8B-B14F-4D97-AF65-F5344CB8AC3E}">
        <p14:creationId xmlns:p14="http://schemas.microsoft.com/office/powerpoint/2010/main" val="6070698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pPr>
                <a:defRPr/>
              </a:pPr>
              <a:t>‹#›</a:t>
            </a:fld>
            <a:endParaRPr lang="en-US"/>
          </a:p>
        </p:txBody>
      </p:sp>
    </p:spTree>
    <p:extLst>
      <p:ext uri="{BB962C8B-B14F-4D97-AF65-F5344CB8AC3E}">
        <p14:creationId xmlns:p14="http://schemas.microsoft.com/office/powerpoint/2010/main" val="7557997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pPr>
                <a:defRPr/>
              </a:pPr>
              <a:t>‹#›</a:t>
            </a:fld>
            <a:endParaRPr lang="en-US"/>
          </a:p>
        </p:txBody>
      </p:sp>
    </p:spTree>
    <p:extLst>
      <p:ext uri="{BB962C8B-B14F-4D97-AF65-F5344CB8AC3E}">
        <p14:creationId xmlns:p14="http://schemas.microsoft.com/office/powerpoint/2010/main" val="942339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6070698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pPr>
                <a:defRPr/>
              </a:pPr>
              <a:t>‹#›</a:t>
            </a:fld>
            <a:endParaRPr lang="en-US"/>
          </a:p>
        </p:txBody>
      </p:sp>
    </p:spTree>
    <p:extLst>
      <p:ext uri="{BB962C8B-B14F-4D97-AF65-F5344CB8AC3E}">
        <p14:creationId xmlns:p14="http://schemas.microsoft.com/office/powerpoint/2010/main" val="1152509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pPr>
                <a:defRPr/>
              </a:pPr>
              <a:t>‹#›</a:t>
            </a:fld>
            <a:endParaRPr lang="en-US"/>
          </a:p>
        </p:txBody>
      </p:sp>
    </p:spTree>
    <p:extLst>
      <p:ext uri="{BB962C8B-B14F-4D97-AF65-F5344CB8AC3E}">
        <p14:creationId xmlns:p14="http://schemas.microsoft.com/office/powerpoint/2010/main" val="12445973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pPr>
                <a:defRPr/>
              </a:pPr>
              <a:t>‹#›</a:t>
            </a:fld>
            <a:endParaRPr lang="en-US"/>
          </a:p>
        </p:txBody>
      </p:sp>
    </p:spTree>
    <p:extLst>
      <p:ext uri="{BB962C8B-B14F-4D97-AF65-F5344CB8AC3E}">
        <p14:creationId xmlns:p14="http://schemas.microsoft.com/office/powerpoint/2010/main" val="31511440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pPr>
                <a:defRPr/>
              </a:pPr>
              <a:t>‹#›</a:t>
            </a:fld>
            <a:endParaRPr lang="en-US"/>
          </a:p>
        </p:txBody>
      </p:sp>
    </p:spTree>
    <p:extLst>
      <p:ext uri="{BB962C8B-B14F-4D97-AF65-F5344CB8AC3E}">
        <p14:creationId xmlns:p14="http://schemas.microsoft.com/office/powerpoint/2010/main" val="34849342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pPr>
                <a:defRPr/>
              </a:pPr>
              <a:t>‹#›</a:t>
            </a:fld>
            <a:endParaRPr lang="en-US"/>
          </a:p>
        </p:txBody>
      </p:sp>
    </p:spTree>
    <p:extLst>
      <p:ext uri="{BB962C8B-B14F-4D97-AF65-F5344CB8AC3E}">
        <p14:creationId xmlns:p14="http://schemas.microsoft.com/office/powerpoint/2010/main" val="24261074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pPr>
                <a:defRPr/>
              </a:pPr>
              <a:t>‹#›</a:t>
            </a:fld>
            <a:endParaRPr lang="en-US"/>
          </a:p>
        </p:txBody>
      </p:sp>
    </p:spTree>
    <p:extLst>
      <p:ext uri="{BB962C8B-B14F-4D97-AF65-F5344CB8AC3E}">
        <p14:creationId xmlns:p14="http://schemas.microsoft.com/office/powerpoint/2010/main" val="1939072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pPr>
                <a:defRPr/>
              </a:pPr>
              <a:t>‹#›</a:t>
            </a:fld>
            <a:endParaRPr lang="en-US"/>
          </a:p>
        </p:txBody>
      </p:sp>
    </p:spTree>
    <p:extLst>
      <p:ext uri="{BB962C8B-B14F-4D97-AF65-F5344CB8AC3E}">
        <p14:creationId xmlns:p14="http://schemas.microsoft.com/office/powerpoint/2010/main" val="26283327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E4CBC-3A16-4204-A408-1768731947F4}"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8812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56ED-EA4C-43B8-8C43-9ABF07D609FF}"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10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47C5B-EA81-4FE7-817B-18A3A6D03346}"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4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7557997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5A097-A89A-499B-B0CE-D60D546C9BBE}" type="datetime1">
              <a:rPr lang="en-US" smtClean="0">
                <a:solidFill>
                  <a:prstClr val="black">
                    <a:tint val="75000"/>
                  </a:prstClr>
                </a:solidFill>
              </a:r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478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D8BA5-90BF-400F-AAC4-D2F72823AC0D}" type="datetime1">
              <a:rPr lang="en-US" smtClean="0">
                <a:solidFill>
                  <a:prstClr val="black">
                    <a:tint val="75000"/>
                  </a:prstClr>
                </a:solidFill>
              </a:r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0143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CF593-3DED-4E2B-8871-3653640758AE}" type="datetime1">
              <a:rPr lang="en-US" smtClean="0">
                <a:solidFill>
                  <a:prstClr val="black">
                    <a:tint val="75000"/>
                  </a:prstClr>
                </a:solidFill>
              </a:r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387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09DE8-1C3A-4322-8D2F-95AFF6A8957A}" type="datetime1">
              <a:rPr lang="en-US" smtClean="0">
                <a:solidFill>
                  <a:prstClr val="black">
                    <a:tint val="75000"/>
                  </a:prstClr>
                </a:solidFill>
              </a:r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86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1A22-02CE-48F4-A70A-7F135136917E}" type="datetime1">
              <a:rPr lang="en-US" smtClean="0">
                <a:solidFill>
                  <a:prstClr val="black">
                    <a:tint val="75000"/>
                  </a:prstClr>
                </a:solidFill>
              </a:r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9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A6855-FA99-4E4E-9337-937938E70CF4}" type="datetime1">
              <a:rPr lang="en-US" smtClean="0">
                <a:solidFill>
                  <a:prstClr val="black">
                    <a:tint val="75000"/>
                  </a:prstClr>
                </a:solidFill>
              </a:r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691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49C7A-4D17-4785-AA29-C0AD6AC887C8}"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037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38E3A-EC7C-4396-8F2C-9AD9FEC8473F}"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505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5DED5E-0D4E-4AC1-9CFA-4D1E1E2B4C74}" type="datetime1">
              <a:rPr lang="en-US" smtClean="0">
                <a:solidFill>
                  <a:prstClr val="black">
                    <a:tint val="75000"/>
                  </a:prstClr>
                </a:solidFill>
              </a:r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623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organ FTC 1"/>
          <p:cNvPicPr>
            <a:picLocks noChangeAspect="1" noChangeArrowheads="1"/>
          </p:cNvPicPr>
          <p:nvPr/>
        </p:nvPicPr>
        <p:blipFill>
          <a:blip r:embed="rId2">
            <a:lum bright="30000" contrast="-54000"/>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6" name="Rectangle 12"/>
          <p:cNvSpPr>
            <a:spLocks noChangeArrowheads="1"/>
          </p:cNvSpPr>
          <p:nvPr/>
        </p:nvSpPr>
        <p:spPr bwMode="auto">
          <a:xfrm>
            <a:off x="457200" y="685800"/>
            <a:ext cx="8229600" cy="76200"/>
          </a:xfrm>
          <a:prstGeom prst="rect">
            <a:avLst/>
          </a:prstGeom>
          <a:solidFill>
            <a:schemeClr val="accent2">
              <a:alpha val="8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7" name="Text Box 17"/>
          <p:cNvSpPr txBox="1">
            <a:spLocks noChangeArrowheads="1"/>
          </p:cNvSpPr>
          <p:nvPr/>
        </p:nvSpPr>
        <p:spPr bwMode="auto">
          <a:xfrm>
            <a:off x="457200" y="838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4400" b="1">
                <a:solidFill>
                  <a:srgbClr val="000000"/>
                </a:solidFill>
                <a:effectLst>
                  <a:outerShdw blurRad="38100" dist="38100" dir="2700000" algn="tl">
                    <a:srgbClr val="C0C0C0"/>
                  </a:outerShdw>
                </a:effectLst>
                <a:latin typeface="Arial" pitchFamily="34" charset="0"/>
                <a:ea typeface="+mn-ea"/>
              </a:rPr>
              <a:t>Federal Trade Commission</a:t>
            </a:r>
          </a:p>
        </p:txBody>
      </p:sp>
      <p:sp>
        <p:nvSpPr>
          <p:cNvPr id="50178" name="Rectangle 2"/>
          <p:cNvSpPr>
            <a:spLocks noGrp="1" noChangeArrowheads="1"/>
          </p:cNvSpPr>
          <p:nvPr>
            <p:ph type="ctrTitle"/>
          </p:nvPr>
        </p:nvSpPr>
        <p:spPr>
          <a:xfrm>
            <a:off x="685800" y="1905000"/>
            <a:ext cx="7772400" cy="1295400"/>
          </a:xfrm>
        </p:spPr>
        <p:txBody>
          <a:bodyPr/>
          <a:lstStyle>
            <a:lvl1pPr>
              <a:defRPr/>
            </a:lvl1pPr>
          </a:lstStyle>
          <a:p>
            <a:pPr lvl="0"/>
            <a:r>
              <a:rPr lang="en-US" noProof="0" smtClean="0"/>
              <a:t>Click to edit Master title style</a:t>
            </a:r>
          </a:p>
        </p:txBody>
      </p:sp>
      <p:sp>
        <p:nvSpPr>
          <p:cNvPr id="50179" name="Rectangle 3"/>
          <p:cNvSpPr>
            <a:spLocks noGrp="1" noChangeArrowheads="1"/>
          </p:cNvSpPr>
          <p:nvPr>
            <p:ph type="subTitle" idx="1"/>
          </p:nvPr>
        </p:nvSpPr>
        <p:spPr>
          <a:xfrm>
            <a:off x="1371600" y="36576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4871378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94233988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1913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95609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192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2192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47413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22359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487097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7563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756714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59393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668487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74638"/>
            <a:ext cx="184785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8"/>
            <a:ext cx="539115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2256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1525093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620092"/>
      </p:ext>
    </p:extLst>
  </p:cSld>
  <p:clrMapOvr>
    <a:masterClrMapping/>
  </p:clrMapOvr>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5814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383940"/>
      </p:ext>
    </p:extLst>
  </p:cSld>
  <p:clrMapOvr>
    <a:masterClrMapping/>
  </p:clrMapOvr>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5814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217624"/>
      </p:ext>
    </p:extLst>
  </p:cSld>
  <p:clrMapOvr>
    <a:masterClrMapping/>
  </p:clrMapOvr>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organ FTC 1"/>
          <p:cNvPicPr>
            <a:picLocks noChangeAspect="1" noChangeArrowheads="1"/>
          </p:cNvPicPr>
          <p:nvPr userDrawn="1"/>
        </p:nvPicPr>
        <p:blipFill>
          <a:blip r:embed="rId2">
            <a:lum bright="30000" contrast="-54000"/>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6" name="Rectangle 12"/>
          <p:cNvSpPr>
            <a:spLocks noChangeArrowheads="1"/>
          </p:cNvSpPr>
          <p:nvPr/>
        </p:nvSpPr>
        <p:spPr bwMode="auto">
          <a:xfrm>
            <a:off x="457200" y="685800"/>
            <a:ext cx="8229600" cy="76200"/>
          </a:xfrm>
          <a:prstGeom prst="rect">
            <a:avLst/>
          </a:prstGeom>
          <a:solidFill>
            <a:schemeClr val="accent2">
              <a:alpha val="8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7" name="Text Box 17"/>
          <p:cNvSpPr txBox="1">
            <a:spLocks noChangeArrowheads="1"/>
          </p:cNvSpPr>
          <p:nvPr/>
        </p:nvSpPr>
        <p:spPr bwMode="auto">
          <a:xfrm>
            <a:off x="457200" y="838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4400" b="1">
                <a:solidFill>
                  <a:srgbClr val="000000"/>
                </a:solidFill>
                <a:effectLst>
                  <a:outerShdw blurRad="38100" dist="38100" dir="2700000" algn="tl">
                    <a:srgbClr val="C0C0C0"/>
                  </a:outerShdw>
                </a:effectLst>
                <a:latin typeface="Arial" pitchFamily="34" charset="0"/>
                <a:ea typeface="+mn-ea"/>
              </a:rPr>
              <a:t>Federal Trade Commission</a:t>
            </a:r>
          </a:p>
        </p:txBody>
      </p:sp>
      <p:sp>
        <p:nvSpPr>
          <p:cNvPr id="50178" name="Rectangle 2"/>
          <p:cNvSpPr>
            <a:spLocks noGrp="1" noChangeArrowheads="1"/>
          </p:cNvSpPr>
          <p:nvPr>
            <p:ph type="ctrTitle"/>
          </p:nvPr>
        </p:nvSpPr>
        <p:spPr>
          <a:xfrm>
            <a:off x="685800" y="1905000"/>
            <a:ext cx="7772400" cy="1295400"/>
          </a:xfrm>
        </p:spPr>
        <p:txBody>
          <a:bodyPr/>
          <a:lstStyle>
            <a:lvl1pPr>
              <a:defRPr/>
            </a:lvl1pPr>
          </a:lstStyle>
          <a:p>
            <a:pPr lvl="0"/>
            <a:r>
              <a:rPr lang="en-US" noProof="0" smtClean="0"/>
              <a:t>Click to edit Master title style</a:t>
            </a:r>
          </a:p>
        </p:txBody>
      </p:sp>
      <p:sp>
        <p:nvSpPr>
          <p:cNvPr id="50179" name="Rectangle 3"/>
          <p:cNvSpPr>
            <a:spLocks noGrp="1" noChangeArrowheads="1"/>
          </p:cNvSpPr>
          <p:nvPr>
            <p:ph type="subTitle" idx="1"/>
          </p:nvPr>
        </p:nvSpPr>
        <p:spPr>
          <a:xfrm>
            <a:off x="1371600" y="36576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8841119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56702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44438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192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219200"/>
            <a:ext cx="3619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87235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51709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90609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6652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24459730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43428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261899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16295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74638"/>
            <a:ext cx="184785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8"/>
            <a:ext cx="539115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600331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42527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5814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49757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219200"/>
            <a:ext cx="3619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67300" y="12192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67300" y="3581400"/>
            <a:ext cx="36195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86558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1511440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4849342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6.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6.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heme" Target="../theme/theme6.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fontAlgn="base">
              <a:spcAft>
                <a:spcPct val="0"/>
              </a:spcAft>
              <a:defRPr/>
            </a:pPr>
            <a:fld id="{DC286269-924E-4360-8B63-EF38D6EC0E49}" type="slidenum">
              <a:rPr lang="en-US">
                <a:solidFill>
                  <a:srgbClr val="EAE4D1"/>
                </a:solidFill>
              </a:rPr>
              <a:pPr fontAlgn="base">
                <a:spcAft>
                  <a:spcPct val="0"/>
                </a:spcAft>
                <a:defRPr/>
              </a:pPr>
              <a:t>‹#›</a:t>
            </a:fld>
            <a:endParaRPr lang="en-US">
              <a:solidFill>
                <a:srgbClr val="EAE4D1"/>
              </a:solidFill>
            </a:endParaRPr>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FontTx/>
              <a:buChar char="•"/>
            </a:pPr>
            <a:endParaRPr lang="en-US" sz="2800">
              <a:solidFill>
                <a:srgbClr val="FFFFFF"/>
              </a:solidFill>
            </a:endParaRPr>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fontAlgn="base">
              <a:lnSpc>
                <a:spcPct val="50000"/>
              </a:lnSpc>
              <a:spcBef>
                <a:spcPct val="50000"/>
              </a:spcBef>
              <a:spcAft>
                <a:spcPct val="0"/>
              </a:spcAft>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AD24-DA58-485C-A98E-D4E24778A549}" type="datetime1">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t>‹#›</a:t>
            </a:fld>
            <a:endParaRPr lang="en-US"/>
          </a:p>
        </p:txBody>
      </p:sp>
    </p:spTree>
    <p:extLst>
      <p:ext uri="{BB962C8B-B14F-4D97-AF65-F5344CB8AC3E}">
        <p14:creationId xmlns:p14="http://schemas.microsoft.com/office/powerpoint/2010/main" val="1991185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a:defRPr/>
            </a:pPr>
            <a:fld id="{DC286269-924E-4360-8B63-EF38D6EC0E49}" type="slidenum">
              <a:rPr lang="en-US"/>
              <a:pPr>
                <a:defRPr/>
              </a:pPr>
              <a:t>‹#›</a:t>
            </a:fld>
            <a:endParaRPr lang="en-US"/>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a:lnSpc>
                <a:spcPct val="50000"/>
              </a:lnSpc>
              <a:spcBef>
                <a:spcPct val="50000"/>
              </a:spcBef>
              <a:buFontTx/>
              <a:buNone/>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F550-ACBC-4077-BEF6-B5769BBF1C31}" type="datetime1">
              <a:rPr lang="en-US" smtClean="0">
                <a:solidFill>
                  <a:prstClr val="black">
                    <a:tint val="75000"/>
                  </a:prstClr>
                </a:solidFill>
              </a:r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80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79" name="Rectangle 15"/>
          <p:cNvSpPr>
            <a:spLocks noGrp="1" noChangeArrowheads="1"/>
          </p:cNvSpPr>
          <p:nvPr>
            <p:ph type="title"/>
          </p:nvPr>
        </p:nvSpPr>
        <p:spPr bwMode="auto">
          <a:xfrm>
            <a:off x="1295400" y="274638"/>
            <a:ext cx="7391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2051" name="Rectangle 16"/>
          <p:cNvSpPr>
            <a:spLocks noGrp="1" noChangeArrowheads="1"/>
          </p:cNvSpPr>
          <p:nvPr>
            <p:ph type="body" idx="1"/>
          </p:nvPr>
        </p:nvSpPr>
        <p:spPr bwMode="auto">
          <a:xfrm>
            <a:off x="1295400" y="1219200"/>
            <a:ext cx="7391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17"/>
          <p:cNvSpPr>
            <a:spLocks noChangeArrowheads="1"/>
          </p:cNvSpPr>
          <p:nvPr/>
        </p:nvSpPr>
        <p:spPr bwMode="auto">
          <a:xfrm>
            <a:off x="381000" y="6251575"/>
            <a:ext cx="8305800" cy="96838"/>
          </a:xfrm>
          <a:prstGeom prst="rect">
            <a:avLst/>
          </a:prstGeom>
          <a:solidFill>
            <a:schemeClr val="accent2">
              <a:alpha val="8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36882" name="Rectangle 18"/>
          <p:cNvSpPr>
            <a:spLocks noChangeArrowheads="1"/>
          </p:cNvSpPr>
          <p:nvPr/>
        </p:nvSpPr>
        <p:spPr bwMode="auto">
          <a:xfrm>
            <a:off x="0" y="0"/>
            <a:ext cx="1143000" cy="6858000"/>
          </a:xfrm>
          <a:prstGeom prst="rect">
            <a:avLst/>
          </a:prstGeom>
          <a:gradFill rotWithShape="1">
            <a:gsLst>
              <a:gs pos="0">
                <a:schemeClr val="accent2"/>
              </a:gs>
              <a:gs pos="100000">
                <a:schemeClr val="accent2">
                  <a:gamma/>
                  <a:shade val="12157"/>
                  <a:invGamma/>
                  <a:alpha val="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defRPr/>
            </a:pPr>
            <a:endParaRPr lang="en-US" sz="2800" b="1">
              <a:solidFill>
                <a:srgbClr val="000000"/>
              </a:solidFill>
              <a:latin typeface="Arial" pitchFamily="34" charset="0"/>
              <a:ea typeface="+mn-ea"/>
            </a:endParaRPr>
          </a:p>
        </p:txBody>
      </p:sp>
      <p:pic>
        <p:nvPicPr>
          <p:cNvPr id="2054" name="Picture 23" descr="Morgan FTC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57150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ransition/>
  <p:hf hdr="0" ftr="0" dt="0"/>
  <p:txStyles>
    <p:titleStyle>
      <a:lvl1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2pPr>
      <a:lvl3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3pPr>
      <a:lvl4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4pPr>
      <a:lvl5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5pPr>
      <a:lvl6pPr marL="4572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6pPr>
      <a:lvl7pPr marL="9144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7pPr>
      <a:lvl8pPr marL="13716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8pPr>
      <a:lvl9pPr marL="18288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9pPr>
    </p:titleStyle>
    <p:bodyStyle>
      <a:lvl1pPr marL="282575" indent="-282575" algn="l" rtl="0" eaLnBrk="1" fontAlgn="base" hangingPunct="1">
        <a:spcBef>
          <a:spcPct val="20000"/>
        </a:spcBef>
        <a:spcAft>
          <a:spcPct val="0"/>
        </a:spcAft>
        <a:buClr>
          <a:srgbClr val="333399"/>
        </a:buClr>
        <a:buFont typeface="Wingdings" pitchFamily="2" charset="2"/>
        <a:buChar char="§"/>
        <a:defRPr sz="3200">
          <a:solidFill>
            <a:schemeClr val="tx1"/>
          </a:solidFill>
          <a:latin typeface="+mn-lt"/>
          <a:ea typeface="+mn-ea"/>
          <a:cs typeface="+mn-cs"/>
        </a:defRPr>
      </a:lvl1pPr>
      <a:lvl2pPr marL="696913" indent="-239713" algn="l" rtl="0" eaLnBrk="1" fontAlgn="base" hangingPunct="1">
        <a:spcBef>
          <a:spcPct val="20000"/>
        </a:spcBef>
        <a:spcAft>
          <a:spcPct val="0"/>
        </a:spcAft>
        <a:buClr>
          <a:srgbClr val="333399"/>
        </a:buClr>
        <a:buSzPct val="130000"/>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79" name="Rectangle 15"/>
          <p:cNvSpPr>
            <a:spLocks noGrp="1" noChangeArrowheads="1"/>
          </p:cNvSpPr>
          <p:nvPr>
            <p:ph type="title"/>
          </p:nvPr>
        </p:nvSpPr>
        <p:spPr bwMode="auto">
          <a:xfrm>
            <a:off x="1295400" y="274638"/>
            <a:ext cx="7391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3075" name="Rectangle 16"/>
          <p:cNvSpPr>
            <a:spLocks noGrp="1" noChangeArrowheads="1"/>
          </p:cNvSpPr>
          <p:nvPr>
            <p:ph type="body" idx="1"/>
          </p:nvPr>
        </p:nvSpPr>
        <p:spPr bwMode="auto">
          <a:xfrm>
            <a:off x="1295400" y="1219200"/>
            <a:ext cx="7391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17"/>
          <p:cNvSpPr>
            <a:spLocks noChangeArrowheads="1"/>
          </p:cNvSpPr>
          <p:nvPr/>
        </p:nvSpPr>
        <p:spPr bwMode="auto">
          <a:xfrm>
            <a:off x="381000" y="6251575"/>
            <a:ext cx="8305800" cy="96838"/>
          </a:xfrm>
          <a:prstGeom prst="rect">
            <a:avLst/>
          </a:prstGeom>
          <a:solidFill>
            <a:schemeClr val="accent2">
              <a:alpha val="8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pPr>
            <a:endParaRPr lang="en-US" sz="2800" b="1">
              <a:solidFill>
                <a:srgbClr val="000000"/>
              </a:solidFill>
              <a:latin typeface="Arial" charset="0"/>
            </a:endParaRPr>
          </a:p>
        </p:txBody>
      </p:sp>
      <p:sp>
        <p:nvSpPr>
          <p:cNvPr id="36882" name="Rectangle 18"/>
          <p:cNvSpPr>
            <a:spLocks noChangeArrowheads="1"/>
          </p:cNvSpPr>
          <p:nvPr/>
        </p:nvSpPr>
        <p:spPr bwMode="auto">
          <a:xfrm>
            <a:off x="0" y="0"/>
            <a:ext cx="1143000" cy="6858000"/>
          </a:xfrm>
          <a:prstGeom prst="rect">
            <a:avLst/>
          </a:prstGeom>
          <a:gradFill rotWithShape="1">
            <a:gsLst>
              <a:gs pos="0">
                <a:schemeClr val="accent2"/>
              </a:gs>
              <a:gs pos="100000">
                <a:schemeClr val="accent2">
                  <a:gamma/>
                  <a:shade val="12157"/>
                  <a:invGamma/>
                  <a:alpha val="5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buClr>
                <a:srgbClr val="333399"/>
              </a:buClr>
              <a:buFont typeface="Wingdings" pitchFamily="2" charset="2"/>
              <a:buChar char="§"/>
              <a:defRPr/>
            </a:pPr>
            <a:endParaRPr lang="en-US" sz="2800" b="1">
              <a:solidFill>
                <a:srgbClr val="000000"/>
              </a:solidFill>
              <a:latin typeface="Arial" pitchFamily="34" charset="0"/>
              <a:ea typeface="+mn-ea"/>
            </a:endParaRPr>
          </a:p>
        </p:txBody>
      </p:sp>
      <p:pic>
        <p:nvPicPr>
          <p:cNvPr id="3078" name="Picture 23" descr="Morgan FTC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5715000"/>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ransition/>
  <p:txStyles>
    <p:titleStyle>
      <a:lvl1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2pPr>
      <a:lvl3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3pPr>
      <a:lvl4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4pPr>
      <a:lvl5pPr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5pPr>
      <a:lvl6pPr marL="4572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6pPr>
      <a:lvl7pPr marL="9144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7pPr>
      <a:lvl8pPr marL="13716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8pPr>
      <a:lvl9pPr marL="1828800" algn="ctr" rtl="0" eaLnBrk="1" fontAlgn="base" hangingPunct="1">
        <a:spcBef>
          <a:spcPct val="0"/>
        </a:spcBef>
        <a:spcAft>
          <a:spcPct val="0"/>
        </a:spcAft>
        <a:defRPr sz="4400" b="1">
          <a:solidFill>
            <a:schemeClr val="accent2"/>
          </a:solidFill>
          <a:effectLst>
            <a:outerShdw blurRad="38100" dist="38100" dir="2700000" algn="tl">
              <a:srgbClr val="C0C0C0"/>
            </a:outerShdw>
          </a:effectLst>
          <a:latin typeface="Arial" pitchFamily="34" charset="0"/>
        </a:defRPr>
      </a:lvl9pPr>
    </p:titleStyle>
    <p:bodyStyle>
      <a:lvl1pPr marL="282575" indent="-282575" algn="l" rtl="0" eaLnBrk="1" fontAlgn="base" hangingPunct="1">
        <a:spcBef>
          <a:spcPct val="20000"/>
        </a:spcBef>
        <a:spcAft>
          <a:spcPct val="0"/>
        </a:spcAft>
        <a:buClr>
          <a:srgbClr val="333399"/>
        </a:buClr>
        <a:buFont typeface="Wingdings" pitchFamily="2" charset="2"/>
        <a:buChar char="§"/>
        <a:defRPr sz="3200">
          <a:solidFill>
            <a:schemeClr val="tx1"/>
          </a:solidFill>
          <a:latin typeface="+mn-lt"/>
          <a:ea typeface="+mn-ea"/>
          <a:cs typeface="+mn-cs"/>
        </a:defRPr>
      </a:lvl1pPr>
      <a:lvl2pPr marL="696913" indent="-239713" algn="l" rtl="0" eaLnBrk="1" fontAlgn="base" hangingPunct="1">
        <a:spcBef>
          <a:spcPct val="20000"/>
        </a:spcBef>
        <a:spcAft>
          <a:spcPct val="0"/>
        </a:spcAft>
        <a:buClr>
          <a:srgbClr val="333399"/>
        </a:buClr>
        <a:buSzPct val="130000"/>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9/5/2014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Aft>
                <a:spcPct val="0"/>
              </a:spcAft>
              <a:defRPr/>
            </a:pPr>
            <a:fld id="{DC286269-924E-4360-8B63-EF38D6EC0E49}" type="slidenum">
              <a:rPr lang="en-US" smtClean="0">
                <a:solidFill>
                  <a:srgbClr val="EAE4D1"/>
                </a:solidFill>
              </a:rPr>
              <a:pPr fontAlgn="base">
                <a:spcAft>
                  <a:spcPct val="0"/>
                </a:spcAft>
                <a:defRPr/>
              </a:pPr>
              <a:t>‹#›</a:t>
            </a:fld>
            <a:endParaRPr lang="en-US">
              <a:solidFill>
                <a:srgbClr val="EAE4D1"/>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hyperlink" Target="http://www.ftc.gov/news-events/press-releases/2014/03/ftc-obtains-22-million-judgment-against-supplement-marketer-made" TargetMode="External"/><Relationship Id="rId13" Type="http://schemas.openxmlformats.org/officeDocument/2006/relationships/image" Target="../media/image12.png"/><Relationship Id="rId18" Type="http://schemas.openxmlformats.org/officeDocument/2006/relationships/hyperlink" Target="http://business.ftc.gov/advertising-and-marketing/health-claims" TargetMode="External"/><Relationship Id="rId3" Type="http://schemas.openxmlformats.org/officeDocument/2006/relationships/image" Target="../media/image18.jpeg"/><Relationship Id="rId7" Type="http://schemas.openxmlformats.org/officeDocument/2006/relationships/hyperlink" Target="http://www.ftc.gov/news-events/press-releases/2013/09/ftc-puts-conditions-mylan%E2%80%99s-proposed-acquisition-agila-strides" TargetMode="External"/><Relationship Id="rId12" Type="http://schemas.openxmlformats.org/officeDocument/2006/relationships/hyperlink" Target="http://www.ftc.gov/news-events/press-releases/2014/01/ftc-staff-massachusetts-should-consider-removing-physician" TargetMode="External"/><Relationship Id="rId17" Type="http://schemas.openxmlformats.org/officeDocument/2006/relationships/hyperlink" Target="http://www.business.ftc.gov/gutcheck" TargetMode="External"/><Relationship Id="rId2" Type="http://schemas.openxmlformats.org/officeDocument/2006/relationships/notesSlide" Target="../notesSlides/notesSlide7.xml"/><Relationship Id="rId16" Type="http://schemas.openxmlformats.org/officeDocument/2006/relationships/hyperlink" Target="http://www.consumer.ftc.gov/blog/putting-squeeze-bogus-weight-loss-products" TargetMode="External"/><Relationship Id="rId1" Type="http://schemas.openxmlformats.org/officeDocument/2006/relationships/slideLayout" Target="../slideLayouts/slideLayout78.xml"/><Relationship Id="rId6" Type="http://schemas.openxmlformats.org/officeDocument/2006/relationships/hyperlink" Target="http://www.ftc.gov/news-events/press-releases/2014/01/sensa-three-other-marketers-fad-weight-loss-products-settle-ftc" TargetMode="External"/><Relationship Id="rId11" Type="http://schemas.openxmlformats.org/officeDocument/2006/relationships/hyperlink" Target="http://www.ftc.gov/news-events/press-releases/2013/04/ftc-approves-final-order-settling-competition-charges-against" TargetMode="External"/><Relationship Id="rId5" Type="http://schemas.openxmlformats.org/officeDocument/2006/relationships/hyperlink" Target="http://www.ftc.gov/news-events/press-releases/2014/01/statement-ftc-chairwoman-edith-ramirez-us-district-court-district" TargetMode="External"/><Relationship Id="rId15" Type="http://schemas.openxmlformats.org/officeDocument/2006/relationships/hyperlink" Target="http://www.consumer.ftc.gov/blog/sensa-tionalistic-claims-dont-shake-pounds" TargetMode="External"/><Relationship Id="rId10" Type="http://schemas.openxmlformats.org/officeDocument/2006/relationships/hyperlink" Target="http://www.ftc.gov/news-events/press-releases/2013/03/ftc-staff-connecticut-should-consider-expanding-advance-practice" TargetMode="External"/><Relationship Id="rId4" Type="http://schemas.openxmlformats.org/officeDocument/2006/relationships/hyperlink" Target="http://www.ftc.gov/news-events/press-releases/2013/08/ftc-files-complaint-against-labmd-failing-protect-consumers" TargetMode="External"/><Relationship Id="rId9" Type="http://schemas.openxmlformats.org/officeDocument/2006/relationships/hyperlink" Target="http://www.ftc.gov/news-events/press-releases/2013/06/statement-ftc-chairwoman-edith-ramirez-us-supreme-courts-decision" TargetMode="External"/><Relationship Id="rId14" Type="http://schemas.openxmlformats.org/officeDocument/2006/relationships/hyperlink" Target="http://www.consumer.ftc.gov/articles/0061-weighing-claims-diet-ad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ftc.gov/news-events/press-releases/2014/03/ftc-approves-final-order-settling-charges-down-earth-designs-inc" TargetMode="External"/><Relationship Id="rId13" Type="http://schemas.openxmlformats.org/officeDocument/2006/relationships/hyperlink" Target="http://www.consumer.ftc.gov/media/audio-0042-learn-about-lumens" TargetMode="External"/><Relationship Id="rId18" Type="http://schemas.openxmlformats.org/officeDocument/2006/relationships/image" Target="../media/image19.jpeg"/><Relationship Id="rId3" Type="http://schemas.openxmlformats.org/officeDocument/2006/relationships/hyperlink" Target="http://www.ftc.gov/news-events/press-releases/2013/06/ftc-requires-tesoro-sell-petroleum-terminal-condition-acquiring" TargetMode="External"/><Relationship Id="rId7" Type="http://schemas.openxmlformats.org/officeDocument/2006/relationships/hyperlink" Target="http://www.ftc.gov/news-events/press-releases/2014/02/companys-green-claims-plastic-lumber-misleading" TargetMode="External"/><Relationship Id="rId12" Type="http://schemas.openxmlformats.org/officeDocument/2006/relationships/hyperlink" Target="http://business.ftc.gov/multimedia/videos/green-guides" TargetMode="External"/><Relationship Id="rId17"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hyperlink" Target="http://business.ftc.gov/blog/2013/07/ftc-mattress-companies-dont-pad-your-green-claims" TargetMode="External"/><Relationship Id="rId1" Type="http://schemas.openxmlformats.org/officeDocument/2006/relationships/slideLayout" Target="../slideLayouts/slideLayout78.xml"/><Relationship Id="rId6" Type="http://schemas.openxmlformats.org/officeDocument/2006/relationships/hyperlink" Target="http://www.ftc.gov/news-events/press-releases/2013/07/three-companies-barred-advertising-mattresses-free-volatile" TargetMode="External"/><Relationship Id="rId11" Type="http://schemas.openxmlformats.org/officeDocument/2006/relationships/hyperlink" Target="http://www.consumer.ftc.gov/articles/0226-shopping-green" TargetMode="External"/><Relationship Id="rId5" Type="http://schemas.openxmlformats.org/officeDocument/2006/relationships/hyperlink" Target="http://www.ftc.gov/news-events/press-releases/2013/10/ftc-cracks-down-misleading-unsubstantiated-environmental" TargetMode="External"/><Relationship Id="rId15" Type="http://schemas.openxmlformats.org/officeDocument/2006/relationships/hyperlink" Target="http://business.ftc.gov/blog/2013/10/grading-degradability-claims-latest-green-marketers" TargetMode="External"/><Relationship Id="rId10" Type="http://schemas.openxmlformats.org/officeDocument/2006/relationships/hyperlink" Target="http://www.ftc.gov/opa/2012/11/ethanolreport.shtm" TargetMode="External"/><Relationship Id="rId4" Type="http://schemas.openxmlformats.org/officeDocument/2006/relationships/hyperlink" Target="http://www.ftc.gov/news-events/press-releases/2014/02/ftc-action-leads-court-order-barring-misleading-light-bulb-claims" TargetMode="External"/><Relationship Id="rId9" Type="http://schemas.openxmlformats.org/officeDocument/2006/relationships/hyperlink" Target="http://www.ftc.gov/sites/default/files/attachments/press-releases/ftc-issues-revised-green-guides/greenguides.pdf" TargetMode="External"/><Relationship Id="rId14" Type="http://schemas.openxmlformats.org/officeDocument/2006/relationships/hyperlink" Target="http://business.ftc.gov/advertising-and-marketing/environmental-market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8" Type="http://schemas.openxmlformats.org/officeDocument/2006/relationships/hyperlink" Target="http://ftc.gov/opa/2012/08/abcirclepro.shtm" TargetMode="External"/><Relationship Id="rId13"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hyperlink" Target="http://www.ftc.gov/opa/2012/08/babyread.shtm" TargetMode="External"/><Relationship Id="rId12" Type="http://schemas.openxmlformats.org/officeDocument/2006/relationships/hyperlink" Target="http://ftc.gov/opa/2012/10/pecon.shtm" TargetMode="External"/><Relationship Id="rId17" Type="http://schemas.openxmlformats.org/officeDocument/2006/relationships/hyperlink" Target="http://www.business.ftc.gov/blog/2012/05/what-your-ads-say-and-what-science-supports-if-shoe-doesnt-fit" TargetMode="External"/><Relationship Id="rId2" Type="http://schemas.openxmlformats.org/officeDocument/2006/relationships/notesSlide" Target="../notesSlides/notesSlide1.xml"/><Relationship Id="rId16" Type="http://schemas.openxmlformats.org/officeDocument/2006/relationships/hyperlink" Target="http://www.consumer.ftc.gov/topics/buying-owning-car" TargetMode="External"/><Relationship Id="rId1" Type="http://schemas.openxmlformats.org/officeDocument/2006/relationships/slideLayout" Target="../slideLayouts/slideLayout83.xml"/><Relationship Id="rId6" Type="http://schemas.openxmlformats.org/officeDocument/2006/relationships/hyperlink" Target="http://www.ftc.gov/opa/2012/05/consumerrefund.shtm" TargetMode="External"/><Relationship Id="rId11" Type="http://schemas.openxmlformats.org/officeDocument/2006/relationships/hyperlink" Target="http://www.ftc.gov/opa/2012/11/lostopp.shtm" TargetMode="External"/><Relationship Id="rId5" Type="http://schemas.openxmlformats.org/officeDocument/2006/relationships/hyperlink" Target="http://www.ftc.gov/opa/2013/01/pom.shtm" TargetMode="External"/><Relationship Id="rId15" Type="http://schemas.openxmlformats.org/officeDocument/2006/relationships/hyperlink" Target="http://www.consumer.ftc.gov/media/video-0056-protect-your-computer-malware" TargetMode="External"/><Relationship Id="rId10" Type="http://schemas.openxmlformats.org/officeDocument/2006/relationships/hyperlink" Target="http://www.ftc.gov/opa/2012/08/johnbeck.shtm" TargetMode="External"/><Relationship Id="rId4" Type="http://schemas.openxmlformats.org/officeDocument/2006/relationships/hyperlink" Target="http://www.ftc.gov/news-events/press-releases/2014/01/ftc-announces-sweep-against-10-auto-dealers" TargetMode="External"/><Relationship Id="rId9" Type="http://schemas.openxmlformats.org/officeDocument/2006/relationships/hyperlink" Target="http://www.ftc.gov/opa/2012/10/winfixer.shtm" TargetMode="External"/><Relationship Id="rId14" Type="http://schemas.openxmlformats.org/officeDocument/2006/relationships/hyperlink" Target="http://www.consumer.ftc.gov/articles/0346-tech-support-scam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ftc.gov/news-events/press-releases/2013/08/jesta-digital-settles-ftc-complaint-it-crammed-charges-consumers" TargetMode="External"/><Relationship Id="rId13" Type="http://schemas.openxmlformats.org/officeDocument/2006/relationships/hyperlink" Target="http://www.consumer.ftc.gov/articles/0382-using-ip-cameras-safely" TargetMode="External"/><Relationship Id="rId18" Type="http://schemas.openxmlformats.org/officeDocument/2006/relationships/hyperlink" Target="http://www.ftc.gov/reports/paper-plastic-or-mobile-ftc-workshop-mobile-payments" TargetMode="External"/><Relationship Id="rId3" Type="http://schemas.openxmlformats.org/officeDocument/2006/relationships/image" Target="../media/image14.jpeg"/><Relationship Id="rId21" Type="http://schemas.openxmlformats.org/officeDocument/2006/relationships/hyperlink" Target="http://www.ftc.gov/news-events/events-calendar/2013/06/mobile-security-potential-threats-solutions" TargetMode="External"/><Relationship Id="rId7" Type="http://schemas.openxmlformats.org/officeDocument/2006/relationships/hyperlink" Target="http://www.ftc.gov/news-events/press-releases/2013/11/mobile-crammers-settle-ftc-charges-unauthorized-billing" TargetMode="External"/><Relationship Id="rId12" Type="http://schemas.openxmlformats.org/officeDocument/2006/relationships/hyperlink" Target="http://business.ftc.gov/credit-and-finance/payments-and-billing" TargetMode="External"/><Relationship Id="rId17" Type="http://schemas.openxmlformats.org/officeDocument/2006/relationships/hyperlink" Target="http://www.ftc.gov/reports/annual-highlights-2013/education#search" TargetMode="External"/><Relationship Id="rId2" Type="http://schemas.openxmlformats.org/officeDocument/2006/relationships/notesSlide" Target="../notesSlides/notesSlide2.xml"/><Relationship Id="rId16" Type="http://schemas.openxmlformats.org/officeDocument/2006/relationships/hyperlink" Target="http://business.ftc.gov/documents/bus81-marketing-your-mobile-app" TargetMode="External"/><Relationship Id="rId20" Type="http://schemas.openxmlformats.org/officeDocument/2006/relationships/hyperlink" Target="http://www.ftc.gov/news-events/press-releases/2013/03/ftc-staff-revises-online-advertising-disclosure-guidelines" TargetMode="External"/><Relationship Id="rId1" Type="http://schemas.openxmlformats.org/officeDocument/2006/relationships/slideLayout" Target="../slideLayouts/slideLayout78.xml"/><Relationship Id="rId6" Type="http://schemas.openxmlformats.org/officeDocument/2006/relationships/hyperlink" Target="http://www.ftc.gov/news-events/press-releases/2014/02/ftc-approves-final-order-settling-charges-nielsen-holdings-nvs" TargetMode="External"/><Relationship Id="rId11" Type="http://schemas.openxmlformats.org/officeDocument/2006/relationships/image" Target="../media/image12.png"/><Relationship Id="rId24" Type="http://schemas.openxmlformats.org/officeDocument/2006/relationships/hyperlink" Target="http://www.ftc.gov/news-events/events-calendar/2013/12/blurred-lines-advertising-or-content-ftc-workshop-native" TargetMode="External"/><Relationship Id="rId5" Type="http://schemas.openxmlformats.org/officeDocument/2006/relationships/hyperlink" Target="http://www.ftc.gov/news-events/press-releases/2013/09/ftc-puts-conditions-honeywells-acquisition-scan-engine" TargetMode="External"/><Relationship Id="rId15" Type="http://schemas.openxmlformats.org/officeDocument/2006/relationships/hyperlink" Target="http://www.consumer.ftc.gov/articles/0018-understanding-mobile-apps" TargetMode="External"/><Relationship Id="rId23" Type="http://schemas.openxmlformats.org/officeDocument/2006/relationships/hyperlink" Target="http://www.ftc.gov/news-events/events-calendar/2013/11/internet-things-privacy-security-connected-world" TargetMode="External"/><Relationship Id="rId10" Type="http://schemas.openxmlformats.org/officeDocument/2006/relationships/hyperlink" Target="http://www.ftc.gov/news-events/press-releases/2013/09/marketer-internet-connected-home-security-video-cameras-settles" TargetMode="External"/><Relationship Id="rId19" Type="http://schemas.openxmlformats.org/officeDocument/2006/relationships/hyperlink" Target="http://www.ftc.gov/reports/mobile-privacy-disclosures-building-trust-through-transparency-federal-trade-commission" TargetMode="External"/><Relationship Id="rId4" Type="http://schemas.openxmlformats.org/officeDocument/2006/relationships/hyperlink" Target="http://www.ftc.gov/news-events/press-releases/2014/03/ftc-approves-final-order-case-about-apple-inc-charging-kids-app" TargetMode="External"/><Relationship Id="rId9" Type="http://schemas.openxmlformats.org/officeDocument/2006/relationships/hyperlink" Target="http://www.ftc.gov/news-events/press-releases/2013/12/android-flashlight-app-developer-settles-ftc-charges-it-deceived" TargetMode="External"/><Relationship Id="rId14" Type="http://schemas.openxmlformats.org/officeDocument/2006/relationships/hyperlink" Target="http://www.consumer.ftc.gov/articles/0183-mystery-charges-your-phone-bill" TargetMode="External"/><Relationship Id="rId22" Type="http://schemas.openxmlformats.org/officeDocument/2006/relationships/hyperlink" Target="http://www.ftc.gov/news-events/events-calendar/2013/05/mobile-cramming-ftc-roundtabl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consumer.ftc.gov/articles/0018-understanding-mobile-apps" TargetMode="External"/><Relationship Id="rId13" Type="http://schemas.openxmlformats.org/officeDocument/2006/relationships/hyperlink" Target="http://www.ftc.gov/news-events/press-releases/2013/12/ftc-grants-approval-new-coppa-verifiable-parental-consent-method" TargetMode="External"/><Relationship Id="rId3" Type="http://schemas.openxmlformats.org/officeDocument/2006/relationships/image" Target="../media/image15.jpeg"/><Relationship Id="rId7" Type="http://schemas.openxmlformats.org/officeDocument/2006/relationships/hyperlink" Target="http://www.consumer.ftc.gov/articles/0040-child-identity-theft" TargetMode="External"/><Relationship Id="rId12" Type="http://schemas.openxmlformats.org/officeDocument/2006/relationships/hyperlink" Target="http://www.ftc.gov/news-events/press-releases/2014/03/ftc-files-amicus-brief-clarifying-role-childrens-online-privacy" TargetMode="External"/><Relationship Id="rId2" Type="http://schemas.openxmlformats.org/officeDocument/2006/relationships/notesSlide" Target="../notesSlides/notesSlide3.xml"/><Relationship Id="rId1" Type="http://schemas.openxmlformats.org/officeDocument/2006/relationships/slideLayout" Target="../slideLayouts/slideLayout79.xml"/><Relationship Id="rId6" Type="http://schemas.openxmlformats.org/officeDocument/2006/relationships/hyperlink" Target="http://www.ftc.gov/opa/2013/02/path.shtm" TargetMode="External"/><Relationship Id="rId11" Type="http://schemas.openxmlformats.org/officeDocument/2006/relationships/image" Target="../media/image12.png"/><Relationship Id="rId5" Type="http://schemas.openxmlformats.org/officeDocument/2006/relationships/hyperlink" Target="http://www.ftc.gov/opa/2012/10/artistarena.shtm" TargetMode="External"/><Relationship Id="rId15" Type="http://schemas.openxmlformats.org/officeDocument/2006/relationships/hyperlink" Target="http://www.ftc.gov/opa/2012/12/kidsapp.shtm" TargetMode="External"/><Relationship Id="rId10" Type="http://schemas.openxmlformats.org/officeDocument/2006/relationships/hyperlink" Target="http://www.consumer.ftc.gov/media/audio-0032-protecting-your-childs-personal-information" TargetMode="External"/><Relationship Id="rId4" Type="http://schemas.openxmlformats.org/officeDocument/2006/relationships/hyperlink" Target="http://www.ftc.gov/opa/2012/12/coppa.shtm" TargetMode="External"/><Relationship Id="rId9" Type="http://schemas.openxmlformats.org/officeDocument/2006/relationships/hyperlink" Target="http://business.ftc.gov/documents/bus81-marketing-your-mobile-app" TargetMode="External"/><Relationship Id="rId14" Type="http://schemas.openxmlformats.org/officeDocument/2006/relationships/hyperlink" Target="http://www.ftc.gov/news-events/press-releases/2013/12/ftc-seeks-public-comment-iverifly-inc-proposal-parenta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ftc.gov/opa/2013/06/iwb.shtm" TargetMode="External"/><Relationship Id="rId13" Type="http://schemas.openxmlformats.org/officeDocument/2006/relationships/image" Target="../media/image12.png"/><Relationship Id="rId3" Type="http://schemas.openxmlformats.org/officeDocument/2006/relationships/hyperlink" Target="http://www.ftc.gov/opa/2012/10/americancredit.shtm" TargetMode="External"/><Relationship Id="rId7" Type="http://schemas.openxmlformats.org/officeDocument/2006/relationships/hyperlink" Target="http://www.ftc.gov/opa/2012/08/bgm.shtm" TargetMode="External"/><Relationship Id="rId12" Type="http://schemas.openxmlformats.org/officeDocument/2006/relationships/hyperlink" Target="http://www.consumer.ftc.gov/articles/0258-fake-debt-collectors" TargetMode="External"/><Relationship Id="rId2" Type="http://schemas.openxmlformats.org/officeDocument/2006/relationships/image" Target="../media/image16.jpeg"/><Relationship Id="rId1" Type="http://schemas.openxmlformats.org/officeDocument/2006/relationships/slideLayout" Target="../slideLayouts/slideLayout83.xml"/><Relationship Id="rId6" Type="http://schemas.openxmlformats.org/officeDocument/2006/relationships/hyperlink" Target="http://www.ftc.gov/opa/2013/01/goldman.shtm" TargetMode="External"/><Relationship Id="rId11" Type="http://schemas.openxmlformats.org/officeDocument/2006/relationships/hyperlink" Target="http://www.consumer.ftc.gov/articles/0289-stop-calls-and-letters-debt-collector" TargetMode="External"/><Relationship Id="rId5" Type="http://schemas.openxmlformats.org/officeDocument/2006/relationships/hyperlink" Target="http://www.ftc.gov/opa/2013/01/rumson.shtm" TargetMode="External"/><Relationship Id="rId10" Type="http://schemas.openxmlformats.org/officeDocument/2006/relationships/hyperlink" Target="http://www.consumer.ftc.gov/articles/0087-deceptive-mortgage-ads" TargetMode="External"/><Relationship Id="rId4" Type="http://schemas.openxmlformats.org/officeDocument/2006/relationships/hyperlink" Target="http://www.ftc.gov/opa/2012/05/luebkenr.shtm" TargetMode="External"/><Relationship Id="rId9" Type="http://schemas.openxmlformats.org/officeDocument/2006/relationships/hyperlink" Target="http://www.ftc.gov/opa/2013/01/debtbuyer.s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ftc.gov/news-events/media-resources/do-not-call-registry/enforcement" TargetMode="External"/><Relationship Id="rId13" Type="http://schemas.openxmlformats.org/officeDocument/2006/relationships/hyperlink" Target="http://business.ftc.gov/documents/bus83-mobile-app-developers-start-security" TargetMode="External"/><Relationship Id="rId3" Type="http://schemas.openxmlformats.org/officeDocument/2006/relationships/image" Target="../media/image17.jpeg"/><Relationship Id="rId7" Type="http://schemas.openxmlformats.org/officeDocument/2006/relationships/hyperlink" Target="http://www.ftc.gov/news-events/press-releases/2013/04/ftc-approves-final-order-settling-charges-against-software-and" TargetMode="External"/><Relationship Id="rId12" Type="http://schemas.openxmlformats.org/officeDocument/2006/relationships/hyperlink" Target="http://www.consumer.ftc.gov/media/video-0022-sharing-information-day-your-life" TargetMode="External"/><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hyperlink" Target="http://ftc.gov/opa/2013/01/cbr.shtm" TargetMode="External"/><Relationship Id="rId11" Type="http://schemas.openxmlformats.org/officeDocument/2006/relationships/hyperlink" Target="http://www.consumer.ftc.gov/articles/0157-employment-background-checks" TargetMode="External"/><Relationship Id="rId5" Type="http://schemas.openxmlformats.org/officeDocument/2006/relationships/hyperlink" Target="http://www.ftc.gov/opa/2012/06/wyndham.shtm" TargetMode="External"/><Relationship Id="rId10" Type="http://schemas.openxmlformats.org/officeDocument/2006/relationships/hyperlink" Target="http://www.consumer.ftc.gov/articles/0222-privacy-choices-your-personal-financial-information" TargetMode="External"/><Relationship Id="rId4" Type="http://schemas.openxmlformats.org/officeDocument/2006/relationships/hyperlink" Target="http://ftc.gov/opa/2012/08/google.shtm" TargetMode="External"/><Relationship Id="rId9" Type="http://schemas.openxmlformats.org/officeDocument/2006/relationships/hyperlink" Target="http://www.ftc.gov/os/2013/02/130201mobileprivacyreport.pdf" TargetMode="Externa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www.ftc.gov/opa/2012/08/hireright.shtm" TargetMode="External"/><Relationship Id="rId13" Type="http://schemas.openxmlformats.org/officeDocument/2006/relationships/hyperlink" Target="http://business.ftc.gov/documents/bus33-consumer-reports-what-information-furnishers-need-know" TargetMode="External"/><Relationship Id="rId3" Type="http://schemas.openxmlformats.org/officeDocument/2006/relationships/image" Target="../media/image16.jpeg"/><Relationship Id="rId7" Type="http://schemas.openxmlformats.org/officeDocument/2006/relationships/hyperlink" Target="http://www.ftc.gov/opa/2013/03/equifax.shtm" TargetMode="External"/><Relationship Id="rId12" Type="http://schemas.openxmlformats.org/officeDocument/2006/relationships/hyperlink" Target="http://www.consumer.ftc.gov/blog/keeping-your-credit-report-check" TargetMode="External"/><Relationship Id="rId2" Type="http://schemas.openxmlformats.org/officeDocument/2006/relationships/notesSlide" Target="../notesSlides/notesSlide5.xml"/><Relationship Id="rId16" Type="http://schemas.openxmlformats.org/officeDocument/2006/relationships/hyperlink" Target="http://ftc.gov/opa/2013/02/creditreport.shtm" TargetMode="External"/><Relationship Id="rId1" Type="http://schemas.openxmlformats.org/officeDocument/2006/relationships/slideLayout" Target="../slideLayouts/slideLayout83.xml"/><Relationship Id="rId6" Type="http://schemas.openxmlformats.org/officeDocument/2006/relationships/hyperlink" Target="http://www.ftc.gov/news-events/press-releases/2013/12/time-warner-cable-pay-19-million-penalty-violating-risk-based" TargetMode="External"/><Relationship Id="rId11" Type="http://schemas.openxmlformats.org/officeDocument/2006/relationships/hyperlink" Target="http://www.consumer.ftc.gov/articles/0151-disputing-errors-credit-reports" TargetMode="External"/><Relationship Id="rId5" Type="http://schemas.openxmlformats.org/officeDocument/2006/relationships/hyperlink" Target="http://www.ftc.gov/news-events/press-releases/2014/01/telecheck-pay-35-million-fair-credit-reporting-act-violations" TargetMode="External"/><Relationship Id="rId15" Type="http://schemas.openxmlformats.org/officeDocument/2006/relationships/hyperlink" Target="http://www.ftc.gov/policy/advocacy/amicus-briefs/2013/08/juanita-delgado-v-capital-management-services-lp" TargetMode="External"/><Relationship Id="rId10" Type="http://schemas.openxmlformats.org/officeDocument/2006/relationships/image" Target="../media/image12.png"/><Relationship Id="rId4" Type="http://schemas.openxmlformats.org/officeDocument/2006/relationships/hyperlink" Target="http://www.ftc.gov/news-events/press-releases/2013/08/certegy-check-services-pay-35-million-alleged-violations-fair" TargetMode="External"/><Relationship Id="rId9" Type="http://schemas.openxmlformats.org/officeDocument/2006/relationships/hyperlink" Target="http://www.ftc.gov/opa/2012/06/spokeo.shtm" TargetMode="External"/><Relationship Id="rId14" Type="http://schemas.openxmlformats.org/officeDocument/2006/relationships/hyperlink" Target="http://business.ftc.gov/documents/bus-83-using-consumer-reports-credit-decisions-what-know-about-adverse-action-and-risk-based-pricing-notic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ftc.gov/news-events/press-releases/2013/07/worlds-largest-debt-collection-operation-settles-ftc-charges-will" TargetMode="External"/><Relationship Id="rId13" Type="http://schemas.openxmlformats.org/officeDocument/2006/relationships/hyperlink" Target="http://www.consumer.ftc.gov/articles/0100-mortgage-relief-scams" TargetMode="External"/><Relationship Id="rId3" Type="http://schemas.openxmlformats.org/officeDocument/2006/relationships/image" Target="../media/image16.jpeg"/><Relationship Id="rId7" Type="http://schemas.openxmlformats.org/officeDocument/2006/relationships/hyperlink" Target="http://www.ftc.gov/news-events/press-releases/2013/06/mortgage-broker-targeting-us-servicemembers-will-pay-record-75" TargetMode="External"/><Relationship Id="rId12" Type="http://schemas.openxmlformats.org/officeDocument/2006/relationships/hyperlink" Target="http://www.consumer.ftc.gov/articles/0076-telemarketing-scams" TargetMode="External"/><Relationship Id="rId17" Type="http://schemas.openxmlformats.org/officeDocument/2006/relationships/hyperlink" Target="http://business.ftc.gov/documents/bus73-debt-relief-services-telemarketing-sales-rule-what-people-are-asking" TargetMode="External"/><Relationship Id="rId2" Type="http://schemas.openxmlformats.org/officeDocument/2006/relationships/notesSlide" Target="../notesSlides/notesSlide6.xml"/><Relationship Id="rId16" Type="http://schemas.openxmlformats.org/officeDocument/2006/relationships/hyperlink" Target="http://business.ftc.gov/advertising-and-marketing/telemarketing" TargetMode="External"/><Relationship Id="rId1" Type="http://schemas.openxmlformats.org/officeDocument/2006/relationships/slideLayout" Target="../slideLayouts/slideLayout83.xml"/><Relationship Id="rId6" Type="http://schemas.openxmlformats.org/officeDocument/2006/relationships/hyperlink" Target="http://www.ftc.gov/news-events/press-releases/2014/01/defendants-phony-mortgage-relief-scheme-pay-nearly-36-million" TargetMode="External"/><Relationship Id="rId11" Type="http://schemas.openxmlformats.org/officeDocument/2006/relationships/hyperlink" Target="http://www.consumer.ftc.gov/features/feature-0027-travel-scams" TargetMode="External"/><Relationship Id="rId5" Type="http://schemas.openxmlformats.org/officeDocument/2006/relationships/hyperlink" Target="http://www.ftc.gov/news-events/press-releases/2013/07/judge-agrees-ftc-scammers-debited-payday-loan-applicants-bank" TargetMode="External"/><Relationship Id="rId15" Type="http://schemas.openxmlformats.org/officeDocument/2006/relationships/hyperlink" Target="http://www.consumer.ftc.gov/media/game-0023-gear-great-trip" TargetMode="External"/><Relationship Id="rId10" Type="http://schemas.openxmlformats.org/officeDocument/2006/relationships/image" Target="../media/image12.png"/><Relationship Id="rId4" Type="http://schemas.openxmlformats.org/officeDocument/2006/relationships/hyperlink" Target="http://www.ftc.gov/news-events/press-releases/2013/01/business-coaching-marketers-agree-settle-ftc-charges" TargetMode="External"/><Relationship Id="rId9" Type="http://schemas.openxmlformats.org/officeDocument/2006/relationships/hyperlink" Target="http://www.ftc.gov/news-events/press-releases/2013/06/ftc-and-dozens-law-enforcement-partners-halt-travel-and-timeshare" TargetMode="External"/><Relationship Id="rId14" Type="http://schemas.openxmlformats.org/officeDocument/2006/relationships/hyperlink" Target="http://www.consumer.ftc.gov/articles/0108-national-do-not-call-regi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7D7A59-36E2-48B9-B146-C1E59501F63F}" type="slidenum">
              <a:rPr lang="en-US" smtClean="0"/>
              <a:pPr/>
              <a:t>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3033"/>
            <a:ext cx="2286000" cy="21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AfricaMa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608" y="218224"/>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federal-trade-commission-ftc-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425" y="4495800"/>
            <a:ext cx="1474897" cy="13910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018705"/>
            <a:ext cx="8683818" cy="4001095"/>
          </a:xfrm>
          <a:prstGeom prst="rect">
            <a:avLst/>
          </a:prstGeom>
          <a:noFill/>
        </p:spPr>
        <p:txBody>
          <a:bodyPr wrap="square" rtlCol="0">
            <a:spAutoFit/>
          </a:bodyPr>
          <a:lstStyle/>
          <a:p>
            <a:pPr algn="ctr"/>
            <a:r>
              <a:rPr lang="en-US" sz="3200" dirty="0" smtClean="0">
                <a:latin typeface="Calibri" panose="020F0502020204030204" pitchFamily="34" charset="0"/>
              </a:rPr>
              <a:t>U.S. Federal Trade Commission </a:t>
            </a:r>
          </a:p>
          <a:p>
            <a:pPr algn="ctr"/>
            <a:r>
              <a:rPr lang="en-US" sz="3200" dirty="0" smtClean="0">
                <a:latin typeface="Calibri" panose="020F0502020204030204" pitchFamily="34" charset="0"/>
              </a:rPr>
              <a:t>2013-2014</a:t>
            </a:r>
          </a:p>
          <a:p>
            <a:pPr algn="ctr"/>
            <a:r>
              <a:rPr lang="en-US" sz="3200" dirty="0" smtClean="0">
                <a:latin typeface="Calibri" panose="020F0502020204030204" pitchFamily="34" charset="0"/>
              </a:rPr>
              <a:t>Consumer Protection and Competition Highlights</a:t>
            </a:r>
          </a:p>
          <a:p>
            <a:pPr algn="ctr"/>
            <a:endParaRPr lang="en-US" sz="3200" dirty="0">
              <a:latin typeface="Calibri" panose="020F0502020204030204" pitchFamily="34" charset="0"/>
            </a:endParaRPr>
          </a:p>
          <a:p>
            <a:pPr algn="ctr"/>
            <a:r>
              <a:rPr lang="en-US" dirty="0" smtClean="0">
                <a:latin typeface="Calibri" panose="020F0502020204030204" pitchFamily="34" charset="0"/>
              </a:rPr>
              <a:t>Deon Woods Bell </a:t>
            </a:r>
          </a:p>
          <a:p>
            <a:pPr algn="ctr"/>
            <a:r>
              <a:rPr lang="en-US" dirty="0" smtClean="0">
                <a:latin typeface="Calibri" panose="020F0502020204030204" pitchFamily="34" charset="0"/>
              </a:rPr>
              <a:t>U.S. Federal Trade commission </a:t>
            </a:r>
          </a:p>
          <a:p>
            <a:pPr algn="ctr"/>
            <a:r>
              <a:rPr lang="en-US" dirty="0" smtClean="0">
                <a:latin typeface="Calibri" panose="020F0502020204030204" pitchFamily="34" charset="0"/>
              </a:rPr>
              <a:t>Sixth Annual African Dialogue conference</a:t>
            </a:r>
          </a:p>
          <a:p>
            <a:pPr algn="ctr"/>
            <a:r>
              <a:rPr lang="en-US" dirty="0" smtClean="0">
                <a:latin typeface="Calibri" panose="020F0502020204030204" pitchFamily="34" charset="0"/>
              </a:rPr>
              <a:t>Lilongwe, Malawi</a:t>
            </a:r>
          </a:p>
          <a:p>
            <a:pPr algn="ctr"/>
            <a:r>
              <a:rPr lang="en-US" dirty="0" smtClean="0">
                <a:latin typeface="Calibri" panose="020F0502020204030204" pitchFamily="34" charset="0"/>
              </a:rPr>
              <a:t>September 2014</a:t>
            </a:r>
          </a:p>
          <a:p>
            <a:endParaRPr lang="en-US" dirty="0" smtClean="0"/>
          </a:p>
          <a:p>
            <a:endParaRPr lang="en-US" dirty="0" smtClean="0"/>
          </a:p>
        </p:txBody>
      </p:sp>
    </p:spTree>
    <p:extLst>
      <p:ext uri="{BB962C8B-B14F-4D97-AF65-F5344CB8AC3E}">
        <p14:creationId xmlns:p14="http://schemas.microsoft.com/office/powerpoint/2010/main" val="22803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7022" y="1083128"/>
            <a:ext cx="5140778" cy="1736272"/>
          </a:xfrm>
        </p:spPr>
        <p:txBody>
          <a:bodyPr>
            <a:noAutofit/>
          </a:bodyPr>
          <a:lstStyle/>
          <a:p>
            <a:pPr marL="0" indent="0">
              <a:buNone/>
            </a:pPr>
            <a:r>
              <a:rPr lang="en-US" sz="1400" dirty="0" smtClean="0"/>
              <a:t>The FTC is </a:t>
            </a:r>
            <a:r>
              <a:rPr lang="en-US" sz="1400" dirty="0"/>
              <a:t>engaged in ongoing efforts to stop </a:t>
            </a:r>
            <a:r>
              <a:rPr lang="en-US" sz="1400" dirty="0" smtClean="0"/>
              <a:t>(1) bogus </a:t>
            </a:r>
            <a:r>
              <a:rPr lang="en-US" sz="1400" dirty="0"/>
              <a:t>claims that unproven remedies can be used to prevent and treat serious </a:t>
            </a:r>
            <a:r>
              <a:rPr lang="en-US" sz="1400" dirty="0" smtClean="0"/>
              <a:t>diseases and (2) misleading </a:t>
            </a:r>
            <a:r>
              <a:rPr lang="en-US" sz="1400" dirty="0"/>
              <a:t>claims for products promoting easy weight loss and slimmer </a:t>
            </a:r>
            <a:r>
              <a:rPr lang="en-US" sz="1400" dirty="0" smtClean="0"/>
              <a:t>bodies. Finally, the FTC </a:t>
            </a:r>
            <a:r>
              <a:rPr lang="en-US" sz="1400" dirty="0"/>
              <a:t>is committed to ensuring that firms who collect that data use reasonable and appropriate security measures to prevent it from falling into the hands of identity thieves and other unauthorized </a:t>
            </a:r>
            <a:r>
              <a:rPr lang="en-US" sz="1400" dirty="0" smtClean="0"/>
              <a:t>users.</a:t>
            </a:r>
          </a:p>
        </p:txBody>
      </p:sp>
      <p:sp>
        <p:nvSpPr>
          <p:cNvPr id="2" name="Slide Number Placeholder 1"/>
          <p:cNvSpPr>
            <a:spLocks noGrp="1"/>
          </p:cNvSpPr>
          <p:nvPr>
            <p:ph type="sldNum" sz="quarter" idx="12"/>
          </p:nvPr>
        </p:nvSpPr>
        <p:spPr>
          <a:xfrm>
            <a:off x="6858000" y="6356350"/>
            <a:ext cx="2286000" cy="365125"/>
          </a:xfrm>
          <a:prstGeom prst="rect">
            <a:avLst/>
          </a:prstGeom>
        </p:spPr>
        <p:txBody>
          <a:bodyPr/>
          <a:lstStyle/>
          <a:p>
            <a:fld id="{1A5261DE-86A6-4B7D-BE0B-A2D1473FF357}" type="slidenum">
              <a:rPr lang="en-US" smtClean="0"/>
              <a:t>10</a:t>
            </a:fld>
            <a:endParaRPr lang="en-US" dirty="0"/>
          </a:p>
        </p:txBody>
      </p:sp>
      <p:sp>
        <p:nvSpPr>
          <p:cNvPr id="5" name="Title 2"/>
          <p:cNvSpPr>
            <a:spLocks noGrp="1"/>
          </p:cNvSpPr>
          <p:nvPr>
            <p:ph type="title"/>
          </p:nvPr>
        </p:nvSpPr>
        <p:spPr>
          <a:xfrm>
            <a:off x="1219200" y="152400"/>
            <a:ext cx="7924800" cy="914400"/>
          </a:xfrm>
        </p:spPr>
        <p:txBody>
          <a:bodyPr>
            <a:noAutofit/>
          </a:bodyPr>
          <a:lstStyle/>
          <a:p>
            <a:pPr algn="l"/>
            <a:r>
              <a:rPr lang="en-US" b="1" kern="1200" dirty="0">
                <a:solidFill>
                  <a:schemeClr val="tx1"/>
                </a:solidFill>
                <a:effectLst>
                  <a:outerShdw blurRad="38100" dist="38100" dir="2700000" algn="tl">
                    <a:srgbClr val="000000">
                      <a:alpha val="43137"/>
                    </a:srgbClr>
                  </a:outerShdw>
                </a:effectLst>
                <a:latin typeface="Calibri" panose="020F0502020204030204" pitchFamily="34" charset="0"/>
              </a:rPr>
              <a:t>The Health Industry</a:t>
            </a:r>
          </a:p>
        </p:txBody>
      </p:sp>
      <p:pic>
        <p:nvPicPr>
          <p:cNvPr id="2050" name="Picture 2" descr="assorted p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21" y="990600"/>
            <a:ext cx="2667000" cy="1809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1921" y="2819400"/>
            <a:ext cx="3586844" cy="4093428"/>
          </a:xfrm>
          <a:prstGeom prst="rect">
            <a:avLst/>
          </a:prstGeom>
          <a:noFill/>
        </p:spPr>
        <p:txBody>
          <a:bodyPr wrap="square" rtlCol="0">
            <a:spAutoFit/>
          </a:bodyPr>
          <a:lstStyle/>
          <a:p>
            <a:r>
              <a:rPr lang="en-US" b="1" dirty="0" smtClean="0"/>
              <a:t>Law </a:t>
            </a:r>
            <a:r>
              <a:rPr lang="en-US" b="1" dirty="0"/>
              <a:t>Enforcement:</a:t>
            </a:r>
          </a:p>
          <a:p>
            <a:pPr marL="285750" indent="-285750">
              <a:buFont typeface="Arial" pitchFamily="34" charset="0"/>
              <a:buChar char="•"/>
            </a:pPr>
            <a:r>
              <a:rPr lang="en-US" sz="1600" dirty="0" err="1">
                <a:hlinkClick r:id="rId4"/>
              </a:rPr>
              <a:t>LabMD</a:t>
            </a:r>
            <a:r>
              <a:rPr lang="en-US" sz="1600" dirty="0">
                <a:hlinkClick r:id="rId4"/>
              </a:rPr>
              <a:t>, </a:t>
            </a:r>
            <a:r>
              <a:rPr lang="en-US" sz="1600" dirty="0" err="1">
                <a:hlinkClick r:id="rId4"/>
              </a:rPr>
              <a:t>Inc</a:t>
            </a:r>
            <a:r>
              <a:rPr lang="en-US" sz="1600" dirty="0">
                <a:hlinkClick r:id="rId4"/>
              </a:rPr>
              <a:t> </a:t>
            </a:r>
            <a:r>
              <a:rPr lang="en-US" sz="1600" dirty="0" smtClean="0"/>
              <a:t>(securing personal data)</a:t>
            </a:r>
          </a:p>
          <a:p>
            <a:pPr marL="285750" indent="-285750">
              <a:buFont typeface="Arial" pitchFamily="34" charset="0"/>
              <a:buChar char="•"/>
            </a:pPr>
            <a:r>
              <a:rPr lang="en-US" sz="1600" dirty="0" smtClean="0">
                <a:hlinkClick r:id="rId5"/>
              </a:rPr>
              <a:t>St. Luke’s Health System </a:t>
            </a:r>
            <a:r>
              <a:rPr lang="en-US" sz="1600" dirty="0" smtClean="0"/>
              <a:t>(hospital merger case) (competition)</a:t>
            </a:r>
            <a:endParaRPr lang="en-US" sz="1600" dirty="0"/>
          </a:p>
          <a:p>
            <a:pPr marL="285750" indent="-285750">
              <a:buFont typeface="Arial" pitchFamily="34" charset="0"/>
              <a:buChar char="•"/>
            </a:pPr>
            <a:r>
              <a:rPr lang="en-US" sz="1600" dirty="0">
                <a:hlinkClick r:id="rId6"/>
              </a:rPr>
              <a:t>Operation Failed </a:t>
            </a:r>
            <a:r>
              <a:rPr lang="en-US" sz="1600" dirty="0" smtClean="0">
                <a:hlinkClick r:id="rId6"/>
              </a:rPr>
              <a:t>Resolution</a:t>
            </a:r>
            <a:r>
              <a:rPr lang="en-US" sz="1600" dirty="0"/>
              <a:t> </a:t>
            </a:r>
            <a:r>
              <a:rPr lang="en-US" sz="1600" dirty="0" smtClean="0"/>
              <a:t>($34M for consumer redress) </a:t>
            </a:r>
          </a:p>
          <a:p>
            <a:pPr marL="285750" indent="-285750">
              <a:buFont typeface="Arial" pitchFamily="34" charset="0"/>
              <a:buChar char="•"/>
            </a:pPr>
            <a:r>
              <a:rPr lang="en-US" sz="1600" dirty="0" err="1" smtClean="0">
                <a:hlinkClick r:id="rId7"/>
              </a:rPr>
              <a:t>Mylan</a:t>
            </a:r>
            <a:r>
              <a:rPr lang="en-US" sz="1600" dirty="0" smtClean="0">
                <a:hlinkClick r:id="rId7"/>
              </a:rPr>
              <a:t> &amp; </a:t>
            </a:r>
            <a:r>
              <a:rPr lang="en-US" sz="1600" dirty="0" err="1" smtClean="0">
                <a:hlinkClick r:id="rId7"/>
              </a:rPr>
              <a:t>Agila</a:t>
            </a:r>
            <a:r>
              <a:rPr lang="en-US" sz="1600" dirty="0" smtClean="0"/>
              <a:t> (pharmaceutical merger) (competition)</a:t>
            </a:r>
            <a:endParaRPr lang="en-US" sz="1600" dirty="0" smtClean="0">
              <a:hlinkClick r:id="rId6"/>
            </a:endParaRPr>
          </a:p>
          <a:p>
            <a:pPr marL="285750" indent="-285750">
              <a:buFont typeface="Arial" pitchFamily="34" charset="0"/>
              <a:buChar char="•"/>
            </a:pPr>
            <a:r>
              <a:rPr lang="en-US" sz="1600" dirty="0" smtClean="0">
                <a:hlinkClick r:id="rId8"/>
              </a:rPr>
              <a:t>Wellness Support Network</a:t>
            </a:r>
            <a:r>
              <a:rPr lang="en-US" sz="1600" dirty="0" smtClean="0"/>
              <a:t> ($2.2M; phony claims re</a:t>
            </a:r>
            <a:r>
              <a:rPr lang="en-US" sz="1600" dirty="0"/>
              <a:t>.</a:t>
            </a:r>
            <a:r>
              <a:rPr lang="en-US" sz="1600" dirty="0" smtClean="0"/>
              <a:t> diabetes)</a:t>
            </a:r>
          </a:p>
          <a:p>
            <a:pPr marL="285750" indent="-285750">
              <a:buFont typeface="Arial" pitchFamily="34" charset="0"/>
              <a:buChar char="•"/>
            </a:pPr>
            <a:r>
              <a:rPr lang="en-US" sz="1600" dirty="0" smtClean="0">
                <a:hlinkClick r:id="rId9"/>
              </a:rPr>
              <a:t>Actavis</a:t>
            </a:r>
            <a:r>
              <a:rPr lang="en-US" sz="1600" dirty="0" smtClean="0"/>
              <a:t> (anticompetitive pay-for-delay agreements) (competition)</a:t>
            </a:r>
          </a:p>
          <a:p>
            <a:r>
              <a:rPr lang="en-US" b="1" dirty="0" smtClean="0"/>
              <a:t>Policy</a:t>
            </a:r>
            <a:r>
              <a:rPr lang="en-US" b="1" dirty="0"/>
              <a:t>:</a:t>
            </a:r>
          </a:p>
          <a:p>
            <a:pPr marL="285750" indent="-285750">
              <a:buFont typeface="Arial" pitchFamily="34" charset="0"/>
              <a:buChar char="•"/>
            </a:pPr>
            <a:r>
              <a:rPr lang="en-US" sz="1600" dirty="0" smtClean="0"/>
              <a:t>Advocacy </a:t>
            </a:r>
            <a:r>
              <a:rPr lang="en-US" sz="1600" dirty="0"/>
              <a:t>comments to legislators in </a:t>
            </a:r>
            <a:r>
              <a:rPr lang="en-US" sz="1600" dirty="0">
                <a:hlinkClick r:id="rId10"/>
              </a:rPr>
              <a:t>Connecticut</a:t>
            </a:r>
            <a:r>
              <a:rPr lang="en-US" sz="1600" dirty="0"/>
              <a:t>, </a:t>
            </a:r>
            <a:r>
              <a:rPr lang="en-US" sz="1600" dirty="0">
                <a:hlinkClick r:id="rId11"/>
              </a:rPr>
              <a:t>Illinois</a:t>
            </a:r>
            <a:r>
              <a:rPr lang="en-US" sz="1600" dirty="0"/>
              <a:t>, and </a:t>
            </a:r>
            <a:r>
              <a:rPr lang="en-US" sz="1600" dirty="0" smtClean="0">
                <a:hlinkClick r:id="rId12"/>
              </a:rPr>
              <a:t>Massachusetts</a:t>
            </a:r>
            <a:endParaRPr lang="en-US" sz="1600" dirty="0"/>
          </a:p>
        </p:txBody>
      </p:sp>
      <p:pic>
        <p:nvPicPr>
          <p:cNvPr id="8" name="Picture 5" descr="federal-trade-commission-f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53000" y="2977277"/>
            <a:ext cx="4109356" cy="2585323"/>
          </a:xfrm>
          <a:prstGeom prst="rect">
            <a:avLst/>
          </a:prstGeom>
          <a:noFill/>
        </p:spPr>
        <p:txBody>
          <a:bodyPr wrap="square" rtlCol="0">
            <a:spAutoFit/>
          </a:bodyPr>
          <a:lstStyle/>
          <a:p>
            <a:r>
              <a:rPr lang="en-US" b="1" dirty="0"/>
              <a:t>Outreach </a:t>
            </a:r>
            <a:r>
              <a:rPr lang="en-US" b="1" dirty="0" smtClean="0"/>
              <a:t>: </a:t>
            </a:r>
            <a:endParaRPr lang="en-US" b="1" dirty="0"/>
          </a:p>
          <a:p>
            <a:pPr marL="285750" indent="-285750">
              <a:buFont typeface="Arial" panose="020B0604020202020204" pitchFamily="34" charset="0"/>
              <a:buChar char="•"/>
            </a:pPr>
            <a:r>
              <a:rPr lang="en-US" sz="1600" dirty="0" smtClean="0">
                <a:hlinkClick r:id="rId14"/>
              </a:rPr>
              <a:t>Weighing </a:t>
            </a:r>
            <a:r>
              <a:rPr lang="en-US" sz="1600" dirty="0">
                <a:hlinkClick r:id="rId14"/>
              </a:rPr>
              <a:t>the Claims in Diet Ads</a:t>
            </a:r>
            <a:endParaRPr lang="en-US" sz="1600" dirty="0"/>
          </a:p>
          <a:p>
            <a:pPr marL="285750" indent="-285750">
              <a:buFont typeface="Arial" panose="020B0604020202020204" pitchFamily="34" charset="0"/>
              <a:buChar char="•"/>
            </a:pPr>
            <a:r>
              <a:rPr lang="en-US" sz="1600" dirty="0" smtClean="0">
                <a:hlinkClick r:id="rId15"/>
              </a:rPr>
              <a:t>Blog </a:t>
            </a:r>
            <a:r>
              <a:rPr lang="en-US" sz="1600" dirty="0">
                <a:hlinkClick r:id="rId15"/>
              </a:rPr>
              <a:t>– </a:t>
            </a:r>
            <a:r>
              <a:rPr lang="en-US" sz="1600" dirty="0" err="1" smtClean="0">
                <a:hlinkClick r:id="rId15"/>
              </a:rPr>
              <a:t>Sensa-tionalistic</a:t>
            </a:r>
            <a:r>
              <a:rPr lang="en-US" sz="1600" dirty="0" smtClean="0">
                <a:hlinkClick r:id="rId15"/>
              </a:rPr>
              <a:t> </a:t>
            </a:r>
            <a:r>
              <a:rPr lang="en-US" sz="1600" dirty="0">
                <a:hlinkClick r:id="rId15"/>
              </a:rPr>
              <a:t>Claims Don’t Shake Off the </a:t>
            </a:r>
            <a:r>
              <a:rPr lang="en-US" sz="1600" dirty="0" smtClean="0">
                <a:hlinkClick r:id="rId15"/>
              </a:rPr>
              <a:t>Pounds</a:t>
            </a:r>
            <a:endParaRPr lang="en-US" sz="1600" dirty="0" smtClean="0"/>
          </a:p>
          <a:p>
            <a:pPr marL="285750" indent="-285750">
              <a:buFont typeface="Arial" panose="020B0604020202020204" pitchFamily="34" charset="0"/>
              <a:buChar char="•"/>
            </a:pPr>
            <a:r>
              <a:rPr lang="en-US" sz="1600" dirty="0" smtClean="0">
                <a:hlinkClick r:id="rId16"/>
              </a:rPr>
              <a:t>Blog </a:t>
            </a:r>
            <a:r>
              <a:rPr lang="en-US" sz="1600" dirty="0">
                <a:hlinkClick r:id="rId16"/>
              </a:rPr>
              <a:t>– Putting the Squeeze on Bogus Weight Loss Products</a:t>
            </a:r>
            <a:endParaRPr lang="en-US" sz="1600" dirty="0"/>
          </a:p>
          <a:p>
            <a:pPr marL="285750" indent="-285750">
              <a:buFont typeface="Arial" panose="020B0604020202020204" pitchFamily="34" charset="0"/>
              <a:buChar char="•"/>
            </a:pPr>
            <a:r>
              <a:rPr lang="en-US" sz="1600" dirty="0" smtClean="0">
                <a:hlinkClick r:id="rId17"/>
              </a:rPr>
              <a:t>Gut </a:t>
            </a:r>
            <a:r>
              <a:rPr lang="en-US" sz="1600" dirty="0">
                <a:hlinkClick r:id="rId17"/>
              </a:rPr>
              <a:t>Check: A Reference Guide for Media on Spotting False Weight Loss </a:t>
            </a:r>
            <a:r>
              <a:rPr lang="en-US" sz="1600" dirty="0" smtClean="0">
                <a:hlinkClick r:id="rId17"/>
              </a:rPr>
              <a:t>Claims</a:t>
            </a:r>
            <a:endParaRPr lang="en-US" sz="1600" dirty="0" smtClean="0"/>
          </a:p>
          <a:p>
            <a:pPr marL="285750" indent="-285750">
              <a:buFont typeface="Arial" panose="020B0604020202020204" pitchFamily="34" charset="0"/>
              <a:buChar char="•"/>
            </a:pPr>
            <a:r>
              <a:rPr lang="en-US" sz="1600" dirty="0" smtClean="0">
                <a:hlinkClick r:id="rId18"/>
              </a:rPr>
              <a:t>Health Claims</a:t>
            </a:r>
            <a:endParaRPr lang="en-US" dirty="0"/>
          </a:p>
        </p:txBody>
      </p:sp>
    </p:spTree>
    <p:extLst>
      <p:ext uri="{BB962C8B-B14F-4D97-AF65-F5344CB8AC3E}">
        <p14:creationId xmlns:p14="http://schemas.microsoft.com/office/powerpoint/2010/main" val="336616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6909" y="1194048"/>
            <a:ext cx="5357091" cy="1777752"/>
          </a:xfrm>
        </p:spPr>
        <p:txBody>
          <a:bodyPr>
            <a:normAutofit lnSpcReduction="10000"/>
          </a:bodyPr>
          <a:lstStyle/>
          <a:p>
            <a:pPr marL="0" indent="0">
              <a:buNone/>
            </a:pPr>
            <a:r>
              <a:rPr lang="en-US" sz="2000" dirty="0"/>
              <a:t>Consumers continue to </a:t>
            </a:r>
            <a:r>
              <a:rPr lang="en-US" sz="2000" dirty="0" smtClean="0"/>
              <a:t>value efficient energy markets and </a:t>
            </a:r>
            <a:r>
              <a:rPr lang="en-US" sz="2000" dirty="0"/>
              <a:t>environmentally-friendly </a:t>
            </a:r>
            <a:r>
              <a:rPr lang="en-US" sz="2000" dirty="0" smtClean="0"/>
              <a:t>products.  The </a:t>
            </a:r>
            <a:r>
              <a:rPr lang="en-US" sz="2000" dirty="0"/>
              <a:t>Commission devotes significant resources to ensure that </a:t>
            </a:r>
            <a:r>
              <a:rPr lang="en-US" sz="2000" dirty="0" smtClean="0"/>
              <a:t>competition to produce these items remains robust and that consumers are protected.</a:t>
            </a:r>
            <a:endParaRPr lang="en-US" sz="2000" dirty="0"/>
          </a:p>
        </p:txBody>
      </p:sp>
      <p:sp>
        <p:nvSpPr>
          <p:cNvPr id="2" name="Slide Number Placeholder 1"/>
          <p:cNvSpPr>
            <a:spLocks noGrp="1"/>
          </p:cNvSpPr>
          <p:nvPr>
            <p:ph type="sldNum" sz="quarter" idx="12"/>
          </p:nvPr>
        </p:nvSpPr>
        <p:spPr>
          <a:xfrm>
            <a:off x="6858000" y="6356350"/>
            <a:ext cx="2286000" cy="365125"/>
          </a:xfrm>
          <a:prstGeom prst="rect">
            <a:avLst/>
          </a:prstGeom>
        </p:spPr>
        <p:txBody>
          <a:bodyPr/>
          <a:lstStyle/>
          <a:p>
            <a:fld id="{1A5261DE-86A6-4B7D-BE0B-A2D1473FF357}" type="slidenum">
              <a:rPr lang="en-US" smtClean="0"/>
              <a:t>11</a:t>
            </a:fld>
            <a:endParaRPr lang="en-US" dirty="0"/>
          </a:p>
        </p:txBody>
      </p:sp>
      <p:sp>
        <p:nvSpPr>
          <p:cNvPr id="5" name="Title 2"/>
          <p:cNvSpPr>
            <a:spLocks noGrp="1"/>
          </p:cNvSpPr>
          <p:nvPr>
            <p:ph type="title"/>
          </p:nvPr>
        </p:nvSpPr>
        <p:spPr>
          <a:xfrm>
            <a:off x="1143000" y="5443"/>
            <a:ext cx="8001000" cy="1137557"/>
          </a:xfrm>
        </p:spPr>
        <p:txBody>
          <a:bodyPr>
            <a:noAutofit/>
          </a:bodyPr>
          <a:lstStyle/>
          <a:p>
            <a:pPr algn="l"/>
            <a:r>
              <a:rPr lang="en-US" b="1" kern="1200" dirty="0">
                <a:solidFill>
                  <a:schemeClr val="tx1"/>
                </a:solidFill>
                <a:effectLst>
                  <a:outerShdw blurRad="38100" dist="38100" dir="2700000" algn="tl">
                    <a:srgbClr val="000000">
                      <a:alpha val="43137"/>
                    </a:srgbClr>
                  </a:outerShdw>
                </a:effectLst>
                <a:latin typeface="Calibri" panose="020F0502020204030204" pitchFamily="34" charset="0"/>
              </a:rPr>
              <a:t>Energy &amp; Environmental </a:t>
            </a:r>
            <a:r>
              <a:rPr lang="en-US" b="1" kern="1200" dirty="0" smtClean="0">
                <a:solidFill>
                  <a:schemeClr val="tx1"/>
                </a:solidFill>
                <a:effectLst>
                  <a:outerShdw blurRad="38100" dist="38100" dir="2700000" algn="tl">
                    <a:srgbClr val="000000">
                      <a:alpha val="43137"/>
                    </a:srgbClr>
                  </a:outerShdw>
                </a:effectLst>
                <a:latin typeface="Calibri" panose="020F0502020204030204" pitchFamily="34" charset="0"/>
              </a:rPr>
              <a:t/>
            </a:r>
            <a:br>
              <a:rPr lang="en-US" b="1" kern="1200" dirty="0" smtClean="0">
                <a:solidFill>
                  <a:schemeClr val="tx1"/>
                </a:solidFill>
                <a:effectLst>
                  <a:outerShdw blurRad="38100" dist="38100" dir="2700000" algn="tl">
                    <a:srgbClr val="000000">
                      <a:alpha val="43137"/>
                    </a:srgbClr>
                  </a:outerShdw>
                </a:effectLst>
                <a:latin typeface="Calibri" panose="020F0502020204030204" pitchFamily="34" charset="0"/>
              </a:rPr>
            </a:br>
            <a:r>
              <a:rPr lang="en-US" b="1" kern="1200" dirty="0" smtClean="0">
                <a:solidFill>
                  <a:schemeClr val="tx1"/>
                </a:solidFill>
                <a:effectLst>
                  <a:outerShdw blurRad="38100" dist="38100" dir="2700000" algn="tl">
                    <a:srgbClr val="000000">
                      <a:alpha val="43137"/>
                    </a:srgbClr>
                  </a:outerShdw>
                </a:effectLst>
                <a:latin typeface="Calibri" panose="020F0502020204030204" pitchFamily="34" charset="0"/>
              </a:rPr>
              <a:t>Products </a:t>
            </a:r>
            <a:r>
              <a:rPr lang="en-US" b="1" kern="1200" dirty="0">
                <a:solidFill>
                  <a:schemeClr val="tx1"/>
                </a:solidFill>
                <a:effectLst>
                  <a:outerShdw blurRad="38100" dist="38100" dir="2700000" algn="tl">
                    <a:srgbClr val="000000">
                      <a:alpha val="43137"/>
                    </a:srgbClr>
                  </a:outerShdw>
                </a:effectLst>
                <a:latin typeface="Calibri" panose="020F0502020204030204" pitchFamily="34" charset="0"/>
              </a:rPr>
              <a:t>Industries</a:t>
            </a:r>
          </a:p>
        </p:txBody>
      </p:sp>
      <p:sp>
        <p:nvSpPr>
          <p:cNvPr id="4" name="TextBox 3"/>
          <p:cNvSpPr txBox="1"/>
          <p:nvPr/>
        </p:nvSpPr>
        <p:spPr>
          <a:xfrm>
            <a:off x="1153887" y="3048001"/>
            <a:ext cx="6847113" cy="3539430"/>
          </a:xfrm>
          <a:prstGeom prst="rect">
            <a:avLst/>
          </a:prstGeom>
          <a:noFill/>
        </p:spPr>
        <p:txBody>
          <a:bodyPr wrap="square" rtlCol="0">
            <a:spAutoFit/>
          </a:bodyPr>
          <a:lstStyle/>
          <a:p>
            <a:r>
              <a:rPr lang="en-US" sz="1600" b="1" dirty="0" smtClean="0"/>
              <a:t>Law Enforcement:</a:t>
            </a:r>
          </a:p>
          <a:p>
            <a:pPr marL="285750" indent="-285750">
              <a:buFont typeface="Arial" pitchFamily="34" charset="0"/>
              <a:buChar char="•"/>
            </a:pPr>
            <a:r>
              <a:rPr lang="en-US" sz="1600" dirty="0" smtClean="0">
                <a:hlinkClick r:id="rId3"/>
              </a:rPr>
              <a:t>Tesoro &amp; Chevron </a:t>
            </a:r>
            <a:endParaRPr lang="en-US" sz="1600" dirty="0" smtClean="0"/>
          </a:p>
          <a:p>
            <a:r>
              <a:rPr lang="en-US" sz="1600" dirty="0" smtClean="0"/>
              <a:t>      (Acquisition of Oil Pipelines) (competition)</a:t>
            </a:r>
          </a:p>
          <a:p>
            <a:pPr marL="285750" indent="-285750">
              <a:buFont typeface="Arial" pitchFamily="34" charset="0"/>
              <a:buChar char="•"/>
            </a:pPr>
            <a:r>
              <a:rPr lang="en-US" sz="1600" dirty="0">
                <a:hlinkClick r:id="rId4"/>
              </a:rPr>
              <a:t>Lights of </a:t>
            </a:r>
            <a:r>
              <a:rPr lang="en-US" sz="1600" dirty="0" smtClean="0">
                <a:hlinkClick r:id="rId4"/>
              </a:rPr>
              <a:t>America</a:t>
            </a:r>
            <a:r>
              <a:rPr lang="en-US" sz="1600" dirty="0" smtClean="0"/>
              <a:t> ($21M LED bulbs)</a:t>
            </a:r>
          </a:p>
          <a:p>
            <a:pPr marL="285750" indent="-285750">
              <a:buFont typeface="Arial" pitchFamily="34" charset="0"/>
              <a:buChar char="•"/>
            </a:pPr>
            <a:r>
              <a:rPr lang="en-US" sz="1600" dirty="0" smtClean="0">
                <a:hlinkClick r:id="rId5"/>
              </a:rPr>
              <a:t>Sellers </a:t>
            </a:r>
            <a:r>
              <a:rPr lang="en-US" sz="1600" dirty="0">
                <a:hlinkClick r:id="rId5"/>
              </a:rPr>
              <a:t>of plastic </a:t>
            </a:r>
            <a:r>
              <a:rPr lang="en-US" sz="1600" dirty="0" smtClean="0">
                <a:hlinkClick r:id="rId5"/>
              </a:rPr>
              <a:t>products</a:t>
            </a:r>
            <a:r>
              <a:rPr lang="en-US" sz="1600" dirty="0" smtClean="0"/>
              <a:t> </a:t>
            </a:r>
            <a:br>
              <a:rPr lang="en-US" sz="1600" dirty="0" smtClean="0"/>
            </a:br>
            <a:r>
              <a:rPr lang="en-US" sz="1600" dirty="0" smtClean="0"/>
              <a:t>(Challenging Deceptive Biodegradable </a:t>
            </a:r>
            <a:br>
              <a:rPr lang="en-US" sz="1600" dirty="0" smtClean="0"/>
            </a:br>
            <a:r>
              <a:rPr lang="en-US" sz="1600" dirty="0" smtClean="0"/>
              <a:t>Plastics </a:t>
            </a:r>
            <a:r>
              <a:rPr lang="en-US" sz="1600" dirty="0"/>
              <a:t>Claims for </a:t>
            </a:r>
            <a:r>
              <a:rPr lang="en-US" sz="1600" dirty="0" smtClean="0"/>
              <a:t>1</a:t>
            </a:r>
            <a:r>
              <a:rPr lang="en-US" sz="1600" baseline="30000" dirty="0" smtClean="0"/>
              <a:t>st</a:t>
            </a:r>
            <a:r>
              <a:rPr lang="en-US" sz="1600" dirty="0" smtClean="0"/>
              <a:t> Time)</a:t>
            </a:r>
          </a:p>
          <a:p>
            <a:pPr marL="285750" indent="-285750">
              <a:buFont typeface="Arial" pitchFamily="34" charset="0"/>
              <a:buChar char="•"/>
            </a:pPr>
            <a:r>
              <a:rPr lang="en-US" sz="1600" dirty="0" smtClean="0">
                <a:hlinkClick r:id="rId6"/>
              </a:rPr>
              <a:t>Mattress + manufacturers</a:t>
            </a:r>
            <a:r>
              <a:rPr lang="en-US" sz="1600" dirty="0" smtClean="0"/>
              <a:t> </a:t>
            </a:r>
            <a:br>
              <a:rPr lang="en-US" sz="1600" dirty="0" smtClean="0"/>
            </a:br>
            <a:r>
              <a:rPr lang="en-US" sz="1600" dirty="0" smtClean="0"/>
              <a:t>(VOC claims)</a:t>
            </a:r>
          </a:p>
          <a:p>
            <a:pPr marL="285750" indent="-285750">
              <a:buFont typeface="Arial" pitchFamily="34" charset="0"/>
              <a:buChar char="•"/>
            </a:pPr>
            <a:r>
              <a:rPr lang="en-US" sz="1600" dirty="0" smtClean="0">
                <a:hlinkClick r:id="rId7"/>
              </a:rPr>
              <a:t>NEW Plastics Corp.</a:t>
            </a:r>
            <a:r>
              <a:rPr lang="en-US" sz="1600" dirty="0" smtClean="0"/>
              <a:t> (</a:t>
            </a:r>
            <a:r>
              <a:rPr lang="en-US" sz="1600" dirty="0"/>
              <a:t>L</a:t>
            </a:r>
            <a:r>
              <a:rPr lang="en-US" sz="1600" dirty="0" smtClean="0"/>
              <a:t>umber)</a:t>
            </a:r>
          </a:p>
          <a:p>
            <a:pPr marL="285750" indent="-285750">
              <a:buFont typeface="Arial" pitchFamily="34" charset="0"/>
              <a:buChar char="•"/>
            </a:pPr>
            <a:r>
              <a:rPr lang="en-US" sz="1600" dirty="0">
                <a:hlinkClick r:id="rId8"/>
              </a:rPr>
              <a:t>Down to Earth Designs</a:t>
            </a:r>
            <a:r>
              <a:rPr lang="en-US" sz="1600" dirty="0"/>
              <a:t> </a:t>
            </a:r>
            <a:r>
              <a:rPr lang="en-US" sz="1600" dirty="0" smtClean="0"/>
              <a:t>(Diapers</a:t>
            </a:r>
            <a:r>
              <a:rPr lang="en-US" sz="1600" dirty="0"/>
              <a:t>)</a:t>
            </a:r>
          </a:p>
          <a:p>
            <a:r>
              <a:rPr lang="en-US" sz="1600" b="1" dirty="0" smtClean="0"/>
              <a:t>Studies</a:t>
            </a:r>
            <a:r>
              <a:rPr lang="en-US" sz="1600" b="1" dirty="0"/>
              <a:t>:</a:t>
            </a:r>
          </a:p>
          <a:p>
            <a:pPr marL="285750" indent="-285750">
              <a:buFont typeface="Arial" pitchFamily="34" charset="0"/>
              <a:buChar char="•"/>
            </a:pPr>
            <a:r>
              <a:rPr lang="en-US" sz="1600" dirty="0" smtClean="0">
                <a:hlinkClick r:id="rId9"/>
              </a:rPr>
              <a:t>Green Guides </a:t>
            </a:r>
            <a:endParaRPr lang="en-US" sz="1600" dirty="0" smtClean="0">
              <a:hlinkClick r:id="rId10"/>
            </a:endParaRPr>
          </a:p>
          <a:p>
            <a:pPr marL="285750" indent="-285750">
              <a:buFont typeface="Arial" pitchFamily="34" charset="0"/>
              <a:buChar char="•"/>
            </a:pPr>
            <a:r>
              <a:rPr lang="en-US" sz="1600" dirty="0" smtClean="0">
                <a:hlinkClick r:id="rId10"/>
              </a:rPr>
              <a:t>Staff </a:t>
            </a:r>
            <a:r>
              <a:rPr lang="en-US" sz="1600" dirty="0">
                <a:hlinkClick r:id="rId10"/>
              </a:rPr>
              <a:t>Report: U.S. Ethanol Markets </a:t>
            </a:r>
            <a:r>
              <a:rPr lang="en-US" sz="1600" dirty="0" smtClean="0">
                <a:hlinkClick r:id="rId10"/>
              </a:rPr>
              <a:t>Remain </a:t>
            </a:r>
            <a:r>
              <a:rPr lang="en-US" sz="1600" dirty="0" err="1" smtClean="0">
                <a:hlinkClick r:id="rId10"/>
              </a:rPr>
              <a:t>Unconcentrated</a:t>
            </a:r>
            <a:endParaRPr lang="en-US" sz="1600" dirty="0"/>
          </a:p>
        </p:txBody>
      </p:sp>
      <p:sp>
        <p:nvSpPr>
          <p:cNvPr id="6" name="TextBox 5"/>
          <p:cNvSpPr txBox="1"/>
          <p:nvPr/>
        </p:nvSpPr>
        <p:spPr>
          <a:xfrm>
            <a:off x="5181600" y="2994898"/>
            <a:ext cx="3989614" cy="2339102"/>
          </a:xfrm>
          <a:prstGeom prst="rect">
            <a:avLst/>
          </a:prstGeom>
          <a:noFill/>
        </p:spPr>
        <p:txBody>
          <a:bodyPr wrap="square" rtlCol="0">
            <a:spAutoFit/>
          </a:bodyPr>
          <a:lstStyle/>
          <a:p>
            <a:r>
              <a:rPr lang="en-US" b="1" dirty="0" smtClean="0"/>
              <a:t>Outreach: </a:t>
            </a:r>
          </a:p>
          <a:p>
            <a:pPr marL="285750" indent="-285750">
              <a:buFont typeface="Arial" panose="020B0604020202020204" pitchFamily="34" charset="0"/>
              <a:buChar char="•"/>
            </a:pPr>
            <a:r>
              <a:rPr lang="en-US" sz="1600" dirty="0" smtClean="0">
                <a:hlinkClick r:id="rId11"/>
              </a:rPr>
              <a:t>Shopping </a:t>
            </a:r>
            <a:r>
              <a:rPr lang="en-US" sz="1600" dirty="0">
                <a:hlinkClick r:id="rId11"/>
              </a:rPr>
              <a:t>“Green”</a:t>
            </a:r>
            <a:endParaRPr lang="en-US" sz="1600" dirty="0"/>
          </a:p>
          <a:p>
            <a:pPr marL="285750" indent="-285750">
              <a:buFont typeface="Arial" panose="020B0604020202020204" pitchFamily="34" charset="0"/>
              <a:buChar char="•"/>
            </a:pPr>
            <a:r>
              <a:rPr lang="en-US" sz="1600" dirty="0" smtClean="0">
                <a:hlinkClick r:id="rId12"/>
              </a:rPr>
              <a:t>Video - Green Guides</a:t>
            </a:r>
            <a:endParaRPr lang="en-US" sz="1600" dirty="0" smtClean="0"/>
          </a:p>
          <a:p>
            <a:pPr marL="285750" indent="-285750">
              <a:buFont typeface="Arial" panose="020B0604020202020204" pitchFamily="34" charset="0"/>
              <a:buChar char="•"/>
            </a:pPr>
            <a:r>
              <a:rPr lang="en-US" sz="1600" dirty="0" smtClean="0">
                <a:hlinkClick r:id="rId13"/>
              </a:rPr>
              <a:t>Audio </a:t>
            </a:r>
            <a:r>
              <a:rPr lang="en-US" sz="1600" dirty="0">
                <a:hlinkClick r:id="rId13"/>
              </a:rPr>
              <a:t>Tip: Learn About Lumens </a:t>
            </a:r>
            <a:endParaRPr lang="en-US" sz="1600" dirty="0" smtClean="0"/>
          </a:p>
          <a:p>
            <a:pPr marL="285750" indent="-285750">
              <a:buFont typeface="Arial" panose="020B0604020202020204" pitchFamily="34" charset="0"/>
              <a:buChar char="•"/>
            </a:pPr>
            <a:r>
              <a:rPr lang="en-US" sz="1600" dirty="0" smtClean="0">
                <a:hlinkClick r:id="rId14"/>
              </a:rPr>
              <a:t>Environmental </a:t>
            </a:r>
            <a:r>
              <a:rPr lang="en-US" sz="1600" dirty="0">
                <a:hlinkClick r:id="rId14"/>
              </a:rPr>
              <a:t>Marketing</a:t>
            </a:r>
            <a:endParaRPr lang="en-US" sz="1600" dirty="0"/>
          </a:p>
          <a:p>
            <a:pPr marL="285750" indent="-285750">
              <a:buFont typeface="Arial" panose="020B0604020202020204" pitchFamily="34" charset="0"/>
              <a:buChar char="•"/>
            </a:pPr>
            <a:r>
              <a:rPr lang="en-US" sz="1600" dirty="0" smtClean="0">
                <a:hlinkClick r:id="rId15"/>
              </a:rPr>
              <a:t>Blog </a:t>
            </a:r>
            <a:r>
              <a:rPr lang="en-US" sz="1600" dirty="0">
                <a:hlinkClick r:id="rId15"/>
              </a:rPr>
              <a:t>- Grading your degradability claims: The latest for green marketers</a:t>
            </a:r>
            <a:endParaRPr lang="en-US" sz="1600" dirty="0"/>
          </a:p>
          <a:p>
            <a:pPr marL="285750" indent="-285750">
              <a:buFont typeface="Arial" panose="020B0604020202020204" pitchFamily="34" charset="0"/>
              <a:buChar char="•"/>
            </a:pPr>
            <a:r>
              <a:rPr lang="en-US" sz="1600" dirty="0" smtClean="0">
                <a:hlinkClick r:id="rId16"/>
              </a:rPr>
              <a:t>Blog </a:t>
            </a:r>
            <a:r>
              <a:rPr lang="en-US" sz="1600" dirty="0">
                <a:hlinkClick r:id="rId16"/>
              </a:rPr>
              <a:t>– FTC to mattress companies: Don’t </a:t>
            </a:r>
            <a:r>
              <a:rPr lang="en-US" sz="1600" dirty="0" smtClean="0">
                <a:hlinkClick r:id="rId16"/>
              </a:rPr>
              <a:t>pad your </a:t>
            </a:r>
            <a:r>
              <a:rPr lang="en-US" sz="1600" dirty="0">
                <a:hlinkClick r:id="rId16"/>
              </a:rPr>
              <a:t>green </a:t>
            </a:r>
            <a:r>
              <a:rPr lang="en-US" sz="1600" dirty="0" smtClean="0">
                <a:hlinkClick r:id="rId16"/>
              </a:rPr>
              <a:t>claims</a:t>
            </a:r>
            <a:endParaRPr lang="en-US" sz="1600" dirty="0"/>
          </a:p>
        </p:txBody>
      </p:sp>
      <p:pic>
        <p:nvPicPr>
          <p:cNvPr id="8" name="Picture 5" descr="federal-trade-commission-ftc-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 green landscap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194048"/>
            <a:ext cx="2643909" cy="17940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6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contact information:</a:t>
            </a:r>
          </a:p>
          <a:p>
            <a:pPr marL="581343" lvl="2" indent="0">
              <a:buNone/>
            </a:pPr>
            <a:r>
              <a:rPr lang="en-US" sz="1600" dirty="0" smtClean="0"/>
              <a:t>Deon Woods Bell</a:t>
            </a:r>
          </a:p>
          <a:p>
            <a:pPr marL="581343" lvl="2" indent="0">
              <a:buNone/>
            </a:pPr>
            <a:r>
              <a:rPr lang="en-US" sz="1600" dirty="0" smtClean="0"/>
              <a:t>Office of International Affairs</a:t>
            </a:r>
          </a:p>
          <a:p>
            <a:pPr marL="581343" lvl="2" indent="0">
              <a:buNone/>
            </a:pPr>
            <a:r>
              <a:rPr lang="en-US" sz="1600" dirty="0" smtClean="0"/>
              <a:t>U.S. Federal Trade Commission</a:t>
            </a:r>
          </a:p>
          <a:p>
            <a:pPr marL="581343" lvl="2" indent="0">
              <a:buNone/>
            </a:pPr>
            <a:r>
              <a:rPr lang="en-US" sz="1600" dirty="0" smtClean="0"/>
              <a:t>600 Pennsylvania Ave, N.W.  H-494</a:t>
            </a:r>
          </a:p>
          <a:p>
            <a:pPr marL="581343" lvl="2" indent="0">
              <a:buNone/>
            </a:pPr>
            <a:r>
              <a:rPr lang="en-US" sz="1600" dirty="0" smtClean="0"/>
              <a:t>Washington, D.C. 20580</a:t>
            </a:r>
          </a:p>
          <a:p>
            <a:pPr marL="581343" lvl="2" indent="0">
              <a:buNone/>
            </a:pPr>
            <a:endParaRPr lang="en-US" sz="1600" dirty="0"/>
          </a:p>
          <a:p>
            <a:pPr marL="581343" lvl="2" indent="0">
              <a:buNone/>
            </a:pPr>
            <a:r>
              <a:rPr lang="en-US" sz="1600" dirty="0" smtClean="0"/>
              <a:t>Email: dwoodsbell@ftc.gov</a:t>
            </a:r>
          </a:p>
          <a:p>
            <a:pPr marL="581343" lvl="2" indent="0">
              <a:buNone/>
            </a:pPr>
            <a:r>
              <a:rPr lang="en-US" sz="1600" dirty="0" smtClean="0"/>
              <a:t>Telephone: +1 (202) 326-3307</a:t>
            </a:r>
          </a:p>
          <a:p>
            <a:endParaRPr lang="en-US" dirty="0"/>
          </a:p>
        </p:txBody>
      </p:sp>
      <p:sp>
        <p:nvSpPr>
          <p:cNvPr id="3" name="Title 2"/>
          <p:cNvSpPr>
            <a:spLocks noGrp="1"/>
          </p:cNvSpPr>
          <p:nvPr>
            <p:ph type="title"/>
          </p:nvPr>
        </p:nvSpPr>
        <p:spPr/>
        <p:txBody>
          <a:bodyPr/>
          <a:lstStyle/>
          <a:p>
            <a:r>
              <a:rPr lang="en-US" b="1" dirty="0" smtClean="0">
                <a:solidFill>
                  <a:schemeClr val="tx1"/>
                </a:solidFill>
              </a:rPr>
              <a:t>Thank you!</a:t>
            </a:r>
            <a:endParaRPr lang="en-US" dirty="0"/>
          </a:p>
        </p:txBody>
      </p:sp>
    </p:spTree>
    <p:extLst>
      <p:ext uri="{BB962C8B-B14F-4D97-AF65-F5344CB8AC3E}">
        <p14:creationId xmlns:p14="http://schemas.microsoft.com/office/powerpoint/2010/main" val="165287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010400" y="6356350"/>
            <a:ext cx="2133600" cy="365125"/>
          </a:xfrm>
          <a:prstGeom prst="rect">
            <a:avLst/>
          </a:prstGeom>
        </p:spPr>
        <p:txBody>
          <a:bodyPr/>
          <a:lstStyle/>
          <a:p>
            <a:fld id="{1A5261DE-86A6-4B7D-BE0B-A2D1473FF357}" type="slidenum">
              <a:rPr lang="en-US" smtClean="0"/>
              <a:t>2</a:t>
            </a:fld>
            <a:endParaRPr lang="en-US"/>
          </a:p>
        </p:txBody>
      </p:sp>
      <p:sp>
        <p:nvSpPr>
          <p:cNvPr id="2" name="Title 1"/>
          <p:cNvSpPr>
            <a:spLocks noGrp="1"/>
          </p:cNvSpPr>
          <p:nvPr>
            <p:ph type="title" idx="4294967295"/>
          </p:nvPr>
        </p:nvSpPr>
        <p:spPr>
          <a:xfrm>
            <a:off x="1143000" y="914400"/>
            <a:ext cx="8001000" cy="685800"/>
          </a:xfrm>
        </p:spPr>
        <p:txBody>
          <a:bodyPr>
            <a:noAutofit/>
          </a:bodyPr>
          <a:lstStyle/>
          <a:p>
            <a:r>
              <a:rPr lang="en-US" dirty="0">
                <a:solidFill>
                  <a:schemeClr val="tx1"/>
                </a:solidFill>
                <a:latin typeface="Calibri" panose="020F0502020204030204" pitchFamily="34" charset="0"/>
              </a:rPr>
              <a:t>FTC’s Mission and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Legal Framework</a:t>
            </a:r>
          </a:p>
        </p:txBody>
      </p:sp>
      <p:sp>
        <p:nvSpPr>
          <p:cNvPr id="3" name="Content Placeholder 2"/>
          <p:cNvSpPr>
            <a:spLocks noGrp="1"/>
          </p:cNvSpPr>
          <p:nvPr>
            <p:ph idx="4294967295"/>
          </p:nvPr>
        </p:nvSpPr>
        <p:spPr>
          <a:xfrm>
            <a:off x="1254125" y="1905000"/>
            <a:ext cx="7889875" cy="4114800"/>
          </a:xfrm>
        </p:spPr>
        <p:txBody>
          <a:bodyPr>
            <a:normAutofit fontScale="92500" lnSpcReduction="10000"/>
          </a:bodyPr>
          <a:lstStyle/>
          <a:p>
            <a:pPr marL="0" indent="0">
              <a:buNone/>
            </a:pPr>
            <a:r>
              <a:rPr lang="en-US" sz="2000" b="1" dirty="0" smtClean="0"/>
              <a:t>Mission</a:t>
            </a:r>
            <a:r>
              <a:rPr lang="en-US" sz="2000" dirty="0" smtClean="0"/>
              <a:t>: </a:t>
            </a:r>
          </a:p>
          <a:p>
            <a:r>
              <a:rPr lang="en-US" sz="1800" dirty="0" smtClean="0"/>
              <a:t>To prevent business practices that are anticompetitive, deceptive, or unfair to consumers </a:t>
            </a:r>
          </a:p>
          <a:p>
            <a:pPr marL="0" indent="0">
              <a:buNone/>
            </a:pPr>
            <a:endParaRPr lang="en-US" sz="2000" dirty="0" smtClean="0"/>
          </a:p>
          <a:p>
            <a:pPr marL="0" indent="0">
              <a:buNone/>
            </a:pPr>
            <a:r>
              <a:rPr lang="en-US" sz="2000" b="1" dirty="0"/>
              <a:t>Consumer Protection:</a:t>
            </a:r>
          </a:p>
          <a:p>
            <a:r>
              <a:rPr lang="en-US" sz="1800" dirty="0" smtClean="0"/>
              <a:t>The </a:t>
            </a:r>
            <a:r>
              <a:rPr lang="en-US" sz="1800" dirty="0"/>
              <a:t>Federal Trade Commission Act provides that “unfair or deceptive acts or practices in or affecting commerce…are…declared unlawful.” </a:t>
            </a:r>
            <a:r>
              <a:rPr lang="en-US" sz="1800" dirty="0" smtClean="0"/>
              <a:t/>
            </a:r>
            <a:br>
              <a:rPr lang="en-US" sz="1800" dirty="0" smtClean="0"/>
            </a:br>
            <a:r>
              <a:rPr lang="en-US" sz="1800" dirty="0" smtClean="0"/>
              <a:t>(</a:t>
            </a:r>
            <a:r>
              <a:rPr lang="en-US" sz="1800" dirty="0"/>
              <a:t>15 U.S.C. Sec. 45(a)(1</a:t>
            </a:r>
            <a:r>
              <a:rPr lang="en-US" sz="1800" dirty="0" smtClean="0"/>
              <a:t>))</a:t>
            </a:r>
            <a:endParaRPr lang="en-US" sz="1800" dirty="0"/>
          </a:p>
          <a:p>
            <a:pPr marL="0" indent="0">
              <a:buNone/>
            </a:pPr>
            <a:endParaRPr lang="en-US" sz="2000" b="1" dirty="0"/>
          </a:p>
          <a:p>
            <a:pPr marL="0" indent="0">
              <a:buNone/>
            </a:pPr>
            <a:r>
              <a:rPr lang="en-US" sz="2000" b="1" dirty="0"/>
              <a:t>Competition:</a:t>
            </a:r>
          </a:p>
          <a:p>
            <a:r>
              <a:rPr lang="en-US" sz="1800" dirty="0"/>
              <a:t>The FTC Act also prohibits “unfair methods of competition.” </a:t>
            </a:r>
            <a:r>
              <a:rPr lang="en-US" sz="1800" dirty="0" smtClean="0"/>
              <a:t/>
            </a:r>
            <a:br>
              <a:rPr lang="en-US" sz="1800" dirty="0" smtClean="0"/>
            </a:br>
            <a:r>
              <a:rPr lang="en-US" sz="1800" dirty="0" smtClean="0"/>
              <a:t>(</a:t>
            </a:r>
            <a:r>
              <a:rPr lang="en-US" sz="1800" dirty="0"/>
              <a:t>15 U.S.C. Sec. 45(a</a:t>
            </a:r>
            <a:r>
              <a:rPr lang="en-US" sz="1800" dirty="0" smtClean="0"/>
              <a:t>))</a:t>
            </a:r>
            <a:endParaRPr lang="en-US" sz="1800" dirty="0"/>
          </a:p>
          <a:p>
            <a:pPr lvl="1"/>
            <a:r>
              <a:rPr lang="en-US" sz="1800" dirty="0"/>
              <a:t>Including any conduct that violates the Sherman Antitrust Act or the Clayton Act</a:t>
            </a:r>
          </a:p>
          <a:p>
            <a:pPr marL="0" indent="0">
              <a:buNone/>
            </a:pPr>
            <a:endParaRPr lang="en-US" sz="2000" dirty="0" smtClean="0"/>
          </a:p>
          <a:p>
            <a:endParaRPr lang="en-US" dirty="0"/>
          </a:p>
        </p:txBody>
      </p:sp>
      <p:pic>
        <p:nvPicPr>
          <p:cNvPr id="7" name="Picture 5" descr="federal-trade-commission-ftc-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2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00596"/>
            <a:ext cx="2542309" cy="1725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082143" y="1450607"/>
            <a:ext cx="4953000" cy="1200329"/>
          </a:xfrm>
          <a:prstGeom prst="rect">
            <a:avLst/>
          </a:prstGeom>
        </p:spPr>
        <p:txBody>
          <a:bodyPr wrap="square">
            <a:spAutoFit/>
          </a:bodyPr>
          <a:lstStyle/>
          <a:p>
            <a:r>
              <a:rPr lang="en-US" dirty="0"/>
              <a:t>Consumers should get what they pay for.  The FTC works to ensure that national advertisers can back up the claims they make for their products, especially health and safety claims.</a:t>
            </a:r>
          </a:p>
        </p:txBody>
      </p:sp>
      <p:sp>
        <p:nvSpPr>
          <p:cNvPr id="6" name="Rectangle 5"/>
          <p:cNvSpPr/>
          <p:nvPr/>
        </p:nvSpPr>
        <p:spPr>
          <a:xfrm>
            <a:off x="1127414" y="76200"/>
            <a:ext cx="8016586" cy="1446550"/>
          </a:xfrm>
          <a:prstGeom prst="rect">
            <a:avLst/>
          </a:prstGeom>
        </p:spPr>
        <p:txBody>
          <a:bodyPr wrap="square">
            <a:spAutoFit/>
          </a:bodyPr>
          <a:lstStyle/>
          <a:p>
            <a:pPr fontAlgn="base">
              <a:spcBef>
                <a:spcPct val="0"/>
              </a:spcBef>
              <a:spcAft>
                <a:spcPct val="0"/>
              </a:spcAft>
            </a:pPr>
            <a:r>
              <a:rPr lang="en-US" sz="4400" b="1" dirty="0">
                <a:effectLst>
                  <a:outerShdw blurRad="38100" dist="38100" dir="2700000" algn="tl">
                    <a:srgbClr val="C0C0C0"/>
                  </a:outerShdw>
                </a:effectLst>
                <a:latin typeface="Calibri" panose="020F0502020204030204" pitchFamily="34" charset="0"/>
                <a:ea typeface="+mj-ea"/>
                <a:cs typeface="+mj-cs"/>
              </a:rPr>
              <a:t>Challenging Deceptive Advertising and Marketing</a:t>
            </a:r>
          </a:p>
        </p:txBody>
      </p:sp>
      <p:sp>
        <p:nvSpPr>
          <p:cNvPr id="2" name="TextBox 1"/>
          <p:cNvSpPr txBox="1"/>
          <p:nvPr/>
        </p:nvSpPr>
        <p:spPr>
          <a:xfrm>
            <a:off x="1143000" y="3076813"/>
            <a:ext cx="4343400" cy="3077766"/>
          </a:xfrm>
          <a:prstGeom prst="rect">
            <a:avLst/>
          </a:prstGeom>
          <a:noFill/>
        </p:spPr>
        <p:txBody>
          <a:bodyPr wrap="square" rtlCol="0">
            <a:spAutoFit/>
          </a:bodyPr>
          <a:lstStyle/>
          <a:p>
            <a:r>
              <a:rPr lang="en-US" b="1" dirty="0">
                <a:solidFill>
                  <a:prstClr val="black"/>
                </a:solidFill>
              </a:rPr>
              <a:t>Law Enforcement:</a:t>
            </a:r>
          </a:p>
          <a:p>
            <a:pPr marL="285750" indent="-285750">
              <a:buFont typeface="Arial" pitchFamily="34" charset="0"/>
              <a:buChar char="•"/>
            </a:pPr>
            <a:r>
              <a:rPr lang="en-US" sz="1600" dirty="0">
                <a:hlinkClick r:id="rId4"/>
              </a:rPr>
              <a:t>Operation Steer </a:t>
            </a:r>
            <a:r>
              <a:rPr lang="en-US" sz="1600" dirty="0" smtClean="0">
                <a:hlinkClick r:id="rId4"/>
              </a:rPr>
              <a:t>Clear</a:t>
            </a:r>
            <a:r>
              <a:rPr lang="en-US" sz="1600" dirty="0" smtClean="0"/>
              <a:t> (Car-Dealer sweep)</a:t>
            </a:r>
            <a:endParaRPr lang="en-US" sz="1600" dirty="0" smtClean="0">
              <a:hlinkClick r:id="rId5"/>
            </a:endParaRPr>
          </a:p>
          <a:p>
            <a:pPr marL="285750" indent="-285750">
              <a:buFont typeface="Arial" pitchFamily="34" charset="0"/>
              <a:buChar char="•"/>
            </a:pPr>
            <a:r>
              <a:rPr lang="en-US" sz="1600" dirty="0" smtClean="0">
                <a:hlinkClick r:id="rId5"/>
              </a:rPr>
              <a:t>POM </a:t>
            </a:r>
            <a:r>
              <a:rPr lang="en-US" sz="1600" dirty="0">
                <a:hlinkClick r:id="rId5"/>
              </a:rPr>
              <a:t>Wonderful</a:t>
            </a:r>
            <a:endParaRPr lang="en-US" sz="1600" dirty="0"/>
          </a:p>
          <a:p>
            <a:pPr marL="285750" indent="-285750">
              <a:buFont typeface="Arial" pitchFamily="34" charset="0"/>
              <a:buChar char="•"/>
            </a:pPr>
            <a:r>
              <a:rPr lang="en-US" sz="1600" dirty="0" smtClean="0">
                <a:hlinkClick r:id="rId6"/>
              </a:rPr>
              <a:t>Sketchers </a:t>
            </a:r>
            <a:r>
              <a:rPr lang="en-US" sz="1600" dirty="0">
                <a:hlinkClick r:id="rId6"/>
              </a:rPr>
              <a:t>&amp; Reebok Settlements</a:t>
            </a:r>
            <a:endParaRPr lang="en-US" sz="1600" dirty="0"/>
          </a:p>
          <a:p>
            <a:pPr marL="285750" indent="-285750">
              <a:buFont typeface="Arial" pitchFamily="34" charset="0"/>
              <a:buChar char="•"/>
            </a:pPr>
            <a:r>
              <a:rPr lang="en-US" sz="1600" dirty="0">
                <a:hlinkClick r:id="rId7"/>
              </a:rPr>
              <a:t>Your Baby Can Read!</a:t>
            </a:r>
            <a:endParaRPr lang="en-US" sz="1600" dirty="0"/>
          </a:p>
          <a:p>
            <a:pPr marL="285750" indent="-285750">
              <a:buFont typeface="Arial" pitchFamily="34" charset="0"/>
              <a:buChar char="•"/>
            </a:pPr>
            <a:r>
              <a:rPr lang="en-US" sz="1600" dirty="0" err="1">
                <a:hlinkClick r:id="rId8"/>
              </a:rPr>
              <a:t>Ab</a:t>
            </a:r>
            <a:r>
              <a:rPr lang="en-US" sz="1600" dirty="0">
                <a:hlinkClick r:id="rId8"/>
              </a:rPr>
              <a:t> Circle Pro</a:t>
            </a:r>
            <a:endParaRPr lang="en-US" sz="1600" dirty="0"/>
          </a:p>
          <a:p>
            <a:pPr marL="285750" indent="-285750">
              <a:buFont typeface="Arial" pitchFamily="34" charset="0"/>
              <a:buChar char="•"/>
            </a:pPr>
            <a:r>
              <a:rPr lang="en-US" sz="1600" dirty="0" smtClean="0">
                <a:hlinkClick r:id="rId9"/>
              </a:rPr>
              <a:t>Winfixer</a:t>
            </a:r>
            <a:r>
              <a:rPr lang="en-US" sz="1600" dirty="0" smtClean="0"/>
              <a:t> </a:t>
            </a:r>
            <a:r>
              <a:rPr lang="en-US" sz="1600" dirty="0"/>
              <a:t>($</a:t>
            </a:r>
            <a:r>
              <a:rPr lang="en-US" sz="1600" dirty="0" smtClean="0"/>
              <a:t>163M </a:t>
            </a:r>
            <a:r>
              <a:rPr lang="en-US" sz="1600" dirty="0" err="1"/>
              <a:t>S</a:t>
            </a:r>
            <a:r>
              <a:rPr lang="en-US" sz="1600" dirty="0" err="1" smtClean="0"/>
              <a:t>careware</a:t>
            </a:r>
            <a:r>
              <a:rPr lang="en-US" sz="1600" dirty="0" smtClean="0"/>
              <a:t> case)</a:t>
            </a:r>
            <a:endParaRPr lang="en-US" sz="1600" dirty="0"/>
          </a:p>
          <a:p>
            <a:pPr marL="285750" indent="-285750">
              <a:buFont typeface="Arial" pitchFamily="34" charset="0"/>
              <a:buChar char="•"/>
            </a:pPr>
            <a:r>
              <a:rPr lang="en-US" sz="1600" dirty="0">
                <a:hlinkClick r:id="rId10"/>
              </a:rPr>
              <a:t>John Beck </a:t>
            </a:r>
            <a:r>
              <a:rPr lang="en-US" sz="1600" dirty="0"/>
              <a:t>($478M “get rich quick” case)</a:t>
            </a:r>
          </a:p>
          <a:p>
            <a:pPr marL="285750" indent="-285750">
              <a:buFont typeface="Arial" pitchFamily="34" charset="0"/>
              <a:buChar char="•"/>
            </a:pPr>
            <a:r>
              <a:rPr lang="en-US" sz="1600" dirty="0" smtClean="0">
                <a:hlinkClick r:id="rId11"/>
              </a:rPr>
              <a:t>Operation </a:t>
            </a:r>
            <a:r>
              <a:rPr lang="en-US" sz="1600" dirty="0">
                <a:hlinkClick r:id="rId11"/>
              </a:rPr>
              <a:t>False Promises </a:t>
            </a:r>
            <a:r>
              <a:rPr lang="en-US" sz="1600" dirty="0"/>
              <a:t>(Business Opportunity sweep</a:t>
            </a:r>
            <a:r>
              <a:rPr lang="en-US" sz="1600" dirty="0" smtClean="0"/>
              <a:t>)</a:t>
            </a:r>
          </a:p>
          <a:p>
            <a:pPr marL="285750" indent="-285750">
              <a:buFont typeface="Arial" pitchFamily="34" charset="0"/>
              <a:buChar char="•"/>
            </a:pPr>
            <a:r>
              <a:rPr lang="en-US" sz="1600" dirty="0" smtClean="0"/>
              <a:t> </a:t>
            </a:r>
            <a:r>
              <a:rPr lang="en-US" sz="1600" dirty="0" smtClean="0">
                <a:hlinkClick r:id="rId12"/>
              </a:rPr>
              <a:t>International </a:t>
            </a:r>
            <a:r>
              <a:rPr lang="en-US" sz="1600" dirty="0">
                <a:hlinkClick r:id="rId12"/>
              </a:rPr>
              <a:t>crackdown </a:t>
            </a:r>
            <a:r>
              <a:rPr lang="en-US" sz="1600" dirty="0" smtClean="0">
                <a:hlinkClick r:id="rId12"/>
              </a:rPr>
              <a:t>on massive tech </a:t>
            </a:r>
            <a:r>
              <a:rPr lang="en-US" sz="1600" dirty="0">
                <a:hlinkClick r:id="rId12"/>
              </a:rPr>
              <a:t>support </a:t>
            </a:r>
            <a:r>
              <a:rPr lang="en-US" sz="1600" dirty="0" smtClean="0">
                <a:hlinkClick r:id="rId12"/>
              </a:rPr>
              <a:t>scams</a:t>
            </a:r>
            <a:endParaRPr lang="en-US" sz="1600" dirty="0"/>
          </a:p>
        </p:txBody>
      </p:sp>
      <p:pic>
        <p:nvPicPr>
          <p:cNvPr id="8" name="Picture 5" descr="federal-trade-commission-f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261DE-86A6-4B7D-BE0B-A2D1473FF357}" type="slidenum">
              <a:rPr lang="en-US" smtClean="0">
                <a:solidFill>
                  <a:prstClr val="black">
                    <a:tint val="75000"/>
                  </a:prstClr>
                </a:solidFill>
              </a:rPr>
              <a:pPr/>
              <a:t>3</a:t>
            </a:fld>
            <a:endParaRPr lang="en-US">
              <a:solidFill>
                <a:prstClr val="black">
                  <a:tint val="75000"/>
                </a:prstClr>
              </a:solidFill>
            </a:endParaRPr>
          </a:p>
        </p:txBody>
      </p:sp>
      <p:sp>
        <p:nvSpPr>
          <p:cNvPr id="10" name="TextBox 9"/>
          <p:cNvSpPr txBox="1"/>
          <p:nvPr/>
        </p:nvSpPr>
        <p:spPr>
          <a:xfrm flipH="1">
            <a:off x="5562599" y="3048000"/>
            <a:ext cx="3546022" cy="2092881"/>
          </a:xfrm>
          <a:prstGeom prst="rect">
            <a:avLst/>
          </a:prstGeom>
          <a:noFill/>
        </p:spPr>
        <p:txBody>
          <a:bodyPr wrap="square" rtlCol="0">
            <a:spAutoFit/>
          </a:bodyPr>
          <a:lstStyle/>
          <a:p>
            <a:r>
              <a:rPr lang="en-US" b="1" dirty="0" smtClean="0">
                <a:solidFill>
                  <a:prstClr val="black"/>
                </a:solidFill>
              </a:rPr>
              <a:t>Outreach:</a:t>
            </a:r>
            <a:endParaRPr lang="en-US" b="1" dirty="0">
              <a:solidFill>
                <a:prstClr val="black"/>
              </a:solidFill>
            </a:endParaRPr>
          </a:p>
          <a:p>
            <a:pPr marL="285750" indent="-285750">
              <a:buFont typeface="Arial" panose="020B0604020202020204" pitchFamily="34" charset="0"/>
              <a:buChar char="•"/>
            </a:pPr>
            <a:r>
              <a:rPr lang="en-US" sz="1600" dirty="0">
                <a:hlinkClick r:id="rId14"/>
              </a:rPr>
              <a:t>Tech Support Scams</a:t>
            </a:r>
            <a:endParaRPr lang="en-US" sz="1600" dirty="0"/>
          </a:p>
          <a:p>
            <a:pPr marL="285750" indent="-285750">
              <a:buFont typeface="Arial" panose="020B0604020202020204" pitchFamily="34" charset="0"/>
              <a:buChar char="•"/>
            </a:pPr>
            <a:r>
              <a:rPr lang="en-US" sz="1600" dirty="0"/>
              <a:t>Video: </a:t>
            </a:r>
            <a:r>
              <a:rPr lang="en-US" sz="1600" dirty="0">
                <a:hlinkClick r:id="rId15"/>
              </a:rPr>
              <a:t>Protect Your Computer from Malware</a:t>
            </a:r>
            <a:endParaRPr lang="en-US" sz="1600" dirty="0"/>
          </a:p>
          <a:p>
            <a:pPr marL="285750" indent="-285750">
              <a:buFont typeface="Arial" panose="020B0604020202020204" pitchFamily="34" charset="0"/>
              <a:buChar char="•"/>
              <a:defRPr/>
            </a:pPr>
            <a:r>
              <a:rPr lang="en-US" sz="1600" dirty="0" smtClean="0">
                <a:hlinkClick r:id="rId16"/>
              </a:rPr>
              <a:t>Buying </a:t>
            </a:r>
            <a:r>
              <a:rPr lang="en-US" sz="1600" dirty="0">
                <a:hlinkClick r:id="rId16"/>
              </a:rPr>
              <a:t>and Owning a Car</a:t>
            </a:r>
            <a:endParaRPr lang="en-US" sz="1600" dirty="0"/>
          </a:p>
          <a:p>
            <a:pPr marL="285750" indent="-285750">
              <a:buFont typeface="Arial" panose="020B0604020202020204" pitchFamily="34" charset="0"/>
              <a:buChar char="•"/>
            </a:pPr>
            <a:r>
              <a:rPr lang="en-US" sz="1600" dirty="0" smtClean="0"/>
              <a:t>Blog</a:t>
            </a:r>
            <a:r>
              <a:rPr lang="en-US" sz="1600" dirty="0"/>
              <a:t>: </a:t>
            </a:r>
            <a:r>
              <a:rPr lang="en-US" sz="1600" dirty="0">
                <a:hlinkClick r:id="rId17"/>
              </a:rPr>
              <a:t>What your ads say and what the science supports: </a:t>
            </a:r>
            <a:r>
              <a:rPr lang="en-US" sz="1600" dirty="0" smtClean="0">
                <a:hlinkClick r:id="rId17"/>
              </a:rPr>
              <a:t>If </a:t>
            </a:r>
            <a:r>
              <a:rPr lang="en-US" sz="1600" dirty="0">
                <a:hlinkClick r:id="rId17"/>
              </a:rPr>
              <a:t>the shoe doesn't fit</a:t>
            </a:r>
            <a:r>
              <a:rPr lang="en-US" sz="1600" dirty="0" smtClean="0">
                <a:hlinkClick r:id="rId17"/>
              </a:rPr>
              <a:t>...</a:t>
            </a:r>
            <a:endParaRPr lang="en-US" dirty="0"/>
          </a:p>
        </p:txBody>
      </p:sp>
    </p:spTree>
    <p:extLst>
      <p:ext uri="{BB962C8B-B14F-4D97-AF65-F5344CB8AC3E}">
        <p14:creationId xmlns:p14="http://schemas.microsoft.com/office/powerpoint/2010/main" val="326603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838200"/>
            <a:ext cx="5257800" cy="1828800"/>
          </a:xfrm>
        </p:spPr>
        <p:txBody>
          <a:bodyPr>
            <a:normAutofit fontScale="92500"/>
          </a:bodyPr>
          <a:lstStyle/>
          <a:p>
            <a:pPr marL="0" indent="0">
              <a:buNone/>
            </a:pPr>
            <a:r>
              <a:rPr lang="en-US" sz="2000" dirty="0" smtClean="0"/>
              <a:t>The </a:t>
            </a:r>
            <a:r>
              <a:rPr lang="en-US" sz="2000" dirty="0"/>
              <a:t>Commission takes </a:t>
            </a:r>
            <a:r>
              <a:rPr lang="en-US" sz="2000" dirty="0" smtClean="0"/>
              <a:t>a balanced </a:t>
            </a:r>
            <a:br>
              <a:rPr lang="en-US" sz="2000" dirty="0" smtClean="0"/>
            </a:br>
            <a:r>
              <a:rPr lang="en-US" sz="2000" dirty="0" smtClean="0"/>
              <a:t>approach </a:t>
            </a:r>
            <a:r>
              <a:rPr lang="en-US" sz="2000" dirty="0"/>
              <a:t>when applying </a:t>
            </a:r>
            <a:r>
              <a:rPr lang="en-US" sz="2000" dirty="0" smtClean="0"/>
              <a:t>antitrust and consumer protection </a:t>
            </a:r>
            <a:r>
              <a:rPr lang="en-US" sz="2000" dirty="0"/>
              <a:t>principles to fast-paced technology </a:t>
            </a:r>
            <a:r>
              <a:rPr lang="en-US" sz="2000" dirty="0" smtClean="0"/>
              <a:t>markets, </a:t>
            </a:r>
            <a:r>
              <a:rPr lang="en-US" sz="2000" dirty="0"/>
              <a:t>focusing on the facts as they develop in real time to </a:t>
            </a:r>
            <a:r>
              <a:rPr lang="en-US" sz="2000" dirty="0" smtClean="0"/>
              <a:t>asses when to best protect consumers and how to encourage competition.</a:t>
            </a:r>
            <a:endParaRPr lang="en-US" sz="2000" dirty="0"/>
          </a:p>
        </p:txBody>
      </p:sp>
      <p:sp>
        <p:nvSpPr>
          <p:cNvPr id="2" name="Slide Number Placeholder 1"/>
          <p:cNvSpPr>
            <a:spLocks noGrp="1"/>
          </p:cNvSpPr>
          <p:nvPr>
            <p:ph type="sldNum" sz="quarter" idx="12"/>
          </p:nvPr>
        </p:nvSpPr>
        <p:spPr>
          <a:xfrm>
            <a:off x="6934200" y="6356350"/>
            <a:ext cx="2209800" cy="365125"/>
          </a:xfrm>
          <a:prstGeom prst="rect">
            <a:avLst/>
          </a:prstGeom>
        </p:spPr>
        <p:txBody>
          <a:bodyPr/>
          <a:lstStyle/>
          <a:p>
            <a:fld id="{1A5261DE-86A6-4B7D-BE0B-A2D1473FF357}" type="slidenum">
              <a:rPr lang="en-US" smtClean="0"/>
              <a:t>4</a:t>
            </a:fld>
            <a:endParaRPr lang="en-US" dirty="0"/>
          </a:p>
        </p:txBody>
      </p:sp>
      <p:sp>
        <p:nvSpPr>
          <p:cNvPr id="5" name="Title 2"/>
          <p:cNvSpPr>
            <a:spLocks noGrp="1"/>
          </p:cNvSpPr>
          <p:nvPr>
            <p:ph type="title"/>
          </p:nvPr>
        </p:nvSpPr>
        <p:spPr>
          <a:xfrm>
            <a:off x="1143000" y="0"/>
            <a:ext cx="8011887" cy="990600"/>
          </a:xfrm>
        </p:spPr>
        <p:txBody>
          <a:bodyPr>
            <a:noAutofit/>
          </a:bodyPr>
          <a:lstStyle/>
          <a:p>
            <a:pPr algn="l"/>
            <a:r>
              <a:rPr lang="en-US" b="1" kern="1200" dirty="0">
                <a:solidFill>
                  <a:schemeClr val="tx1"/>
                </a:solidFill>
                <a:effectLst>
                  <a:outerShdw blurRad="38100" dist="38100" dir="2700000" algn="tl">
                    <a:srgbClr val="000000">
                      <a:alpha val="43137"/>
                    </a:srgbClr>
                  </a:outerShdw>
                </a:effectLst>
                <a:latin typeface="Calibri" panose="020F0502020204030204" pitchFamily="34" charset="0"/>
              </a:rPr>
              <a:t>The Tech Industry</a:t>
            </a:r>
          </a:p>
        </p:txBody>
      </p:sp>
      <p:pic>
        <p:nvPicPr>
          <p:cNvPr id="1028" name="Picture 4" descr="mobile devices syncing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2590800" cy="17580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2590801"/>
            <a:ext cx="4256313" cy="2939266"/>
          </a:xfrm>
          <a:prstGeom prst="rect">
            <a:avLst/>
          </a:prstGeom>
          <a:noFill/>
        </p:spPr>
        <p:txBody>
          <a:bodyPr wrap="square" rtlCol="0">
            <a:spAutoFit/>
          </a:bodyPr>
          <a:lstStyle/>
          <a:p>
            <a:r>
              <a:rPr lang="en-US" sz="1700" b="1" dirty="0"/>
              <a:t>Law Enforcement: </a:t>
            </a:r>
          </a:p>
          <a:p>
            <a:pPr marL="285750" indent="-285750">
              <a:buFont typeface="Arial" pitchFamily="34" charset="0"/>
              <a:buChar char="•"/>
            </a:pPr>
            <a:r>
              <a:rPr lang="en-US" sz="1400" dirty="0" smtClean="0">
                <a:hlinkClick r:id="rId4"/>
              </a:rPr>
              <a:t>Apple </a:t>
            </a:r>
            <a:r>
              <a:rPr lang="en-US" sz="1400" dirty="0" smtClean="0"/>
              <a:t>($32.5M settlement for in-app purchases)</a:t>
            </a:r>
          </a:p>
          <a:p>
            <a:pPr marL="285750" indent="-285750">
              <a:buFont typeface="Arial" pitchFamily="34" charset="0"/>
              <a:buChar char="•"/>
            </a:pPr>
            <a:r>
              <a:rPr lang="en-US" sz="1400" dirty="0">
                <a:hlinkClick r:id="rId5"/>
              </a:rPr>
              <a:t>Honeywell </a:t>
            </a:r>
            <a:r>
              <a:rPr lang="en-US" sz="1400" dirty="0"/>
              <a:t>(merger of bar code scanner companies</a:t>
            </a:r>
            <a:r>
              <a:rPr lang="en-US" sz="1400" dirty="0" smtClean="0"/>
              <a:t>) (competition)</a:t>
            </a:r>
            <a:endParaRPr lang="en-US" sz="1400" dirty="0"/>
          </a:p>
          <a:p>
            <a:pPr marL="285750" indent="-285750">
              <a:buFont typeface="Arial" pitchFamily="34" charset="0"/>
              <a:buChar char="•"/>
            </a:pPr>
            <a:r>
              <a:rPr lang="en-US" sz="1400" dirty="0">
                <a:hlinkClick r:id="rId6"/>
              </a:rPr>
              <a:t>Nielsen</a:t>
            </a:r>
            <a:r>
              <a:rPr lang="en-US" sz="1400" dirty="0"/>
              <a:t> (merger of audience measurement service companies</a:t>
            </a:r>
            <a:r>
              <a:rPr lang="en-US" sz="1400" dirty="0" smtClean="0"/>
              <a:t>) (competition)</a:t>
            </a:r>
            <a:endParaRPr lang="en-US" sz="1400" dirty="0"/>
          </a:p>
          <a:p>
            <a:pPr marL="285750" indent="-285750">
              <a:buFont typeface="Arial" pitchFamily="34" charset="0"/>
              <a:buChar char="•"/>
            </a:pPr>
            <a:r>
              <a:rPr lang="en-US" sz="1400" dirty="0" smtClean="0">
                <a:hlinkClick r:id="rId7"/>
              </a:rPr>
              <a:t>Wise Media</a:t>
            </a:r>
            <a:r>
              <a:rPr lang="en-US" sz="1400" dirty="0" smtClean="0"/>
              <a:t> (Mobile Cramming case)</a:t>
            </a:r>
            <a:endParaRPr lang="en-US" sz="1400" dirty="0"/>
          </a:p>
          <a:p>
            <a:pPr marL="285750" indent="-285750">
              <a:buFont typeface="Arial" pitchFamily="34" charset="0"/>
              <a:buChar char="•"/>
            </a:pPr>
            <a:r>
              <a:rPr lang="en-US" sz="1400" dirty="0" err="1">
                <a:hlinkClick r:id="rId8"/>
              </a:rPr>
              <a:t>Jesta</a:t>
            </a:r>
            <a:r>
              <a:rPr lang="en-US" sz="1400" dirty="0">
                <a:hlinkClick r:id="rId8"/>
              </a:rPr>
              <a:t> Digital, </a:t>
            </a:r>
            <a:r>
              <a:rPr lang="en-US" sz="1400" dirty="0" smtClean="0">
                <a:hlinkClick r:id="rId8"/>
              </a:rPr>
              <a:t>LLC</a:t>
            </a:r>
            <a:r>
              <a:rPr lang="en-US" sz="1400" dirty="0" smtClean="0"/>
              <a:t> (1</a:t>
            </a:r>
            <a:r>
              <a:rPr lang="en-US" sz="1400" baseline="30000" dirty="0" smtClean="0"/>
              <a:t>st</a:t>
            </a:r>
            <a:r>
              <a:rPr lang="en-US" sz="1400" dirty="0" smtClean="0"/>
              <a:t> Wireless Access Protocol billing case)</a:t>
            </a:r>
            <a:endParaRPr lang="en-US" sz="1400" dirty="0"/>
          </a:p>
          <a:p>
            <a:pPr marL="285750" indent="-285750">
              <a:buFont typeface="Arial" pitchFamily="34" charset="0"/>
              <a:buChar char="•"/>
            </a:pPr>
            <a:r>
              <a:rPr lang="en-US" sz="1400" dirty="0" err="1">
                <a:hlinkClick r:id="rId9"/>
              </a:rPr>
              <a:t>Goldenshores</a:t>
            </a:r>
            <a:r>
              <a:rPr lang="en-US" sz="1400" dirty="0">
                <a:hlinkClick r:id="rId9"/>
              </a:rPr>
              <a:t> Technologies, </a:t>
            </a:r>
            <a:r>
              <a:rPr lang="en-US" sz="1400" dirty="0" smtClean="0">
                <a:hlinkClick r:id="rId9"/>
              </a:rPr>
              <a:t>LLC</a:t>
            </a:r>
            <a:r>
              <a:rPr lang="en-US" sz="1400" dirty="0" smtClean="0"/>
              <a:t> (Popular flashlight app shares users location)</a:t>
            </a:r>
          </a:p>
          <a:p>
            <a:pPr marL="285750" indent="-285750">
              <a:buFont typeface="Arial" pitchFamily="34" charset="0"/>
              <a:buChar char="•"/>
            </a:pPr>
            <a:r>
              <a:rPr lang="en-US" sz="1400" dirty="0" smtClean="0">
                <a:hlinkClick r:id="rId10"/>
              </a:rPr>
              <a:t>TRENDnet</a:t>
            </a:r>
            <a:r>
              <a:rPr lang="en-US" sz="1400" dirty="0" smtClean="0"/>
              <a:t> (Faulty software in home security cameras)</a:t>
            </a:r>
          </a:p>
        </p:txBody>
      </p:sp>
      <p:pic>
        <p:nvPicPr>
          <p:cNvPr id="7" name="Picture 5" descr="federal-trade-commission-ftc-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6721" y="2585949"/>
            <a:ext cx="3581399" cy="1862048"/>
          </a:xfrm>
          <a:prstGeom prst="rect">
            <a:avLst/>
          </a:prstGeom>
          <a:noFill/>
        </p:spPr>
        <p:txBody>
          <a:bodyPr wrap="square" rtlCol="0">
            <a:spAutoFit/>
          </a:bodyPr>
          <a:lstStyle/>
          <a:p>
            <a:r>
              <a:rPr lang="en-US" sz="1700" b="1" dirty="0"/>
              <a:t>Outreach:</a:t>
            </a:r>
          </a:p>
          <a:p>
            <a:pPr marL="285750" indent="-285750">
              <a:buFont typeface="Arial" pitchFamily="34" charset="0"/>
              <a:buChar char="•"/>
            </a:pPr>
            <a:r>
              <a:rPr lang="en-US" sz="1400" dirty="0">
                <a:hlinkClick r:id="rId12"/>
              </a:rPr>
              <a:t>Payments and Billing</a:t>
            </a:r>
            <a:endParaRPr lang="en-US" sz="1400" dirty="0"/>
          </a:p>
          <a:p>
            <a:pPr marL="285750" indent="-285750">
              <a:buFont typeface="Arial" pitchFamily="34" charset="0"/>
              <a:buChar char="•"/>
            </a:pPr>
            <a:r>
              <a:rPr lang="en-US" sz="1400" dirty="0">
                <a:hlinkClick r:id="rId13"/>
              </a:rPr>
              <a:t>Using IP Cameras Safely</a:t>
            </a:r>
            <a:endParaRPr lang="en-US" sz="1400" dirty="0"/>
          </a:p>
          <a:p>
            <a:pPr marL="285750" indent="-285750">
              <a:buFont typeface="Arial" pitchFamily="34" charset="0"/>
              <a:buChar char="•"/>
            </a:pPr>
            <a:r>
              <a:rPr lang="en-US" sz="1400" dirty="0">
                <a:hlinkClick r:id="rId14"/>
              </a:rPr>
              <a:t>Mystery Charges on Your Phone Bill</a:t>
            </a:r>
            <a:endParaRPr lang="en-US" sz="1400" dirty="0"/>
          </a:p>
          <a:p>
            <a:pPr marL="285750" indent="-285750">
              <a:buFont typeface="Arial" pitchFamily="34" charset="0"/>
              <a:buChar char="•"/>
            </a:pPr>
            <a:r>
              <a:rPr lang="en-US" sz="1400" dirty="0">
                <a:hlinkClick r:id="rId15"/>
              </a:rPr>
              <a:t>Understanding Mobile Apps</a:t>
            </a:r>
            <a:endParaRPr lang="en-US" sz="1400" dirty="0"/>
          </a:p>
          <a:p>
            <a:pPr marL="285750" indent="-285750">
              <a:buFont typeface="Arial" pitchFamily="34" charset="0"/>
              <a:buChar char="•"/>
            </a:pPr>
            <a:r>
              <a:rPr lang="en-US" sz="1400" dirty="0">
                <a:hlinkClick r:id="rId16"/>
              </a:rPr>
              <a:t>Marketing Your Mobile App: Get It Right From The Start</a:t>
            </a:r>
            <a:endParaRPr lang="en-US" sz="1400" dirty="0"/>
          </a:p>
          <a:p>
            <a:pPr marL="285750" indent="-285750">
              <a:buFont typeface="Arial" pitchFamily="34" charset="0"/>
              <a:buChar char="•"/>
            </a:pPr>
            <a:r>
              <a:rPr lang="en-US" sz="1400" dirty="0">
                <a:hlinkClick r:id="rId17"/>
              </a:rPr>
              <a:t>Search Engine Guidance </a:t>
            </a:r>
            <a:r>
              <a:rPr lang="en-US" sz="1400" dirty="0" smtClean="0">
                <a:hlinkClick r:id="rId17"/>
              </a:rPr>
              <a:t>Letters</a:t>
            </a:r>
            <a:endParaRPr lang="en-US" sz="1400" dirty="0"/>
          </a:p>
        </p:txBody>
      </p:sp>
      <p:sp>
        <p:nvSpPr>
          <p:cNvPr id="4" name="Rectangle 3"/>
          <p:cNvSpPr/>
          <p:nvPr/>
        </p:nvSpPr>
        <p:spPr>
          <a:xfrm>
            <a:off x="5336721" y="4352746"/>
            <a:ext cx="4033155" cy="2077492"/>
          </a:xfrm>
          <a:prstGeom prst="rect">
            <a:avLst/>
          </a:prstGeom>
        </p:spPr>
        <p:txBody>
          <a:bodyPr wrap="square">
            <a:spAutoFit/>
          </a:bodyPr>
          <a:lstStyle/>
          <a:p>
            <a:r>
              <a:rPr lang="en-US" sz="1700" b="1" dirty="0"/>
              <a:t>Policy: </a:t>
            </a:r>
          </a:p>
          <a:p>
            <a:pPr marL="285750" indent="-285750">
              <a:buFont typeface="Arial" pitchFamily="34" charset="0"/>
              <a:buChar char="•"/>
            </a:pPr>
            <a:r>
              <a:rPr lang="en-US" sz="1400" dirty="0"/>
              <a:t>Reports: </a:t>
            </a:r>
          </a:p>
          <a:p>
            <a:pPr marL="742950" lvl="1" indent="-285750">
              <a:buFont typeface="Arial" pitchFamily="34" charset="0"/>
              <a:buChar char="•"/>
            </a:pPr>
            <a:r>
              <a:rPr lang="en-US" sz="1400" dirty="0">
                <a:hlinkClick r:id="rId18"/>
              </a:rPr>
              <a:t>mobile payments</a:t>
            </a:r>
            <a:endParaRPr lang="en-US" sz="1400" dirty="0"/>
          </a:p>
          <a:p>
            <a:pPr marL="742950" lvl="1" indent="-285750">
              <a:buFont typeface="Arial" pitchFamily="34" charset="0"/>
              <a:buChar char="•"/>
            </a:pPr>
            <a:r>
              <a:rPr lang="en-US" sz="1400" dirty="0">
                <a:hlinkClick r:id="rId19"/>
              </a:rPr>
              <a:t>transparency in mobile privacy disclosures </a:t>
            </a:r>
            <a:endParaRPr lang="en-US" sz="1400" dirty="0"/>
          </a:p>
          <a:p>
            <a:pPr marL="742950" lvl="1" indent="-285750">
              <a:buFont typeface="Arial" pitchFamily="34" charset="0"/>
              <a:buChar char="•"/>
            </a:pPr>
            <a:r>
              <a:rPr lang="en-US" sz="1400" dirty="0">
                <a:hlinkClick r:id="rId20"/>
              </a:rPr>
              <a:t>Dot Com Disclosures</a:t>
            </a:r>
            <a:r>
              <a:rPr lang="en-US" sz="1400" dirty="0"/>
              <a:t> Revised Report</a:t>
            </a:r>
          </a:p>
          <a:p>
            <a:pPr marL="285750" indent="-285750">
              <a:buFont typeface="Arial" pitchFamily="34" charset="0"/>
              <a:buChar char="•"/>
            </a:pPr>
            <a:r>
              <a:rPr lang="en-US" sz="1400" dirty="0" smtClean="0"/>
              <a:t>Conferences</a:t>
            </a:r>
            <a:r>
              <a:rPr lang="en-US" sz="1400" dirty="0"/>
              <a:t>: </a:t>
            </a:r>
            <a:r>
              <a:rPr lang="en-US" sz="1400" dirty="0">
                <a:hlinkClick r:id="rId21"/>
              </a:rPr>
              <a:t>mobile security issues</a:t>
            </a:r>
            <a:r>
              <a:rPr lang="en-US" sz="1400" dirty="0"/>
              <a:t>; </a:t>
            </a:r>
            <a:r>
              <a:rPr lang="en-US" sz="1400" dirty="0">
                <a:hlinkClick r:id="rId22"/>
              </a:rPr>
              <a:t>mobile cramming</a:t>
            </a:r>
            <a:r>
              <a:rPr lang="en-US" sz="1400" dirty="0"/>
              <a:t>; </a:t>
            </a:r>
            <a:br>
              <a:rPr lang="en-US" sz="1400" dirty="0"/>
            </a:br>
            <a:r>
              <a:rPr lang="en-US" sz="1400" dirty="0" smtClean="0">
                <a:hlinkClick r:id="rId23"/>
              </a:rPr>
              <a:t>Internet </a:t>
            </a:r>
            <a:r>
              <a:rPr lang="en-US" sz="1400" dirty="0">
                <a:hlinkClick r:id="rId23"/>
              </a:rPr>
              <a:t>of Things</a:t>
            </a:r>
            <a:r>
              <a:rPr lang="en-US" sz="1400" dirty="0"/>
              <a:t>; </a:t>
            </a:r>
            <a:r>
              <a:rPr lang="en-US" sz="1400" dirty="0">
                <a:hlinkClick r:id="rId24"/>
              </a:rPr>
              <a:t>online native </a:t>
            </a:r>
            <a:r>
              <a:rPr lang="en-US" sz="1400" dirty="0" smtClean="0">
                <a:hlinkClick r:id="rId24"/>
              </a:rPr>
              <a:t>advertising</a:t>
            </a:r>
            <a:endParaRPr lang="en-US" sz="1400" dirty="0"/>
          </a:p>
        </p:txBody>
      </p:sp>
    </p:spTree>
    <p:extLst>
      <p:ext uri="{BB962C8B-B14F-4D97-AF65-F5344CB8AC3E}">
        <p14:creationId xmlns:p14="http://schemas.microsoft.com/office/powerpoint/2010/main" val="213229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hild on a mobile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170214"/>
            <a:ext cx="2408383" cy="1634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76201"/>
            <a:ext cx="7989454" cy="769441"/>
          </a:xfrm>
          <a:prstGeom prst="rect">
            <a:avLst/>
          </a:prstGeom>
        </p:spPr>
        <p:txBody>
          <a:bodyPr wrap="square">
            <a:spAutoFit/>
          </a:bodyPr>
          <a:lstStyle/>
          <a:p>
            <a:pPr lvl="0" fontAlgn="base">
              <a:spcBef>
                <a:spcPct val="0"/>
              </a:spcBef>
              <a:spcAft>
                <a:spcPct val="0"/>
              </a:spcAft>
            </a:pPr>
            <a:r>
              <a:rPr lang="en-US" sz="4400" b="1" dirty="0">
                <a:effectLst>
                  <a:outerShdw blurRad="38100" dist="38100" dir="2700000" algn="tl">
                    <a:srgbClr val="C0C0C0"/>
                  </a:outerShdw>
                </a:effectLst>
                <a:latin typeface="Calibri" panose="020F0502020204030204" pitchFamily="34" charset="0"/>
                <a:ea typeface="+mj-ea"/>
                <a:cs typeface="+mj-cs"/>
              </a:rPr>
              <a:t>Safeguarding Children</a:t>
            </a:r>
          </a:p>
        </p:txBody>
      </p:sp>
      <p:sp>
        <p:nvSpPr>
          <p:cNvPr id="6" name="Rectangle 5"/>
          <p:cNvSpPr/>
          <p:nvPr/>
        </p:nvSpPr>
        <p:spPr>
          <a:xfrm>
            <a:off x="3551383" y="1066800"/>
            <a:ext cx="5592617" cy="2031325"/>
          </a:xfrm>
          <a:prstGeom prst="rect">
            <a:avLst/>
          </a:prstGeom>
        </p:spPr>
        <p:txBody>
          <a:bodyPr wrap="square">
            <a:spAutoFit/>
          </a:bodyPr>
          <a:lstStyle/>
          <a:p>
            <a:pPr fontAlgn="base">
              <a:spcBef>
                <a:spcPct val="20000"/>
              </a:spcBef>
              <a:spcAft>
                <a:spcPct val="0"/>
              </a:spcAft>
            </a:pPr>
            <a:r>
              <a:rPr lang="en-US" dirty="0">
                <a:solidFill>
                  <a:srgbClr val="243552"/>
                </a:solidFill>
                <a:latin typeface="Calibri" pitchFamily="34" charset="0"/>
              </a:rPr>
              <a:t>The Children’s Online Privacy Protection Act (COPPA) and the FTC’s COPPA Rule protect children’s privacy when they’re online by putting their parents in charge of who gets to collect personal information about their preteen kids. The FTC enforces COPPA by ensuring that parents have the tools they need to protect their children’s privacy.</a:t>
            </a:r>
          </a:p>
        </p:txBody>
      </p:sp>
      <p:sp>
        <p:nvSpPr>
          <p:cNvPr id="2" name="TextBox 1"/>
          <p:cNvSpPr txBox="1"/>
          <p:nvPr/>
        </p:nvSpPr>
        <p:spPr>
          <a:xfrm>
            <a:off x="1143000" y="2895600"/>
            <a:ext cx="3352800" cy="1400383"/>
          </a:xfrm>
          <a:prstGeom prst="rect">
            <a:avLst/>
          </a:prstGeom>
          <a:noFill/>
        </p:spPr>
        <p:txBody>
          <a:bodyPr wrap="square" rtlCol="0">
            <a:spAutoFit/>
          </a:bodyPr>
          <a:lstStyle/>
          <a:p>
            <a:r>
              <a:rPr lang="en-US" sz="1700" b="1" dirty="0"/>
              <a:t>Law Enforcement: </a:t>
            </a:r>
          </a:p>
          <a:p>
            <a:pPr marL="285750" indent="-285750">
              <a:buFont typeface="Arial" pitchFamily="34" charset="0"/>
              <a:buChar char="•"/>
            </a:pPr>
            <a:r>
              <a:rPr lang="en-US" sz="1700" dirty="0">
                <a:hlinkClick r:id="rId4"/>
              </a:rPr>
              <a:t>The Children’s Online Privacy Protection Act </a:t>
            </a:r>
            <a:r>
              <a:rPr lang="en-US" sz="1700" dirty="0"/>
              <a:t>(COPPA </a:t>
            </a:r>
            <a:r>
              <a:rPr lang="en-US" sz="1700" dirty="0" smtClean="0"/>
              <a:t>Rule)</a:t>
            </a:r>
          </a:p>
          <a:p>
            <a:pPr marL="285750" indent="-285750">
              <a:buFont typeface="Arial" pitchFamily="34" charset="0"/>
              <a:buChar char="•"/>
            </a:pPr>
            <a:r>
              <a:rPr lang="en-US" sz="1700" dirty="0" smtClean="0">
                <a:hlinkClick r:id="rId5"/>
              </a:rPr>
              <a:t>Artists </a:t>
            </a:r>
            <a:r>
              <a:rPr lang="en-US" sz="1700" dirty="0">
                <a:hlinkClick r:id="rId5"/>
              </a:rPr>
              <a:t>Arena </a:t>
            </a:r>
            <a:r>
              <a:rPr lang="en-US" sz="1700" dirty="0"/>
              <a:t>($1 </a:t>
            </a:r>
            <a:r>
              <a:rPr lang="en-US" sz="1700" dirty="0" smtClean="0"/>
              <a:t>million)</a:t>
            </a:r>
          </a:p>
          <a:p>
            <a:pPr marL="285750" indent="-285750">
              <a:buFont typeface="Arial" pitchFamily="34" charset="0"/>
              <a:buChar char="•"/>
            </a:pPr>
            <a:r>
              <a:rPr lang="en-US" sz="1700" dirty="0" smtClean="0">
                <a:hlinkClick r:id="rId6"/>
              </a:rPr>
              <a:t>Path</a:t>
            </a:r>
            <a:r>
              <a:rPr lang="en-US" sz="1700" dirty="0" smtClean="0"/>
              <a:t> ($800K)</a:t>
            </a:r>
            <a:endParaRPr lang="en-US" dirty="0"/>
          </a:p>
        </p:txBody>
      </p:sp>
      <p:sp>
        <p:nvSpPr>
          <p:cNvPr id="3" name="TextBox 2"/>
          <p:cNvSpPr txBox="1"/>
          <p:nvPr/>
        </p:nvSpPr>
        <p:spPr>
          <a:xfrm>
            <a:off x="4671292" y="2819400"/>
            <a:ext cx="4472708" cy="1923604"/>
          </a:xfrm>
          <a:prstGeom prst="rect">
            <a:avLst/>
          </a:prstGeom>
          <a:noFill/>
        </p:spPr>
        <p:txBody>
          <a:bodyPr wrap="square" rtlCol="0">
            <a:spAutoFit/>
          </a:bodyPr>
          <a:lstStyle/>
          <a:p>
            <a:r>
              <a:rPr lang="en-US" sz="1700" b="1" dirty="0" smtClean="0"/>
              <a:t>Outreach</a:t>
            </a:r>
            <a:r>
              <a:rPr lang="en-US" sz="1700" b="1" dirty="0"/>
              <a:t>:</a:t>
            </a:r>
          </a:p>
          <a:p>
            <a:pPr marL="285750" indent="-285750">
              <a:buFont typeface="Arial" pitchFamily="34" charset="0"/>
              <a:buChar char="•"/>
            </a:pPr>
            <a:r>
              <a:rPr lang="en-US" sz="1700" dirty="0">
                <a:hlinkClick r:id="rId7"/>
              </a:rPr>
              <a:t>Child Identity Theft</a:t>
            </a:r>
            <a:endParaRPr lang="en-US" sz="1700" dirty="0"/>
          </a:p>
          <a:p>
            <a:pPr marL="285750" indent="-285750">
              <a:buFont typeface="Arial" pitchFamily="34" charset="0"/>
              <a:buChar char="•"/>
            </a:pPr>
            <a:r>
              <a:rPr lang="en-US" sz="1700" dirty="0" err="1">
                <a:hlinkClick r:id="rId8"/>
              </a:rPr>
              <a:t>Infographic</a:t>
            </a:r>
            <a:r>
              <a:rPr lang="en-US" sz="1700" dirty="0">
                <a:hlinkClick r:id="rId8"/>
              </a:rPr>
              <a:t>: Keeping Up with Kids’ Apps</a:t>
            </a:r>
            <a:endParaRPr lang="en-US" sz="1700" dirty="0"/>
          </a:p>
          <a:p>
            <a:pPr marL="285750" indent="-285750">
              <a:buFont typeface="Arial" pitchFamily="34" charset="0"/>
              <a:buChar char="•"/>
            </a:pPr>
            <a:r>
              <a:rPr lang="en-US" sz="1700" dirty="0">
                <a:hlinkClick r:id="rId9"/>
              </a:rPr>
              <a:t>Marketing Your Mobile App: Get it Right form the Start</a:t>
            </a:r>
            <a:endParaRPr lang="en-US" sz="1700" dirty="0"/>
          </a:p>
          <a:p>
            <a:pPr marL="285750" indent="-285750">
              <a:buFont typeface="Arial" pitchFamily="34" charset="0"/>
              <a:buChar char="•"/>
            </a:pPr>
            <a:r>
              <a:rPr lang="en-US" sz="1700" dirty="0">
                <a:hlinkClick r:id="rId10"/>
              </a:rPr>
              <a:t>Audio: </a:t>
            </a:r>
            <a:r>
              <a:rPr lang="en-US" sz="1700" dirty="0" smtClean="0">
                <a:hlinkClick r:id="rId10"/>
              </a:rPr>
              <a:t>Protecting </a:t>
            </a:r>
            <a:r>
              <a:rPr lang="en-US" sz="1700" dirty="0">
                <a:hlinkClick r:id="rId10"/>
              </a:rPr>
              <a:t>Your Child’s Personal </a:t>
            </a:r>
            <a:r>
              <a:rPr lang="en-US" sz="1700" dirty="0" smtClean="0">
                <a:hlinkClick r:id="rId10"/>
              </a:rPr>
              <a:t>Information</a:t>
            </a:r>
            <a:endParaRPr lang="en-US" sz="1700" dirty="0" smtClean="0"/>
          </a:p>
        </p:txBody>
      </p:sp>
      <p:pic>
        <p:nvPicPr>
          <p:cNvPr id="8" name="Picture 5" descr="federal-trade-commission-ftc-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1A5261DE-86A6-4B7D-BE0B-A2D1473FF357}" type="slidenum">
              <a:rPr lang="en-US" smtClean="0"/>
              <a:t>5</a:t>
            </a:fld>
            <a:endParaRPr lang="en-US" dirty="0"/>
          </a:p>
        </p:txBody>
      </p:sp>
      <p:sp>
        <p:nvSpPr>
          <p:cNvPr id="10" name="Rectangle 9"/>
          <p:cNvSpPr/>
          <p:nvPr/>
        </p:nvSpPr>
        <p:spPr>
          <a:xfrm>
            <a:off x="1143000" y="4527828"/>
            <a:ext cx="8001000" cy="1677382"/>
          </a:xfrm>
          <a:prstGeom prst="rect">
            <a:avLst/>
          </a:prstGeom>
        </p:spPr>
        <p:txBody>
          <a:bodyPr wrap="square">
            <a:spAutoFit/>
          </a:bodyPr>
          <a:lstStyle/>
          <a:p>
            <a:r>
              <a:rPr lang="en-US" b="1" dirty="0" smtClean="0"/>
              <a:t>Policy and Studies</a:t>
            </a:r>
            <a:r>
              <a:rPr lang="en-US" b="1" dirty="0"/>
              <a:t>: </a:t>
            </a:r>
          </a:p>
          <a:p>
            <a:pPr marL="285750" indent="-285750">
              <a:buFont typeface="Arial" pitchFamily="34" charset="0"/>
              <a:buChar char="•"/>
            </a:pPr>
            <a:r>
              <a:rPr lang="en-US" sz="1700" dirty="0" smtClean="0">
                <a:hlinkClick r:id="rId12"/>
              </a:rPr>
              <a:t>Amicus </a:t>
            </a:r>
            <a:r>
              <a:rPr lang="en-US" sz="1700" dirty="0">
                <a:hlinkClick r:id="rId12"/>
              </a:rPr>
              <a:t>Brief Clarifying Role of COPPA</a:t>
            </a:r>
            <a:endParaRPr lang="en-US" sz="1700" dirty="0"/>
          </a:p>
          <a:p>
            <a:pPr marL="285750" indent="-285750">
              <a:buFont typeface="Arial" pitchFamily="34" charset="0"/>
              <a:buChar char="•"/>
            </a:pPr>
            <a:r>
              <a:rPr lang="en-US" sz="1700" dirty="0">
                <a:hlinkClick r:id="rId13"/>
              </a:rPr>
              <a:t>FTC Grants Approval for New COPPA Verifiable Parental Consent Method</a:t>
            </a:r>
            <a:endParaRPr lang="en-US" sz="1700" dirty="0"/>
          </a:p>
          <a:p>
            <a:pPr marL="285750" indent="-285750">
              <a:buFont typeface="Arial" pitchFamily="34" charset="0"/>
              <a:buChar char="•"/>
            </a:pPr>
            <a:r>
              <a:rPr lang="en-US" sz="1700" dirty="0">
                <a:hlinkClick r:id="rId14"/>
              </a:rPr>
              <a:t>Public Comment for </a:t>
            </a:r>
            <a:r>
              <a:rPr lang="en-US" sz="1700" dirty="0" err="1">
                <a:hlinkClick r:id="rId14"/>
              </a:rPr>
              <a:t>i</a:t>
            </a:r>
            <a:r>
              <a:rPr lang="en-US" sz="1700" dirty="0" err="1" smtClean="0">
                <a:hlinkClick r:id="rId14"/>
              </a:rPr>
              <a:t>VeriFly</a:t>
            </a:r>
            <a:r>
              <a:rPr lang="en-US" sz="1700" dirty="0">
                <a:hlinkClick r:id="rId14"/>
              </a:rPr>
              <a:t>, Inc., </a:t>
            </a:r>
            <a:r>
              <a:rPr lang="en-US" sz="1700" dirty="0" smtClean="0">
                <a:hlinkClick r:id="rId14"/>
              </a:rPr>
              <a:t>Proposal for Parental </a:t>
            </a:r>
            <a:r>
              <a:rPr lang="en-US" sz="1700" dirty="0">
                <a:hlinkClick r:id="rId14"/>
              </a:rPr>
              <a:t>Verification Method</a:t>
            </a:r>
            <a:endParaRPr lang="en-US" sz="1700" dirty="0"/>
          </a:p>
          <a:p>
            <a:pPr marL="285750" indent="-285750">
              <a:buFont typeface="Arial" pitchFamily="34" charset="0"/>
              <a:buChar char="•"/>
            </a:pPr>
            <a:r>
              <a:rPr lang="en-US" sz="1700" dirty="0" smtClean="0">
                <a:hlinkClick r:id="rId15"/>
              </a:rPr>
              <a:t>Second </a:t>
            </a:r>
            <a:r>
              <a:rPr lang="en-US" sz="1700" dirty="0">
                <a:hlinkClick r:id="rId15"/>
              </a:rPr>
              <a:t>Staff Report examining </a:t>
            </a:r>
            <a:r>
              <a:rPr lang="en-US" sz="1700" dirty="0" smtClean="0">
                <a:hlinkClick r:id="rId15"/>
              </a:rPr>
              <a:t>privacy </a:t>
            </a:r>
            <a:r>
              <a:rPr lang="en-US" sz="1700" dirty="0">
                <a:hlinkClick r:id="rId15"/>
              </a:rPr>
              <a:t>disclosures and </a:t>
            </a:r>
            <a:r>
              <a:rPr lang="en-US" sz="1700" dirty="0" smtClean="0">
                <a:hlinkClick r:id="rId15"/>
              </a:rPr>
              <a:t/>
            </a:r>
            <a:br>
              <a:rPr lang="en-US" sz="1700" dirty="0" smtClean="0">
                <a:hlinkClick r:id="rId15"/>
              </a:rPr>
            </a:br>
            <a:r>
              <a:rPr lang="en-US" sz="1700" dirty="0" smtClean="0">
                <a:hlinkClick r:id="rId15"/>
              </a:rPr>
              <a:t>practices </a:t>
            </a:r>
            <a:r>
              <a:rPr lang="en-US" sz="1700" dirty="0">
                <a:hlinkClick r:id="rId15"/>
              </a:rPr>
              <a:t>of apps offered to </a:t>
            </a:r>
            <a:r>
              <a:rPr lang="en-US" sz="1700" dirty="0" smtClean="0">
                <a:hlinkClick r:id="rId15"/>
              </a:rPr>
              <a:t>children</a:t>
            </a:r>
            <a:endParaRPr lang="en-US" sz="1700" dirty="0" smtClean="0"/>
          </a:p>
        </p:txBody>
      </p:sp>
    </p:spTree>
    <p:extLst>
      <p:ext uri="{BB962C8B-B14F-4D97-AF65-F5344CB8AC3E}">
        <p14:creationId xmlns:p14="http://schemas.microsoft.com/office/powerpoint/2010/main" val="3681349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pic>
        <p:nvPicPr>
          <p:cNvPr id="3074" name="Picture 2" descr="credit cards and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2750"/>
            <a:ext cx="2731654" cy="1853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76400" y="76200"/>
            <a:ext cx="7967599" cy="1446550"/>
          </a:xfrm>
          <a:prstGeom prst="rect">
            <a:avLst/>
          </a:prstGeom>
        </p:spPr>
        <p:txBody>
          <a:bodyPr wrap="square">
            <a:spAutoFit/>
          </a:bodyPr>
          <a:lstStyle/>
          <a:p>
            <a:pPr fontAlgn="base">
              <a:spcBef>
                <a:spcPct val="0"/>
              </a:spcBef>
              <a:spcAft>
                <a:spcPct val="0"/>
              </a:spcAft>
            </a:pPr>
            <a:r>
              <a:rPr lang="en-US" sz="4400" b="1" dirty="0">
                <a:effectLst>
                  <a:outerShdw blurRad="38100" dist="38100" dir="2700000" algn="tl">
                    <a:srgbClr val="C0C0C0"/>
                  </a:outerShdw>
                </a:effectLst>
                <a:latin typeface="Calibri" panose="020F0502020204030204" pitchFamily="34" charset="0"/>
                <a:ea typeface="+mj-ea"/>
                <a:cs typeface="+mj-cs"/>
              </a:rPr>
              <a:t>Protecting Consumers in a Recovering Economy</a:t>
            </a:r>
          </a:p>
        </p:txBody>
      </p:sp>
      <p:sp>
        <p:nvSpPr>
          <p:cNvPr id="2" name="TextBox 1"/>
          <p:cNvSpPr txBox="1"/>
          <p:nvPr/>
        </p:nvSpPr>
        <p:spPr>
          <a:xfrm>
            <a:off x="4114801" y="1522750"/>
            <a:ext cx="4953000" cy="1754326"/>
          </a:xfrm>
          <a:prstGeom prst="rect">
            <a:avLst/>
          </a:prstGeom>
          <a:noFill/>
        </p:spPr>
        <p:txBody>
          <a:bodyPr wrap="square" rtlCol="0">
            <a:spAutoFit/>
          </a:bodyPr>
          <a:lstStyle/>
          <a:p>
            <a:pPr fontAlgn="base">
              <a:spcBef>
                <a:spcPct val="20000"/>
              </a:spcBef>
              <a:spcAft>
                <a:spcPct val="0"/>
              </a:spcAft>
            </a:pPr>
            <a:r>
              <a:rPr lang="en-US" dirty="0">
                <a:solidFill>
                  <a:srgbClr val="243552"/>
                </a:solidFill>
                <a:latin typeface="Calibri" pitchFamily="34" charset="0"/>
              </a:rPr>
              <a:t>Even as the economy recovers, some </a:t>
            </a:r>
            <a:r>
              <a:rPr lang="en-US" dirty="0" smtClean="0">
                <a:solidFill>
                  <a:srgbClr val="243552"/>
                </a:solidFill>
                <a:latin typeface="Calibri" pitchFamily="34" charset="0"/>
              </a:rPr>
              <a:t>consumers </a:t>
            </a:r>
            <a:r>
              <a:rPr lang="en-US" dirty="0">
                <a:solidFill>
                  <a:srgbClr val="243552"/>
                </a:solidFill>
                <a:latin typeface="Calibri" pitchFamily="34" charset="0"/>
              </a:rPr>
              <a:t>continue to face financial </a:t>
            </a:r>
            <a:r>
              <a:rPr lang="en-US" dirty="0" smtClean="0">
                <a:solidFill>
                  <a:srgbClr val="243552"/>
                </a:solidFill>
                <a:latin typeface="Calibri" pitchFamily="34" charset="0"/>
              </a:rPr>
              <a:t>challenges</a:t>
            </a:r>
            <a:r>
              <a:rPr lang="en-US" dirty="0">
                <a:solidFill>
                  <a:srgbClr val="243552"/>
                </a:solidFill>
                <a:latin typeface="Calibri" pitchFamily="34" charset="0"/>
              </a:rPr>
              <a:t>. The FTC takes effective </a:t>
            </a:r>
            <a:r>
              <a:rPr lang="en-US" dirty="0" smtClean="0">
                <a:solidFill>
                  <a:srgbClr val="243552"/>
                </a:solidFill>
                <a:latin typeface="Calibri" pitchFamily="34" charset="0"/>
              </a:rPr>
              <a:t>actions </a:t>
            </a:r>
            <a:r>
              <a:rPr lang="en-US" dirty="0">
                <a:solidFill>
                  <a:srgbClr val="243552"/>
                </a:solidFill>
                <a:latin typeface="Calibri" pitchFamily="34" charset="0"/>
              </a:rPr>
              <a:t>to ensure that consumers are </a:t>
            </a:r>
            <a:r>
              <a:rPr lang="en-US" dirty="0" smtClean="0">
                <a:solidFill>
                  <a:srgbClr val="243552"/>
                </a:solidFill>
                <a:latin typeface="Calibri" pitchFamily="34" charset="0"/>
              </a:rPr>
              <a:t>protected </a:t>
            </a:r>
            <a:r>
              <a:rPr lang="en-US" dirty="0">
                <a:solidFill>
                  <a:srgbClr val="243552"/>
                </a:solidFill>
                <a:latin typeface="Calibri" pitchFamily="34" charset="0"/>
              </a:rPr>
              <a:t>from abusive credit practices </a:t>
            </a:r>
            <a:r>
              <a:rPr lang="en-US" dirty="0" smtClean="0">
                <a:solidFill>
                  <a:srgbClr val="243552"/>
                </a:solidFill>
                <a:latin typeface="Calibri" pitchFamily="34" charset="0"/>
              </a:rPr>
              <a:t>and </a:t>
            </a:r>
            <a:r>
              <a:rPr lang="en-US" dirty="0">
                <a:solidFill>
                  <a:srgbClr val="243552"/>
                </a:solidFill>
                <a:latin typeface="Calibri" pitchFamily="34" charset="0"/>
              </a:rPr>
              <a:t>get the information they need to </a:t>
            </a:r>
            <a:r>
              <a:rPr lang="en-US" dirty="0" smtClean="0">
                <a:solidFill>
                  <a:srgbClr val="243552"/>
                </a:solidFill>
                <a:latin typeface="Calibri" pitchFamily="34" charset="0"/>
              </a:rPr>
              <a:t>make </a:t>
            </a:r>
            <a:r>
              <a:rPr lang="en-US" dirty="0">
                <a:solidFill>
                  <a:srgbClr val="243552"/>
                </a:solidFill>
                <a:latin typeface="Calibri" pitchFamily="34" charset="0"/>
              </a:rPr>
              <a:t>informed financial </a:t>
            </a:r>
            <a:r>
              <a:rPr lang="en-US" dirty="0" smtClean="0">
                <a:solidFill>
                  <a:srgbClr val="243552"/>
                </a:solidFill>
                <a:latin typeface="Calibri" pitchFamily="34" charset="0"/>
              </a:rPr>
              <a:t>choices.</a:t>
            </a:r>
            <a:endParaRPr lang="en-US" dirty="0">
              <a:solidFill>
                <a:srgbClr val="243552"/>
              </a:solidFill>
              <a:latin typeface="Calibri" pitchFamily="34" charset="0"/>
            </a:endParaRPr>
          </a:p>
        </p:txBody>
      </p:sp>
      <p:sp>
        <p:nvSpPr>
          <p:cNvPr id="5" name="TextBox 4"/>
          <p:cNvSpPr txBox="1"/>
          <p:nvPr/>
        </p:nvSpPr>
        <p:spPr>
          <a:xfrm>
            <a:off x="1213755" y="3505200"/>
            <a:ext cx="7848602" cy="2862322"/>
          </a:xfrm>
          <a:prstGeom prst="rect">
            <a:avLst/>
          </a:prstGeom>
          <a:noFill/>
        </p:spPr>
        <p:txBody>
          <a:bodyPr wrap="square" rtlCol="0">
            <a:spAutoFit/>
          </a:bodyPr>
          <a:lstStyle/>
          <a:p>
            <a:r>
              <a:rPr lang="en-US" b="1" dirty="0">
                <a:solidFill>
                  <a:srgbClr val="243552"/>
                </a:solidFill>
                <a:latin typeface="Calibri" pitchFamily="34" charset="0"/>
              </a:rPr>
              <a:t>Law Enforcement:</a:t>
            </a:r>
          </a:p>
          <a:p>
            <a:pPr marL="285750" indent="-285750">
              <a:buFont typeface="Arial" pitchFamily="34" charset="0"/>
              <a:buChar char="•"/>
            </a:pPr>
            <a:r>
              <a:rPr lang="en-US" dirty="0">
                <a:solidFill>
                  <a:srgbClr val="243552"/>
                </a:solidFill>
                <a:latin typeface="Calibri" pitchFamily="34" charset="0"/>
                <a:hlinkClick r:id="rId3"/>
              </a:rPr>
              <a:t>American Debt Crunchers</a:t>
            </a:r>
            <a:r>
              <a:rPr lang="en-US" dirty="0">
                <a:solidFill>
                  <a:srgbClr val="243552"/>
                </a:solidFill>
                <a:latin typeface="Calibri" pitchFamily="34" charset="0"/>
              </a:rPr>
              <a:t> </a:t>
            </a:r>
          </a:p>
          <a:p>
            <a:pPr marL="285750" indent="-285750">
              <a:buFont typeface="Arial" pitchFamily="34" charset="0"/>
              <a:buChar char="•"/>
            </a:pPr>
            <a:r>
              <a:rPr lang="en-US" dirty="0" err="1">
                <a:solidFill>
                  <a:srgbClr val="243552"/>
                </a:solidFill>
                <a:latin typeface="Calibri" pitchFamily="34" charset="0"/>
                <a:hlinkClick r:id="rId4"/>
              </a:rPr>
              <a:t>Luebke</a:t>
            </a:r>
            <a:r>
              <a:rPr lang="en-US" dirty="0">
                <a:solidFill>
                  <a:srgbClr val="243552"/>
                </a:solidFill>
                <a:latin typeface="Calibri" pitchFamily="34" charset="0"/>
                <a:hlinkClick r:id="rId4"/>
              </a:rPr>
              <a:t> Baker</a:t>
            </a:r>
            <a:r>
              <a:rPr lang="en-US" dirty="0">
                <a:solidFill>
                  <a:srgbClr val="243552"/>
                </a:solidFill>
                <a:latin typeface="Calibri" pitchFamily="34" charset="0"/>
              </a:rPr>
              <a:t> </a:t>
            </a:r>
            <a:endParaRPr lang="en-US" dirty="0" smtClean="0">
              <a:solidFill>
                <a:srgbClr val="243552"/>
              </a:solidFill>
              <a:latin typeface="Calibri" pitchFamily="34" charset="0"/>
            </a:endParaRPr>
          </a:p>
          <a:p>
            <a:pPr marL="285750" indent="-285750">
              <a:buFont typeface="Arial" pitchFamily="34" charset="0"/>
              <a:buChar char="•"/>
            </a:pPr>
            <a:r>
              <a:rPr lang="en-US" dirty="0" smtClean="0">
                <a:solidFill>
                  <a:srgbClr val="243552"/>
                </a:solidFill>
                <a:latin typeface="Calibri" pitchFamily="34" charset="0"/>
                <a:hlinkClick r:id="rId5"/>
              </a:rPr>
              <a:t>Rumson </a:t>
            </a:r>
            <a:r>
              <a:rPr lang="en-US" dirty="0" err="1" smtClean="0">
                <a:solidFill>
                  <a:srgbClr val="243552"/>
                </a:solidFill>
                <a:latin typeface="Calibri" pitchFamily="34" charset="0"/>
                <a:hlinkClick r:id="rId5"/>
              </a:rPr>
              <a:t>Bolling</a:t>
            </a:r>
            <a:r>
              <a:rPr lang="en-US" dirty="0" smtClean="0">
                <a:solidFill>
                  <a:srgbClr val="243552"/>
                </a:solidFill>
                <a:latin typeface="Calibri" pitchFamily="34" charset="0"/>
              </a:rPr>
              <a:t> ($700K </a:t>
            </a:r>
            <a:r>
              <a:rPr lang="en-US" dirty="0">
                <a:solidFill>
                  <a:srgbClr val="243552"/>
                </a:solidFill>
                <a:latin typeface="Calibri" pitchFamily="34" charset="0"/>
              </a:rPr>
              <a:t>d</a:t>
            </a:r>
            <a:r>
              <a:rPr lang="en-US" dirty="0" smtClean="0">
                <a:solidFill>
                  <a:srgbClr val="243552"/>
                </a:solidFill>
                <a:latin typeface="Calibri" pitchFamily="34" charset="0"/>
              </a:rPr>
              <a:t>ebt collection case)</a:t>
            </a:r>
            <a:endParaRPr lang="en-US" dirty="0">
              <a:solidFill>
                <a:srgbClr val="243552"/>
              </a:solidFill>
              <a:latin typeface="Calibri" pitchFamily="34" charset="0"/>
            </a:endParaRPr>
          </a:p>
          <a:p>
            <a:pPr marL="285750" indent="-285750">
              <a:buFont typeface="Arial" pitchFamily="34" charset="0"/>
              <a:buChar char="•"/>
            </a:pPr>
            <a:r>
              <a:rPr lang="en-US" dirty="0" smtClean="0">
                <a:solidFill>
                  <a:srgbClr val="243552"/>
                </a:solidFill>
                <a:latin typeface="Calibri" pitchFamily="34" charset="0"/>
                <a:hlinkClick r:id="rId6"/>
              </a:rPr>
              <a:t>Goldman Schwartz</a:t>
            </a:r>
            <a:r>
              <a:rPr lang="en-US" dirty="0" smtClean="0">
                <a:solidFill>
                  <a:srgbClr val="243552"/>
                </a:solidFill>
                <a:latin typeface="Calibri" pitchFamily="34" charset="0"/>
              </a:rPr>
              <a:t> (False threats to consumers)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7"/>
              </a:rPr>
              <a:t>Broadway Global Master</a:t>
            </a:r>
            <a:r>
              <a:rPr lang="en-US" dirty="0">
                <a:solidFill>
                  <a:srgbClr val="243552"/>
                </a:solidFill>
                <a:latin typeface="Calibri" pitchFamily="34" charset="0"/>
              </a:rPr>
              <a:t> (Phony Debt Collection Scam)</a:t>
            </a:r>
          </a:p>
          <a:p>
            <a:pPr marL="285750" indent="-285750">
              <a:buFont typeface="Arial" pitchFamily="34" charset="0"/>
              <a:buChar char="•"/>
            </a:pPr>
            <a:r>
              <a:rPr lang="en-US" dirty="0" smtClean="0">
                <a:solidFill>
                  <a:srgbClr val="243552"/>
                </a:solidFill>
                <a:latin typeface="Calibri" pitchFamily="34" charset="0"/>
                <a:hlinkClick r:id="rId8"/>
              </a:rPr>
              <a:t>Innovative </a:t>
            </a:r>
            <a:r>
              <a:rPr lang="en-US" dirty="0">
                <a:solidFill>
                  <a:srgbClr val="243552"/>
                </a:solidFill>
                <a:latin typeface="Calibri" pitchFamily="34" charset="0"/>
                <a:hlinkClick r:id="rId8"/>
              </a:rPr>
              <a:t>Wealth </a:t>
            </a:r>
            <a:r>
              <a:rPr lang="en-US" dirty="0" smtClean="0">
                <a:solidFill>
                  <a:srgbClr val="243552"/>
                </a:solidFill>
                <a:latin typeface="Calibri" pitchFamily="34" charset="0"/>
                <a:hlinkClick r:id="rId8"/>
              </a:rPr>
              <a:t>Builders</a:t>
            </a:r>
            <a:r>
              <a:rPr lang="en-US" dirty="0" smtClean="0">
                <a:solidFill>
                  <a:srgbClr val="243552"/>
                </a:solidFill>
                <a:latin typeface="Calibri" pitchFamily="34" charset="0"/>
              </a:rPr>
              <a:t> </a:t>
            </a:r>
            <a:r>
              <a:rPr lang="en-US" dirty="0">
                <a:solidFill>
                  <a:srgbClr val="243552"/>
                </a:solidFill>
                <a:latin typeface="Calibri" pitchFamily="34" charset="0"/>
              </a:rPr>
              <a:t>(telemarketing credit card </a:t>
            </a:r>
            <a:r>
              <a:rPr lang="en-US" dirty="0" smtClean="0">
                <a:solidFill>
                  <a:srgbClr val="243552"/>
                </a:solidFill>
                <a:latin typeface="Calibri" pitchFamily="34" charset="0"/>
              </a:rPr>
              <a:t> int. </a:t>
            </a:r>
            <a:r>
              <a:rPr lang="en-US" dirty="0">
                <a:solidFill>
                  <a:srgbClr val="243552"/>
                </a:solidFill>
                <a:latin typeface="Calibri" pitchFamily="34" charset="0"/>
              </a:rPr>
              <a:t>rate reduction scam</a:t>
            </a:r>
            <a:r>
              <a:rPr lang="en-US" dirty="0" smtClean="0">
                <a:solidFill>
                  <a:srgbClr val="243552"/>
                </a:solidFill>
                <a:latin typeface="Calibri" pitchFamily="34" charset="0"/>
              </a:rPr>
              <a:t>)</a:t>
            </a:r>
          </a:p>
          <a:p>
            <a:r>
              <a:rPr lang="en-US" b="1" dirty="0" smtClean="0">
                <a:solidFill>
                  <a:srgbClr val="243552"/>
                </a:solidFill>
                <a:latin typeface="Calibri" pitchFamily="34" charset="0"/>
              </a:rPr>
              <a:t>Studies</a:t>
            </a:r>
            <a:r>
              <a:rPr lang="en-US" b="1" dirty="0">
                <a:solidFill>
                  <a:srgbClr val="243552"/>
                </a:solidFill>
                <a:latin typeface="Calibri" pitchFamily="34" charset="0"/>
              </a:rPr>
              <a:t>:</a:t>
            </a:r>
          </a:p>
          <a:p>
            <a:pPr marL="285750" indent="-285750">
              <a:buFont typeface="Arial" pitchFamily="34" charset="0"/>
              <a:buChar char="•"/>
            </a:pPr>
            <a:r>
              <a:rPr lang="en-US" dirty="0">
                <a:solidFill>
                  <a:srgbClr val="243552"/>
                </a:solidFill>
                <a:latin typeface="Calibri" pitchFamily="34" charset="0"/>
                <a:hlinkClick r:id="rId9"/>
              </a:rPr>
              <a:t>Debt Buyer Study</a:t>
            </a:r>
            <a:endParaRPr lang="en-US" dirty="0">
              <a:solidFill>
                <a:srgbClr val="243552"/>
              </a:solidFill>
              <a:latin typeface="Calibri" pitchFamily="34" charset="0"/>
            </a:endParaRPr>
          </a:p>
          <a:p>
            <a:pPr marL="285750" indent="-285750">
              <a:buFont typeface="Arial" pitchFamily="34" charset="0"/>
              <a:buChar char="•"/>
            </a:pPr>
            <a:endParaRPr lang="en-US" dirty="0">
              <a:solidFill>
                <a:srgbClr val="243552"/>
              </a:solidFill>
              <a:latin typeface="Calibri" pitchFamily="34" charset="0"/>
            </a:endParaRPr>
          </a:p>
        </p:txBody>
      </p:sp>
      <p:sp>
        <p:nvSpPr>
          <p:cNvPr id="6" name="TextBox 5"/>
          <p:cNvSpPr txBox="1"/>
          <p:nvPr/>
        </p:nvSpPr>
        <p:spPr>
          <a:xfrm>
            <a:off x="5932714" y="3200400"/>
            <a:ext cx="3184072" cy="1477328"/>
          </a:xfrm>
          <a:prstGeom prst="rect">
            <a:avLst/>
          </a:prstGeom>
          <a:noFill/>
        </p:spPr>
        <p:txBody>
          <a:bodyPr wrap="square" rtlCol="0">
            <a:spAutoFit/>
          </a:bodyPr>
          <a:lstStyle/>
          <a:p>
            <a:r>
              <a:rPr lang="en-US" b="1" dirty="0" smtClean="0">
                <a:solidFill>
                  <a:srgbClr val="243552"/>
                </a:solidFill>
                <a:latin typeface="Calibri" pitchFamily="34" charset="0"/>
              </a:rPr>
              <a:t>Outreach</a:t>
            </a:r>
            <a:r>
              <a:rPr lang="en-US" b="1" dirty="0">
                <a:solidFill>
                  <a:srgbClr val="243552"/>
                </a:solidFill>
                <a:latin typeface="Calibri" pitchFamily="34" charset="0"/>
              </a:rPr>
              <a:t>:</a:t>
            </a:r>
          </a:p>
          <a:p>
            <a:pPr marL="285750" indent="-285750">
              <a:buFont typeface="Arial" pitchFamily="34" charset="0"/>
              <a:buChar char="•"/>
            </a:pPr>
            <a:r>
              <a:rPr lang="en-US" dirty="0">
                <a:solidFill>
                  <a:srgbClr val="243552"/>
                </a:solidFill>
                <a:latin typeface="Calibri" pitchFamily="34" charset="0"/>
                <a:hlinkClick r:id="rId10"/>
              </a:rPr>
              <a:t>Deceptive Mortgage Ads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11"/>
              </a:rPr>
              <a:t>Stop Calls and Letters From Debt Collectors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12"/>
              </a:rPr>
              <a:t>Fake Debt Collectors</a:t>
            </a:r>
            <a:endParaRPr lang="en-US" dirty="0">
              <a:solidFill>
                <a:srgbClr val="243552"/>
              </a:solidFill>
              <a:latin typeface="Calibri" pitchFamily="34" charset="0"/>
            </a:endParaRPr>
          </a:p>
        </p:txBody>
      </p:sp>
      <p:pic>
        <p:nvPicPr>
          <p:cNvPr id="10" name="Picture 5" descr="federal-trade-commission-f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7010400" y="6356350"/>
            <a:ext cx="2133600" cy="365125"/>
          </a:xfrm>
          <a:prstGeom prst="rect">
            <a:avLst/>
          </a:prstGeom>
        </p:spPr>
        <p:txBody>
          <a:bodyPr/>
          <a:lstStyle/>
          <a:p>
            <a:pPr>
              <a:defRPr/>
            </a:pPr>
            <a:fld id="{817A0B22-54BD-45E7-B4D6-9CA2002E611A}" type="slidenum">
              <a:rPr lang="en-US" smtClean="0">
                <a:solidFill>
                  <a:srgbClr val="898989"/>
                </a:solidFill>
              </a:rPr>
              <a:pPr>
                <a:defRPr/>
              </a:pPr>
              <a:t>6</a:t>
            </a:fld>
            <a:endParaRPr lang="en-US" dirty="0">
              <a:solidFill>
                <a:srgbClr val="898989"/>
              </a:solidFill>
            </a:endParaRPr>
          </a:p>
        </p:txBody>
      </p:sp>
    </p:spTree>
    <p:extLst>
      <p:ext uri="{BB962C8B-B14F-4D97-AF65-F5344CB8AC3E}">
        <p14:creationId xmlns:p14="http://schemas.microsoft.com/office/powerpoint/2010/main" val="150136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vac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2785"/>
            <a:ext cx="2483017" cy="17590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4400" y="1447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6" name="Rectangle 5"/>
          <p:cNvSpPr/>
          <p:nvPr/>
        </p:nvSpPr>
        <p:spPr bwMode="auto">
          <a:xfrm>
            <a:off x="3352800" y="3124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2" name="TextBox 1"/>
          <p:cNvSpPr txBox="1"/>
          <p:nvPr/>
        </p:nvSpPr>
        <p:spPr>
          <a:xfrm>
            <a:off x="3754064" y="1029831"/>
            <a:ext cx="5389936" cy="2031325"/>
          </a:xfrm>
          <a:prstGeom prst="rect">
            <a:avLst/>
          </a:prstGeom>
          <a:noFill/>
        </p:spPr>
        <p:txBody>
          <a:bodyPr wrap="square" rtlCol="0">
            <a:spAutoFit/>
          </a:bodyPr>
          <a:lstStyle/>
          <a:p>
            <a:pPr fontAlgn="base">
              <a:spcBef>
                <a:spcPct val="20000"/>
              </a:spcBef>
              <a:spcAft>
                <a:spcPct val="0"/>
              </a:spcAft>
            </a:pPr>
            <a:r>
              <a:rPr lang="en-US" dirty="0"/>
              <a:t>As the nation’s top cop on the consumer privacy beat, the FTC’s goals are to protect consumer privacy in an evolving market for consumer information, make sure companies keep their privacy promises to consumers, and ensure that consumers have confidence to take advantage of the benefits that a dynamic marketplace offers. </a:t>
            </a:r>
          </a:p>
        </p:txBody>
      </p:sp>
      <p:sp>
        <p:nvSpPr>
          <p:cNvPr id="10" name="Content Placeholder 4"/>
          <p:cNvSpPr txBox="1">
            <a:spLocks/>
          </p:cNvSpPr>
          <p:nvPr/>
        </p:nvSpPr>
        <p:spPr>
          <a:xfrm>
            <a:off x="1219200" y="3009900"/>
            <a:ext cx="2915864" cy="3238500"/>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a:lstStyle>
          <a:p>
            <a:pPr marL="0" indent="0">
              <a:buFontTx/>
              <a:buNone/>
            </a:pPr>
            <a:r>
              <a:rPr lang="en-US" sz="1800" b="1" kern="0" dirty="0" smtClean="0">
                <a:solidFill>
                  <a:schemeClr val="tx1"/>
                </a:solidFill>
                <a:latin typeface="Calibri" pitchFamily="34" charset="0"/>
              </a:rPr>
              <a:t>Law Enforcement:</a:t>
            </a:r>
          </a:p>
          <a:p>
            <a:r>
              <a:rPr lang="en-US" sz="1800" kern="0" dirty="0" smtClean="0">
                <a:solidFill>
                  <a:schemeClr val="tx1"/>
                </a:solidFill>
                <a:latin typeface="Calibri" pitchFamily="34" charset="0"/>
                <a:hlinkClick r:id="rId4"/>
              </a:rPr>
              <a:t>Google</a:t>
            </a:r>
            <a:r>
              <a:rPr lang="en-US" sz="1800" kern="0" dirty="0" smtClean="0">
                <a:solidFill>
                  <a:schemeClr val="tx1"/>
                </a:solidFill>
                <a:latin typeface="Calibri" pitchFamily="34" charset="0"/>
              </a:rPr>
              <a:t> (</a:t>
            </a:r>
            <a:r>
              <a:rPr lang="en-US" sz="1800" dirty="0"/>
              <a:t>$</a:t>
            </a:r>
            <a:r>
              <a:rPr lang="en-US" sz="1800" dirty="0" smtClean="0"/>
              <a:t>22.5M)</a:t>
            </a:r>
            <a:endParaRPr lang="en-US" sz="1800" kern="0" dirty="0" smtClean="0">
              <a:solidFill>
                <a:schemeClr val="tx1"/>
              </a:solidFill>
              <a:latin typeface="Calibri" pitchFamily="34" charset="0"/>
            </a:endParaRPr>
          </a:p>
          <a:p>
            <a:r>
              <a:rPr lang="en-US" sz="1800" kern="0" dirty="0" smtClean="0">
                <a:solidFill>
                  <a:schemeClr val="tx1"/>
                </a:solidFill>
                <a:latin typeface="Calibri" pitchFamily="34" charset="0"/>
                <a:hlinkClick r:id="rId5"/>
              </a:rPr>
              <a:t>Wyndham Worldwide Corp. </a:t>
            </a:r>
            <a:endParaRPr lang="en-US" sz="1800" kern="0" dirty="0" smtClean="0">
              <a:solidFill>
                <a:schemeClr val="tx1"/>
              </a:solidFill>
              <a:latin typeface="Calibri" pitchFamily="34" charset="0"/>
            </a:endParaRPr>
          </a:p>
          <a:p>
            <a:r>
              <a:rPr lang="en-US" sz="1800" kern="0" dirty="0" err="1" smtClean="0">
                <a:solidFill>
                  <a:schemeClr val="tx1"/>
                </a:solidFill>
                <a:latin typeface="Calibri" pitchFamily="34" charset="0"/>
                <a:hlinkClick r:id="rId6"/>
              </a:rPr>
              <a:t>Cbr</a:t>
            </a:r>
            <a:r>
              <a:rPr lang="en-US" sz="1800" kern="0" dirty="0" smtClean="0">
                <a:solidFill>
                  <a:schemeClr val="tx1"/>
                </a:solidFill>
                <a:latin typeface="Calibri" pitchFamily="34" charset="0"/>
                <a:hlinkClick r:id="rId6"/>
              </a:rPr>
              <a:t> Systems, Inc.</a:t>
            </a:r>
            <a:endParaRPr lang="en-US" sz="1800" kern="0" dirty="0" smtClean="0">
              <a:solidFill>
                <a:schemeClr val="tx1"/>
              </a:solidFill>
              <a:latin typeface="Calibri" pitchFamily="34" charset="0"/>
            </a:endParaRPr>
          </a:p>
          <a:p>
            <a:r>
              <a:rPr lang="en-US" sz="1800" kern="0" dirty="0" err="1" smtClean="0">
                <a:solidFill>
                  <a:schemeClr val="tx1"/>
                </a:solidFill>
                <a:latin typeface="Calibri" pitchFamily="34" charset="0"/>
                <a:hlinkClick r:id="rId7"/>
              </a:rPr>
              <a:t>DesignerWare</a:t>
            </a:r>
            <a:r>
              <a:rPr lang="en-US" sz="1800" kern="0" dirty="0" smtClean="0">
                <a:solidFill>
                  <a:schemeClr val="tx1"/>
                </a:solidFill>
                <a:latin typeface="Calibri" pitchFamily="34" charset="0"/>
                <a:hlinkClick r:id="rId7"/>
              </a:rPr>
              <a:t>, LLC</a:t>
            </a:r>
            <a:r>
              <a:rPr lang="en-US" sz="1800" kern="0" dirty="0" smtClean="0">
                <a:solidFill>
                  <a:schemeClr val="tx1"/>
                </a:solidFill>
                <a:latin typeface="Calibri" pitchFamily="34" charset="0"/>
              </a:rPr>
              <a:t> (spying on consumers)</a:t>
            </a:r>
          </a:p>
          <a:p>
            <a:r>
              <a:rPr lang="en-US" sz="1800" dirty="0" smtClean="0">
                <a:solidFill>
                  <a:schemeClr val="tx1"/>
                </a:solidFill>
                <a:latin typeface="Calibri" pitchFamily="34" charset="0"/>
                <a:hlinkClick r:id="rId8"/>
              </a:rPr>
              <a:t>Enforcing the Do Not Call Registry</a:t>
            </a:r>
            <a:endParaRPr lang="en-US" sz="1800" kern="0" dirty="0" smtClean="0">
              <a:solidFill>
                <a:schemeClr val="tx1"/>
              </a:solidFill>
              <a:latin typeface="Calibri" pitchFamily="34" charset="0"/>
            </a:endParaRPr>
          </a:p>
        </p:txBody>
      </p:sp>
      <p:sp>
        <p:nvSpPr>
          <p:cNvPr id="3" name="TextBox 2"/>
          <p:cNvSpPr txBox="1"/>
          <p:nvPr/>
        </p:nvSpPr>
        <p:spPr>
          <a:xfrm>
            <a:off x="4135064" y="2971800"/>
            <a:ext cx="5008936" cy="2585323"/>
          </a:xfrm>
          <a:prstGeom prst="rect">
            <a:avLst/>
          </a:prstGeom>
          <a:noFill/>
        </p:spPr>
        <p:txBody>
          <a:bodyPr wrap="square" rtlCol="0">
            <a:spAutoFit/>
          </a:bodyPr>
          <a:lstStyle/>
          <a:p>
            <a:r>
              <a:rPr lang="en-US" b="1" kern="0" dirty="0">
                <a:latin typeface="Calibri" pitchFamily="34" charset="0"/>
              </a:rPr>
              <a:t>Studies:</a:t>
            </a:r>
          </a:p>
          <a:p>
            <a:pPr marL="285750" indent="-285750">
              <a:buFont typeface="Arial" pitchFamily="34" charset="0"/>
              <a:buChar char="•"/>
            </a:pPr>
            <a:r>
              <a:rPr lang="en-US" dirty="0" smtClean="0">
                <a:latin typeface="Calibri" pitchFamily="34" charset="0"/>
                <a:hlinkClick r:id="rId9"/>
              </a:rPr>
              <a:t>Mobile </a:t>
            </a:r>
            <a:r>
              <a:rPr lang="en-US" dirty="0">
                <a:latin typeface="Calibri" pitchFamily="34" charset="0"/>
                <a:hlinkClick r:id="rId9"/>
              </a:rPr>
              <a:t>Privacy Disclosure </a:t>
            </a:r>
            <a:r>
              <a:rPr lang="en-US" dirty="0" smtClean="0">
                <a:latin typeface="Calibri" pitchFamily="34" charset="0"/>
                <a:hlinkClick r:id="rId9"/>
              </a:rPr>
              <a:t>Report</a:t>
            </a:r>
            <a:endParaRPr lang="en-US" kern="0" dirty="0" smtClean="0">
              <a:latin typeface="Calibri" pitchFamily="34" charset="0"/>
            </a:endParaRPr>
          </a:p>
          <a:p>
            <a:endParaRPr lang="en-US" b="1" kern="0" dirty="0" smtClean="0">
              <a:latin typeface="Calibri" pitchFamily="34" charset="0"/>
            </a:endParaRPr>
          </a:p>
          <a:p>
            <a:r>
              <a:rPr lang="en-US" b="1" kern="0" dirty="0" smtClean="0">
                <a:latin typeface="Calibri" pitchFamily="34" charset="0"/>
              </a:rPr>
              <a:t>Outreach</a:t>
            </a:r>
            <a:r>
              <a:rPr lang="en-US" b="1" kern="0" dirty="0">
                <a:latin typeface="Calibri" pitchFamily="34" charset="0"/>
              </a:rPr>
              <a:t>: </a:t>
            </a:r>
          </a:p>
          <a:p>
            <a:pPr marL="285750" indent="-285750">
              <a:buFont typeface="Arial" pitchFamily="34" charset="0"/>
              <a:buChar char="•"/>
            </a:pPr>
            <a:r>
              <a:rPr lang="en-US" kern="0" dirty="0">
                <a:latin typeface="Calibri" pitchFamily="34" charset="0"/>
                <a:hlinkClick r:id="rId10"/>
              </a:rPr>
              <a:t>Privacy Choices for Your Personal Financial Information</a:t>
            </a:r>
            <a:endParaRPr lang="en-US" kern="0" dirty="0">
              <a:latin typeface="Calibri" pitchFamily="34" charset="0"/>
            </a:endParaRPr>
          </a:p>
          <a:p>
            <a:pPr marL="285750" indent="-285750">
              <a:buFont typeface="Arial" pitchFamily="34" charset="0"/>
              <a:buChar char="•"/>
            </a:pPr>
            <a:r>
              <a:rPr lang="en-US" kern="0" dirty="0">
                <a:latin typeface="Calibri" pitchFamily="34" charset="0"/>
                <a:hlinkClick r:id="rId11"/>
              </a:rPr>
              <a:t>Employment Background Checks</a:t>
            </a:r>
            <a:endParaRPr lang="en-US" kern="0" dirty="0">
              <a:latin typeface="Calibri" pitchFamily="34" charset="0"/>
            </a:endParaRPr>
          </a:p>
          <a:p>
            <a:pPr marL="285750" indent="-285750">
              <a:buFont typeface="Arial" pitchFamily="34" charset="0"/>
              <a:buChar char="•"/>
            </a:pPr>
            <a:r>
              <a:rPr lang="en-US" kern="0" dirty="0">
                <a:latin typeface="Calibri" pitchFamily="34" charset="0"/>
                <a:hlinkClick r:id="rId12"/>
              </a:rPr>
              <a:t>Video: Sharing Information: A Day in Your </a:t>
            </a:r>
            <a:r>
              <a:rPr lang="en-US" kern="0" dirty="0" smtClean="0">
                <a:latin typeface="Calibri" pitchFamily="34" charset="0"/>
                <a:hlinkClick r:id="rId12"/>
              </a:rPr>
              <a:t>Life</a:t>
            </a:r>
            <a:endParaRPr lang="en-US" kern="0" dirty="0" smtClean="0">
              <a:latin typeface="Calibri" pitchFamily="34" charset="0"/>
            </a:endParaRPr>
          </a:p>
          <a:p>
            <a:pPr marL="285750" indent="-285750">
              <a:buFont typeface="Arial" pitchFamily="34" charset="0"/>
              <a:buChar char="•"/>
            </a:pPr>
            <a:r>
              <a:rPr lang="en-US" dirty="0" smtClean="0">
                <a:latin typeface="Calibri" pitchFamily="34" charset="0"/>
                <a:hlinkClick r:id="rId13"/>
              </a:rPr>
              <a:t>Mobile </a:t>
            </a:r>
            <a:r>
              <a:rPr lang="en-US" dirty="0">
                <a:latin typeface="Calibri" pitchFamily="34" charset="0"/>
                <a:hlinkClick r:id="rId13"/>
              </a:rPr>
              <a:t>App Developers: Start </a:t>
            </a:r>
            <a:r>
              <a:rPr lang="en-US" dirty="0" smtClean="0">
                <a:latin typeface="Calibri" pitchFamily="34" charset="0"/>
                <a:hlinkClick r:id="rId13"/>
              </a:rPr>
              <a:t>with Security</a:t>
            </a:r>
            <a:endParaRPr lang="en-US" dirty="0">
              <a:latin typeface="Calibri" pitchFamily="34" charset="0"/>
            </a:endParaRPr>
          </a:p>
        </p:txBody>
      </p:sp>
      <p:pic>
        <p:nvPicPr>
          <p:cNvPr id="12" name="Picture 5" descr="federal-trade-commission-ftc-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817A0B22-54BD-45E7-B4D6-9CA2002E611A}" type="slidenum">
              <a:rPr lang="en-US" smtClean="0">
                <a:solidFill>
                  <a:srgbClr val="898989"/>
                </a:solidFill>
              </a:rPr>
              <a:pPr>
                <a:defRPr/>
              </a:pPr>
              <a:t>7</a:t>
            </a:fld>
            <a:endParaRPr lang="en-US" dirty="0">
              <a:solidFill>
                <a:srgbClr val="898989"/>
              </a:solidFill>
            </a:endParaRPr>
          </a:p>
        </p:txBody>
      </p:sp>
      <p:sp>
        <p:nvSpPr>
          <p:cNvPr id="13" name="Title 12"/>
          <p:cNvSpPr>
            <a:spLocks noGrp="1"/>
          </p:cNvSpPr>
          <p:nvPr>
            <p:ph type="title"/>
          </p:nvPr>
        </p:nvSpPr>
        <p:spPr>
          <a:xfrm>
            <a:off x="152400" y="247194"/>
            <a:ext cx="8458200" cy="792162"/>
          </a:xfrm>
        </p:spPr>
        <p:txBody>
          <a:bodyPr>
            <a:normAutofit/>
          </a:bodyPr>
          <a:lstStyle/>
          <a:p>
            <a:pPr algn="l"/>
            <a:r>
              <a:rPr lang="en-US" b="1" kern="1200" dirty="0">
                <a:solidFill>
                  <a:schemeClr val="tx1"/>
                </a:solidFill>
                <a:effectLst>
                  <a:outerShdw blurRad="38100" dist="38100" dir="2700000" algn="tl">
                    <a:srgbClr val="000000">
                      <a:alpha val="43137"/>
                    </a:srgbClr>
                  </a:outerShdw>
                </a:effectLst>
                <a:latin typeface="Calibri" panose="020F0502020204030204" pitchFamily="34" charset="0"/>
              </a:rPr>
              <a:t>Protecting Consumer </a:t>
            </a:r>
            <a:r>
              <a:rPr lang="en-US" b="1" kern="1200" dirty="0" smtClean="0">
                <a:solidFill>
                  <a:schemeClr val="tx1"/>
                </a:solidFill>
                <a:effectLst>
                  <a:outerShdw blurRad="38100" dist="38100" dir="2700000" algn="tl">
                    <a:srgbClr val="000000">
                      <a:alpha val="43137"/>
                    </a:srgbClr>
                  </a:outerShdw>
                </a:effectLst>
                <a:latin typeface="Calibri" panose="020F0502020204030204" pitchFamily="34" charset="0"/>
              </a:rPr>
              <a:t>Privacy</a:t>
            </a:r>
            <a:endParaRPr lang="en-US" b="1" kern="12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9375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pic>
        <p:nvPicPr>
          <p:cNvPr id="3074" name="Picture 2" descr="credit cards and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41967"/>
            <a:ext cx="2731654" cy="1853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84564" y="68759"/>
            <a:ext cx="7959436" cy="1446550"/>
          </a:xfrm>
          <a:prstGeom prst="rect">
            <a:avLst/>
          </a:prstGeom>
        </p:spPr>
        <p:txBody>
          <a:bodyPr wrap="square">
            <a:spAutoFit/>
          </a:bodyPr>
          <a:lstStyle/>
          <a:p>
            <a:pPr fontAlgn="base">
              <a:spcBef>
                <a:spcPct val="0"/>
              </a:spcBef>
              <a:spcAft>
                <a:spcPct val="0"/>
              </a:spcAft>
            </a:pPr>
            <a:r>
              <a:rPr lang="en-US" sz="4400" b="1" dirty="0" smtClean="0">
                <a:effectLst>
                  <a:outerShdw blurRad="38100" dist="38100" dir="2700000" algn="tl">
                    <a:srgbClr val="C0C0C0"/>
                  </a:outerShdw>
                </a:effectLst>
                <a:latin typeface="Calibri" panose="020F0502020204030204" pitchFamily="34" charset="0"/>
                <a:ea typeface="+mj-ea"/>
                <a:cs typeface="+mj-cs"/>
              </a:rPr>
              <a:t>Accuracy and Transparency </a:t>
            </a:r>
          </a:p>
          <a:p>
            <a:pPr fontAlgn="base">
              <a:spcBef>
                <a:spcPct val="0"/>
              </a:spcBef>
              <a:spcAft>
                <a:spcPct val="0"/>
              </a:spcAft>
            </a:pPr>
            <a:r>
              <a:rPr lang="en-US" sz="4400" b="1" dirty="0" smtClean="0">
                <a:effectLst>
                  <a:outerShdw blurRad="38100" dist="38100" dir="2700000" algn="tl">
                    <a:srgbClr val="C0C0C0"/>
                  </a:outerShdw>
                </a:effectLst>
                <a:latin typeface="Calibri" panose="020F0502020204030204" pitchFamily="34" charset="0"/>
                <a:ea typeface="+mj-ea"/>
                <a:cs typeface="+mj-cs"/>
              </a:rPr>
              <a:t>in Credit Reporting </a:t>
            </a:r>
            <a:r>
              <a:rPr lang="en-US" sz="4400" b="1" dirty="0">
                <a:effectLst>
                  <a:outerShdw blurRad="38100" dist="38100" dir="2700000" algn="tl">
                    <a:srgbClr val="C0C0C0"/>
                  </a:outerShdw>
                </a:effectLst>
                <a:latin typeface="Calibri" panose="020F0502020204030204" pitchFamily="34" charset="0"/>
                <a:ea typeface="+mj-ea"/>
                <a:cs typeface="+mj-cs"/>
              </a:rPr>
              <a:t>Services</a:t>
            </a:r>
          </a:p>
        </p:txBody>
      </p:sp>
      <p:sp>
        <p:nvSpPr>
          <p:cNvPr id="2" name="TextBox 1"/>
          <p:cNvSpPr txBox="1"/>
          <p:nvPr/>
        </p:nvSpPr>
        <p:spPr>
          <a:xfrm>
            <a:off x="3937750" y="1307271"/>
            <a:ext cx="5181601" cy="978729"/>
          </a:xfrm>
          <a:prstGeom prst="rect">
            <a:avLst/>
          </a:prstGeom>
          <a:noFill/>
        </p:spPr>
        <p:txBody>
          <a:bodyPr wrap="square" rtlCol="0">
            <a:spAutoFit/>
          </a:bodyPr>
          <a:lstStyle/>
          <a:p>
            <a:pPr fontAlgn="base">
              <a:spcBef>
                <a:spcPct val="20000"/>
              </a:spcBef>
              <a:spcAft>
                <a:spcPct val="0"/>
              </a:spcAft>
            </a:pPr>
            <a:r>
              <a:rPr lang="en-US" dirty="0" smtClean="0"/>
              <a:t>The agency has </a:t>
            </a:r>
            <a:r>
              <a:rPr lang="en-US" dirty="0"/>
              <a:t>used its consumer </a:t>
            </a:r>
            <a:endParaRPr lang="en-US" dirty="0" smtClean="0"/>
          </a:p>
          <a:p>
            <a:pPr fontAlgn="base">
              <a:spcBef>
                <a:spcPct val="20000"/>
              </a:spcBef>
              <a:spcAft>
                <a:spcPct val="0"/>
              </a:spcAft>
            </a:pPr>
            <a:r>
              <a:rPr lang="en-US" dirty="0" smtClean="0"/>
              <a:t>protection </a:t>
            </a:r>
            <a:r>
              <a:rPr lang="en-US" dirty="0"/>
              <a:t>law enforcement tools t</a:t>
            </a:r>
            <a:r>
              <a:rPr lang="en-US" dirty="0" smtClean="0"/>
              <a:t>o </a:t>
            </a:r>
            <a:r>
              <a:rPr lang="en-US" dirty="0"/>
              <a:t>improve consumer services</a:t>
            </a:r>
            <a:endParaRPr lang="en-US" dirty="0">
              <a:solidFill>
                <a:srgbClr val="243552"/>
              </a:solidFill>
              <a:latin typeface="Calibri" pitchFamily="34" charset="0"/>
            </a:endParaRPr>
          </a:p>
        </p:txBody>
      </p:sp>
      <p:sp>
        <p:nvSpPr>
          <p:cNvPr id="5" name="TextBox 4"/>
          <p:cNvSpPr txBox="1"/>
          <p:nvPr/>
        </p:nvSpPr>
        <p:spPr>
          <a:xfrm>
            <a:off x="1230086" y="3195589"/>
            <a:ext cx="4027714" cy="1846659"/>
          </a:xfrm>
          <a:prstGeom prst="rect">
            <a:avLst/>
          </a:prstGeom>
          <a:noFill/>
        </p:spPr>
        <p:txBody>
          <a:bodyPr wrap="square" rtlCol="0">
            <a:spAutoFit/>
          </a:bodyPr>
          <a:lstStyle/>
          <a:p>
            <a:r>
              <a:rPr lang="en-US" b="1" dirty="0">
                <a:solidFill>
                  <a:srgbClr val="243552"/>
                </a:solidFill>
                <a:latin typeface="Calibri" pitchFamily="34" charset="0"/>
              </a:rPr>
              <a:t>Law Enforcement:</a:t>
            </a:r>
          </a:p>
          <a:p>
            <a:pPr marL="285750" indent="-285750">
              <a:buFont typeface="Arial" pitchFamily="34" charset="0"/>
              <a:buChar char="•"/>
            </a:pPr>
            <a:r>
              <a:rPr lang="en-US" sz="1600" dirty="0">
                <a:hlinkClick r:id="rId4"/>
              </a:rPr>
              <a:t>Certegy Check Services, </a:t>
            </a:r>
            <a:r>
              <a:rPr lang="en-US" sz="1600" dirty="0" smtClean="0">
                <a:hlinkClick r:id="rId4"/>
              </a:rPr>
              <a:t>Inc.</a:t>
            </a:r>
            <a:r>
              <a:rPr lang="en-US" sz="1600" dirty="0" smtClean="0"/>
              <a:t> </a:t>
            </a:r>
            <a:br>
              <a:rPr lang="en-US" sz="1600" dirty="0" smtClean="0"/>
            </a:br>
            <a:r>
              <a:rPr lang="en-US" sz="1600" dirty="0" smtClean="0"/>
              <a:t>(1</a:t>
            </a:r>
            <a:r>
              <a:rPr lang="en-US" sz="1600" baseline="30000" dirty="0" smtClean="0"/>
              <a:t>st</a:t>
            </a:r>
            <a:r>
              <a:rPr lang="en-US" sz="1600" dirty="0" smtClean="0"/>
              <a:t> Furnisher Rule action; $3.5M penalty-“2nd-largest for FCPA Matter”)</a:t>
            </a:r>
          </a:p>
          <a:p>
            <a:pPr marL="285750" indent="-285750">
              <a:buFont typeface="Arial" pitchFamily="34" charset="0"/>
              <a:buChar char="•"/>
            </a:pPr>
            <a:r>
              <a:rPr lang="en-US" sz="1600" dirty="0" err="1" smtClean="0">
                <a:hlinkClick r:id="rId5"/>
              </a:rPr>
              <a:t>TeleCheck</a:t>
            </a:r>
            <a:r>
              <a:rPr lang="en-US" sz="1600" dirty="0" smtClean="0">
                <a:hlinkClick r:id="rId5"/>
              </a:rPr>
              <a:t> Services, </a:t>
            </a:r>
            <a:r>
              <a:rPr lang="en-US" sz="1600" dirty="0">
                <a:hlinkClick r:id="rId5"/>
              </a:rPr>
              <a:t>Inc</a:t>
            </a:r>
            <a:r>
              <a:rPr lang="en-US" sz="1600" dirty="0" smtClean="0">
                <a:hlinkClick r:id="rId5"/>
              </a:rPr>
              <a:t>.</a:t>
            </a:r>
            <a:endParaRPr lang="en-US" sz="1600" dirty="0" smtClean="0"/>
          </a:p>
          <a:p>
            <a:pPr marL="285750" indent="-285750">
              <a:buFont typeface="Arial" pitchFamily="34" charset="0"/>
              <a:buChar char="•"/>
            </a:pPr>
            <a:r>
              <a:rPr lang="en-US" sz="1600" dirty="0">
                <a:hlinkClick r:id="rId6"/>
              </a:rPr>
              <a:t>Time Warner </a:t>
            </a:r>
            <a:r>
              <a:rPr lang="en-US" sz="1600" dirty="0" smtClean="0">
                <a:hlinkClick r:id="rId6"/>
              </a:rPr>
              <a:t>Cable</a:t>
            </a:r>
            <a:r>
              <a:rPr lang="en-US" sz="1600" dirty="0" smtClean="0"/>
              <a:t> (</a:t>
            </a:r>
            <a:r>
              <a:rPr lang="en-US" sz="1600" dirty="0"/>
              <a:t>$</a:t>
            </a:r>
            <a:r>
              <a:rPr lang="en-US" sz="1600" dirty="0" smtClean="0"/>
              <a:t>1.9M)</a:t>
            </a:r>
          </a:p>
          <a:p>
            <a:pPr marL="285750" indent="-285750">
              <a:buFont typeface="Arial" pitchFamily="34" charset="0"/>
              <a:buChar char="•"/>
            </a:pPr>
            <a:r>
              <a:rPr lang="en-US" sz="1600" dirty="0">
                <a:hlinkClick r:id="rId7"/>
              </a:rPr>
              <a:t>Equifax</a:t>
            </a:r>
            <a:r>
              <a:rPr lang="en-US" sz="1600" dirty="0"/>
              <a:t>, </a:t>
            </a:r>
            <a:r>
              <a:rPr lang="en-US" sz="1600" dirty="0">
                <a:hlinkClick r:id="rId8"/>
              </a:rPr>
              <a:t>HireRight</a:t>
            </a:r>
            <a:r>
              <a:rPr lang="en-US" sz="1600" dirty="0"/>
              <a:t> &amp; </a:t>
            </a:r>
            <a:r>
              <a:rPr lang="en-US" sz="1600" dirty="0" err="1">
                <a:hlinkClick r:id="rId9"/>
              </a:rPr>
              <a:t>Spokeo</a:t>
            </a:r>
            <a:r>
              <a:rPr lang="en-US" sz="1600" dirty="0">
                <a:hlinkClick r:id="rId9"/>
              </a:rPr>
              <a:t>, Inc.</a:t>
            </a:r>
            <a:r>
              <a:rPr lang="en-US" sz="1600" kern="0" dirty="0">
                <a:latin typeface="Calibri" pitchFamily="34" charset="0"/>
              </a:rPr>
              <a:t> </a:t>
            </a:r>
            <a:r>
              <a:rPr lang="en-US" sz="1600" dirty="0"/>
              <a:t>(FCRA)</a:t>
            </a:r>
          </a:p>
        </p:txBody>
      </p:sp>
      <p:pic>
        <p:nvPicPr>
          <p:cNvPr id="10" name="Picture 5" descr="federal-trade-commission-ftc-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7010400" y="6356350"/>
            <a:ext cx="2133600" cy="365125"/>
          </a:xfrm>
          <a:prstGeom prst="rect">
            <a:avLst/>
          </a:prstGeom>
        </p:spPr>
        <p:txBody>
          <a:bodyPr/>
          <a:lstStyle/>
          <a:p>
            <a:pPr>
              <a:defRPr/>
            </a:pPr>
            <a:fld id="{817A0B22-54BD-45E7-B4D6-9CA2002E611A}" type="slidenum">
              <a:rPr lang="en-US" smtClean="0">
                <a:solidFill>
                  <a:srgbClr val="898989"/>
                </a:solidFill>
              </a:rPr>
              <a:pPr>
                <a:defRPr/>
              </a:pPr>
              <a:t>8</a:t>
            </a:fld>
            <a:endParaRPr lang="en-US" dirty="0">
              <a:solidFill>
                <a:srgbClr val="898989"/>
              </a:solidFill>
            </a:endParaRPr>
          </a:p>
        </p:txBody>
      </p:sp>
      <p:sp>
        <p:nvSpPr>
          <p:cNvPr id="11" name="TextBox 10"/>
          <p:cNvSpPr txBox="1"/>
          <p:nvPr/>
        </p:nvSpPr>
        <p:spPr>
          <a:xfrm>
            <a:off x="5257800" y="2143856"/>
            <a:ext cx="3886200" cy="4308872"/>
          </a:xfrm>
          <a:prstGeom prst="rect">
            <a:avLst/>
          </a:prstGeom>
          <a:noFill/>
        </p:spPr>
        <p:txBody>
          <a:bodyPr wrap="square" rtlCol="0">
            <a:spAutoFit/>
          </a:bodyPr>
          <a:lstStyle/>
          <a:p>
            <a:r>
              <a:rPr lang="en-US" b="1" dirty="0" smtClean="0">
                <a:solidFill>
                  <a:srgbClr val="243552"/>
                </a:solidFill>
                <a:latin typeface="Calibri" pitchFamily="34" charset="0"/>
              </a:rPr>
              <a:t>Outreach:</a:t>
            </a:r>
            <a:endParaRPr lang="en-US" b="1" dirty="0">
              <a:solidFill>
                <a:srgbClr val="243552"/>
              </a:solidFill>
              <a:latin typeface="Calibri" pitchFamily="34" charset="0"/>
            </a:endParaRPr>
          </a:p>
          <a:p>
            <a:pPr marL="285750" indent="-285750">
              <a:buFont typeface="Arial" panose="020B0604020202020204" pitchFamily="34" charset="0"/>
              <a:buChar char="•"/>
            </a:pPr>
            <a:r>
              <a:rPr lang="en-US" sz="1600" dirty="0" smtClean="0">
                <a:hlinkClick r:id="rId11"/>
              </a:rPr>
              <a:t>Disputing </a:t>
            </a:r>
            <a:r>
              <a:rPr lang="en-US" sz="1600" dirty="0">
                <a:hlinkClick r:id="rId11"/>
              </a:rPr>
              <a:t>Errors on Credit Reports</a:t>
            </a:r>
            <a:endParaRPr lang="en-US" sz="1600" dirty="0"/>
          </a:p>
          <a:p>
            <a:pPr marL="285750" indent="-285750">
              <a:buFont typeface="Arial" panose="020B0604020202020204" pitchFamily="34" charset="0"/>
              <a:buChar char="•"/>
            </a:pPr>
            <a:r>
              <a:rPr lang="en-US" sz="1600" dirty="0" smtClean="0">
                <a:hlinkClick r:id="rId12"/>
              </a:rPr>
              <a:t>Blog</a:t>
            </a:r>
            <a:r>
              <a:rPr lang="en-US" sz="1600" dirty="0">
                <a:hlinkClick r:id="rId12"/>
              </a:rPr>
              <a:t>: Keeping Your Credit Report in Check </a:t>
            </a:r>
            <a:endParaRPr lang="en-US" sz="1600" dirty="0" smtClean="0"/>
          </a:p>
          <a:p>
            <a:pPr marL="285750" indent="-285750">
              <a:buFont typeface="Arial" panose="020B0604020202020204" pitchFamily="34" charset="0"/>
              <a:buChar char="•"/>
            </a:pPr>
            <a:r>
              <a:rPr lang="en-US" sz="1600" dirty="0" smtClean="0">
                <a:hlinkClick r:id="rId13"/>
              </a:rPr>
              <a:t>Consumer </a:t>
            </a:r>
            <a:r>
              <a:rPr lang="en-US" sz="1600" dirty="0">
                <a:hlinkClick r:id="rId13"/>
              </a:rPr>
              <a:t>Reports: What Information Furnishers Need to Know </a:t>
            </a:r>
            <a:endParaRPr lang="en-US" sz="1600" dirty="0"/>
          </a:p>
          <a:p>
            <a:pPr marL="285750" indent="-285750">
              <a:buFont typeface="Arial" panose="020B0604020202020204" pitchFamily="34" charset="0"/>
              <a:buChar char="•"/>
            </a:pPr>
            <a:r>
              <a:rPr lang="en-US" sz="1600" dirty="0">
                <a:hlinkClick r:id="rId14"/>
              </a:rPr>
              <a:t>Using Consumer Reports for Credit Decisions: What to Know About Adverse Action and Risk-Based Pricing </a:t>
            </a:r>
            <a:r>
              <a:rPr lang="en-US" sz="1600" dirty="0" smtClean="0">
                <a:hlinkClick r:id="rId14"/>
              </a:rPr>
              <a:t>Notices</a:t>
            </a:r>
            <a:endParaRPr lang="en-US" sz="1600" dirty="0" smtClean="0"/>
          </a:p>
          <a:p>
            <a:r>
              <a:rPr lang="en-US" b="1" dirty="0">
                <a:solidFill>
                  <a:srgbClr val="243552"/>
                </a:solidFill>
                <a:latin typeface="Calibri" pitchFamily="34" charset="0"/>
              </a:rPr>
              <a:t>Policy: </a:t>
            </a:r>
          </a:p>
          <a:p>
            <a:pPr marL="285750" indent="-285750">
              <a:buFont typeface="Arial" panose="020B0604020202020204" pitchFamily="34" charset="0"/>
              <a:buChar char="•"/>
            </a:pPr>
            <a:r>
              <a:rPr lang="en-US" sz="1600" dirty="0"/>
              <a:t>Amicus brief: </a:t>
            </a:r>
            <a:r>
              <a:rPr lang="en-US" sz="1600" dirty="0">
                <a:hlinkClick r:id="rId15"/>
              </a:rPr>
              <a:t>Delgado v. Capital Mgmt. Services, </a:t>
            </a:r>
            <a:r>
              <a:rPr lang="en-US" sz="1600" dirty="0" smtClean="0">
                <a:hlinkClick r:id="rId15"/>
              </a:rPr>
              <a:t>LP</a:t>
            </a:r>
            <a:endParaRPr lang="en-US" sz="1600" dirty="0" smtClean="0"/>
          </a:p>
          <a:p>
            <a:pPr marL="285750" indent="-285750">
              <a:buFont typeface="Arial" panose="020B0604020202020204" pitchFamily="34" charset="0"/>
              <a:buChar char="•"/>
            </a:pPr>
            <a:r>
              <a:rPr lang="en-US" sz="1600" dirty="0">
                <a:hlinkClick r:id="rId16"/>
              </a:rPr>
              <a:t>FTC Study of The </a:t>
            </a:r>
            <a:r>
              <a:rPr lang="en-US" sz="1600" dirty="0" smtClean="0">
                <a:hlinkClick r:id="rId16"/>
              </a:rPr>
              <a:t>U.S</a:t>
            </a:r>
            <a:r>
              <a:rPr lang="en-US" sz="1600" dirty="0">
                <a:hlinkClick r:id="rId16"/>
              </a:rPr>
              <a:t>. Credit </a:t>
            </a:r>
            <a:r>
              <a:rPr lang="en-US" sz="1600" dirty="0" smtClean="0">
                <a:hlinkClick r:id="rId16"/>
              </a:rPr>
              <a:t/>
            </a:r>
            <a:br>
              <a:rPr lang="en-US" sz="1600" dirty="0" smtClean="0">
                <a:hlinkClick r:id="rId16"/>
              </a:rPr>
            </a:br>
            <a:r>
              <a:rPr lang="en-US" sz="1600" dirty="0" smtClean="0">
                <a:hlinkClick r:id="rId16"/>
              </a:rPr>
              <a:t>Reporting </a:t>
            </a:r>
            <a:r>
              <a:rPr lang="en-US" sz="1600" dirty="0">
                <a:hlinkClick r:id="rId16"/>
              </a:rPr>
              <a:t>Industry</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12531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pic>
        <p:nvPicPr>
          <p:cNvPr id="3074" name="Picture 2" descr="credit cards and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2731654" cy="1853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84565" y="304800"/>
            <a:ext cx="6587836" cy="769441"/>
          </a:xfrm>
          <a:prstGeom prst="rect">
            <a:avLst/>
          </a:prstGeom>
        </p:spPr>
        <p:txBody>
          <a:bodyPr wrap="square">
            <a:spAutoFit/>
          </a:bodyPr>
          <a:lstStyle/>
          <a:p>
            <a:pPr fontAlgn="base">
              <a:spcBef>
                <a:spcPct val="0"/>
              </a:spcBef>
              <a:spcAft>
                <a:spcPct val="0"/>
              </a:spcAft>
            </a:pPr>
            <a:r>
              <a:rPr lang="en-US" sz="4400" b="1" dirty="0">
                <a:effectLst>
                  <a:outerShdw blurRad="38100" dist="38100" dir="2700000" algn="tl">
                    <a:srgbClr val="C0C0C0"/>
                  </a:outerShdw>
                </a:effectLst>
                <a:latin typeface="Calibri" panose="020F0502020204030204" pitchFamily="34" charset="0"/>
                <a:ea typeface="+mj-ea"/>
                <a:cs typeface="+mj-cs"/>
              </a:rPr>
              <a:t>Stopping Fraud</a:t>
            </a:r>
          </a:p>
        </p:txBody>
      </p:sp>
      <p:sp>
        <p:nvSpPr>
          <p:cNvPr id="2" name="TextBox 1"/>
          <p:cNvSpPr txBox="1"/>
          <p:nvPr/>
        </p:nvSpPr>
        <p:spPr>
          <a:xfrm>
            <a:off x="4114801" y="1143000"/>
            <a:ext cx="5029200" cy="646331"/>
          </a:xfrm>
          <a:prstGeom prst="rect">
            <a:avLst/>
          </a:prstGeom>
          <a:noFill/>
        </p:spPr>
        <p:txBody>
          <a:bodyPr wrap="square" rtlCol="0">
            <a:spAutoFit/>
          </a:bodyPr>
          <a:lstStyle/>
          <a:p>
            <a:pPr fontAlgn="base">
              <a:spcBef>
                <a:spcPct val="20000"/>
              </a:spcBef>
              <a:spcAft>
                <a:spcPct val="0"/>
              </a:spcAft>
            </a:pPr>
            <a:r>
              <a:rPr lang="en-US" dirty="0"/>
              <a:t>Law enforcement to prevent consumer fraud continues as a high priority for the </a:t>
            </a:r>
            <a:r>
              <a:rPr lang="en-US" dirty="0" smtClean="0"/>
              <a:t>agency.</a:t>
            </a:r>
            <a:endParaRPr lang="en-US" dirty="0">
              <a:solidFill>
                <a:srgbClr val="243552"/>
              </a:solidFill>
              <a:latin typeface="Calibri" pitchFamily="34" charset="0"/>
            </a:endParaRPr>
          </a:p>
        </p:txBody>
      </p:sp>
      <p:sp>
        <p:nvSpPr>
          <p:cNvPr id="5" name="TextBox 4"/>
          <p:cNvSpPr txBox="1"/>
          <p:nvPr/>
        </p:nvSpPr>
        <p:spPr>
          <a:xfrm>
            <a:off x="1160073" y="3581400"/>
            <a:ext cx="7959435" cy="2123658"/>
          </a:xfrm>
          <a:prstGeom prst="rect">
            <a:avLst/>
          </a:prstGeom>
          <a:noFill/>
        </p:spPr>
        <p:txBody>
          <a:bodyPr wrap="square" rtlCol="0">
            <a:spAutoFit/>
          </a:bodyPr>
          <a:lstStyle/>
          <a:p>
            <a:endParaRPr lang="en-US" b="1" dirty="0" smtClean="0">
              <a:solidFill>
                <a:srgbClr val="243552"/>
              </a:solidFill>
              <a:latin typeface="Calibri" pitchFamily="34" charset="0"/>
            </a:endParaRPr>
          </a:p>
          <a:p>
            <a:r>
              <a:rPr lang="en-US" b="1" dirty="0" smtClean="0">
                <a:solidFill>
                  <a:srgbClr val="243552"/>
                </a:solidFill>
                <a:latin typeface="Calibri" pitchFamily="34" charset="0"/>
              </a:rPr>
              <a:t>Law </a:t>
            </a:r>
            <a:r>
              <a:rPr lang="en-US" b="1" dirty="0">
                <a:solidFill>
                  <a:srgbClr val="243552"/>
                </a:solidFill>
                <a:latin typeface="Calibri" pitchFamily="34" charset="0"/>
              </a:rPr>
              <a:t>Enforcement:</a:t>
            </a:r>
          </a:p>
          <a:p>
            <a:pPr marL="285750" indent="-285750">
              <a:buFont typeface="Arial" pitchFamily="34" charset="0"/>
              <a:buChar char="•"/>
            </a:pPr>
            <a:r>
              <a:rPr lang="en-US" sz="1600" dirty="0">
                <a:hlinkClick r:id="rId4"/>
              </a:rPr>
              <a:t>Ivy </a:t>
            </a:r>
            <a:r>
              <a:rPr lang="en-US" sz="1600" dirty="0" smtClean="0">
                <a:hlinkClick r:id="rId4"/>
              </a:rPr>
              <a:t>Capital</a:t>
            </a:r>
            <a:endParaRPr lang="en-US" sz="1600" dirty="0" smtClean="0"/>
          </a:p>
          <a:p>
            <a:pPr marL="285750" indent="-285750">
              <a:buFont typeface="Arial" pitchFamily="34" charset="0"/>
              <a:buChar char="•"/>
            </a:pPr>
            <a:r>
              <a:rPr lang="en-US" sz="1600" dirty="0" smtClean="0">
                <a:hlinkClick r:id="rId5"/>
              </a:rPr>
              <a:t>Direct Benefits Group, LLC</a:t>
            </a:r>
            <a:r>
              <a:rPr lang="en-US" sz="1600" dirty="0" smtClean="0"/>
              <a:t> (payday loan applicant scam)</a:t>
            </a:r>
          </a:p>
          <a:p>
            <a:pPr marL="285750" indent="-285750">
              <a:buFont typeface="Arial" pitchFamily="34" charset="0"/>
              <a:buChar char="•"/>
            </a:pPr>
            <a:r>
              <a:rPr lang="en-US" sz="1600" dirty="0" smtClean="0">
                <a:hlinkClick r:id="rId6"/>
              </a:rPr>
              <a:t>Prime </a:t>
            </a:r>
            <a:r>
              <a:rPr lang="en-US" sz="1600" dirty="0">
                <a:hlinkClick r:id="rId6"/>
              </a:rPr>
              <a:t>Legal </a:t>
            </a:r>
            <a:r>
              <a:rPr lang="en-US" sz="1600" dirty="0" smtClean="0">
                <a:hlinkClick r:id="rId6"/>
              </a:rPr>
              <a:t>Plans</a:t>
            </a:r>
            <a:r>
              <a:rPr lang="en-US" sz="1600" dirty="0" smtClean="0"/>
              <a:t> ($3.6M; phony mortgage relief scheme)</a:t>
            </a:r>
          </a:p>
          <a:p>
            <a:pPr marL="285750" indent="-285750">
              <a:buFont typeface="Arial" pitchFamily="34" charset="0"/>
              <a:buChar char="•"/>
            </a:pPr>
            <a:r>
              <a:rPr lang="en-US" sz="1600" dirty="0" smtClean="0">
                <a:hlinkClick r:id="rId7"/>
              </a:rPr>
              <a:t>Mortgage </a:t>
            </a:r>
            <a:r>
              <a:rPr lang="en-US" sz="1600" dirty="0">
                <a:hlinkClick r:id="rId7"/>
              </a:rPr>
              <a:t>Investors </a:t>
            </a:r>
            <a:r>
              <a:rPr lang="en-US" sz="1600" dirty="0" smtClean="0">
                <a:hlinkClick r:id="rId7"/>
              </a:rPr>
              <a:t>Corp</a:t>
            </a:r>
            <a:r>
              <a:rPr lang="en-US" sz="1600" dirty="0" smtClean="0"/>
              <a:t>. (record </a:t>
            </a:r>
            <a:r>
              <a:rPr lang="en-US" sz="1600" dirty="0"/>
              <a:t>$</a:t>
            </a:r>
            <a:r>
              <a:rPr lang="en-US" sz="1600" dirty="0" smtClean="0"/>
              <a:t>7.5M to settle alleged telemarketing violations)</a:t>
            </a:r>
            <a:endParaRPr lang="en-US" sz="1600" dirty="0"/>
          </a:p>
          <a:p>
            <a:pPr marL="285750" indent="-285750">
              <a:buFont typeface="Arial" pitchFamily="34" charset="0"/>
              <a:buChar char="•"/>
            </a:pPr>
            <a:r>
              <a:rPr lang="en-US" sz="1600" dirty="0">
                <a:hlinkClick r:id="rId8"/>
              </a:rPr>
              <a:t>Expert Global Solutions, Inc</a:t>
            </a:r>
            <a:r>
              <a:rPr lang="en-US" sz="1600" dirty="0" smtClean="0">
                <a:hlinkClick r:id="rId8"/>
              </a:rPr>
              <a:t>.</a:t>
            </a:r>
            <a:r>
              <a:rPr lang="en-US" sz="1600" dirty="0"/>
              <a:t> ($</a:t>
            </a:r>
            <a:r>
              <a:rPr lang="en-US" sz="1600" dirty="0" smtClean="0"/>
              <a:t>3.2M; world’s largest debt collection operation)</a:t>
            </a:r>
            <a:endParaRPr lang="en-US" sz="1600" dirty="0"/>
          </a:p>
          <a:p>
            <a:pPr marL="285750" indent="-285750">
              <a:buFont typeface="Arial" pitchFamily="34" charset="0"/>
              <a:buChar char="•"/>
            </a:pPr>
            <a:r>
              <a:rPr lang="en-US" sz="1600" dirty="0" smtClean="0">
                <a:hlinkClick r:id="rId9"/>
              </a:rPr>
              <a:t>Multinational Effort in Travel and Timeshare Resale Scams</a:t>
            </a:r>
            <a:endParaRPr lang="en-US" sz="1600" dirty="0">
              <a:solidFill>
                <a:srgbClr val="243552"/>
              </a:solidFill>
              <a:latin typeface="Calibri" pitchFamily="34" charset="0"/>
            </a:endParaRPr>
          </a:p>
        </p:txBody>
      </p:sp>
      <p:pic>
        <p:nvPicPr>
          <p:cNvPr id="10" name="Picture 5" descr="federal-trade-commission-ftc-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7010400" y="6356350"/>
            <a:ext cx="2133600" cy="365125"/>
          </a:xfrm>
          <a:prstGeom prst="rect">
            <a:avLst/>
          </a:prstGeom>
        </p:spPr>
        <p:txBody>
          <a:bodyPr/>
          <a:lstStyle/>
          <a:p>
            <a:pPr>
              <a:defRPr/>
            </a:pPr>
            <a:fld id="{817A0B22-54BD-45E7-B4D6-9CA2002E611A}" type="slidenum">
              <a:rPr lang="en-US" smtClean="0">
                <a:solidFill>
                  <a:srgbClr val="898989"/>
                </a:solidFill>
              </a:rPr>
              <a:pPr>
                <a:defRPr/>
              </a:pPr>
              <a:t>9</a:t>
            </a:fld>
            <a:endParaRPr lang="en-US" dirty="0">
              <a:solidFill>
                <a:srgbClr val="898989"/>
              </a:solidFill>
            </a:endParaRPr>
          </a:p>
        </p:txBody>
      </p:sp>
      <p:sp>
        <p:nvSpPr>
          <p:cNvPr id="11" name="TextBox 10"/>
          <p:cNvSpPr txBox="1"/>
          <p:nvPr/>
        </p:nvSpPr>
        <p:spPr>
          <a:xfrm>
            <a:off x="4120246" y="1789331"/>
            <a:ext cx="5029198" cy="2092881"/>
          </a:xfrm>
          <a:prstGeom prst="rect">
            <a:avLst/>
          </a:prstGeom>
          <a:noFill/>
        </p:spPr>
        <p:txBody>
          <a:bodyPr wrap="square" rtlCol="0">
            <a:spAutoFit/>
          </a:bodyPr>
          <a:lstStyle/>
          <a:p>
            <a:r>
              <a:rPr lang="en-US" b="1" dirty="0" smtClean="0">
                <a:solidFill>
                  <a:srgbClr val="243552"/>
                </a:solidFill>
                <a:latin typeface="Calibri" pitchFamily="34" charset="0"/>
              </a:rPr>
              <a:t>Outreach:</a:t>
            </a:r>
            <a:endParaRPr lang="en-US" b="1" dirty="0">
              <a:solidFill>
                <a:srgbClr val="243552"/>
              </a:solidFill>
              <a:latin typeface="Calibri" pitchFamily="34" charset="0"/>
            </a:endParaRPr>
          </a:p>
          <a:p>
            <a:r>
              <a:rPr lang="en-US" sz="1600" dirty="0">
                <a:hlinkClick r:id="rId11"/>
              </a:rPr>
              <a:t>Travel </a:t>
            </a:r>
            <a:r>
              <a:rPr lang="en-US" sz="1600" dirty="0" smtClean="0">
                <a:hlinkClick r:id="rId11"/>
              </a:rPr>
              <a:t>Scams</a:t>
            </a:r>
            <a:endParaRPr lang="en-US" sz="1600" dirty="0" smtClean="0"/>
          </a:p>
          <a:p>
            <a:r>
              <a:rPr lang="en-US" sz="1600" dirty="0" smtClean="0">
                <a:hlinkClick r:id="rId12"/>
              </a:rPr>
              <a:t>Telemarketing Scams</a:t>
            </a:r>
            <a:endParaRPr lang="en-US" sz="1600" dirty="0" smtClean="0"/>
          </a:p>
          <a:p>
            <a:r>
              <a:rPr lang="en-US" sz="1600" dirty="0" smtClean="0">
                <a:hlinkClick r:id="rId13"/>
              </a:rPr>
              <a:t>Mortgage </a:t>
            </a:r>
            <a:r>
              <a:rPr lang="en-US" sz="1600" dirty="0">
                <a:hlinkClick r:id="rId13"/>
              </a:rPr>
              <a:t>Relief Scams</a:t>
            </a:r>
            <a:endParaRPr lang="en-US" sz="1600" dirty="0"/>
          </a:p>
          <a:p>
            <a:r>
              <a:rPr lang="en-US" sz="1600" dirty="0">
                <a:hlinkClick r:id="rId14"/>
              </a:rPr>
              <a:t>National Do Not Call Registry</a:t>
            </a:r>
            <a:endParaRPr lang="en-US" sz="1600" dirty="0"/>
          </a:p>
          <a:p>
            <a:r>
              <a:rPr lang="en-US" sz="1600" dirty="0">
                <a:hlinkClick r:id="rId15"/>
              </a:rPr>
              <a:t>Interactive Game: Gear Up for a Great Trip</a:t>
            </a:r>
            <a:endParaRPr lang="en-US" sz="1600" dirty="0"/>
          </a:p>
          <a:p>
            <a:r>
              <a:rPr lang="en-US" sz="1600" dirty="0" smtClean="0">
                <a:hlinkClick r:id="rId16"/>
              </a:rPr>
              <a:t>Telemarketing</a:t>
            </a:r>
            <a:endParaRPr lang="en-US" sz="1600" dirty="0"/>
          </a:p>
          <a:p>
            <a:r>
              <a:rPr lang="en-US" sz="1600" dirty="0" smtClean="0">
                <a:hlinkClick r:id="rId17"/>
              </a:rPr>
              <a:t>Debt </a:t>
            </a:r>
            <a:r>
              <a:rPr lang="en-US" sz="1600" dirty="0">
                <a:hlinkClick r:id="rId17"/>
              </a:rPr>
              <a:t>Relief Services &amp; the Telemarketing Sales </a:t>
            </a:r>
            <a:r>
              <a:rPr lang="en-US" sz="1600" dirty="0" smtClean="0">
                <a:hlinkClick r:id="rId17"/>
              </a:rPr>
              <a:t>Rule</a:t>
            </a:r>
            <a:endParaRPr lang="en-US" dirty="0"/>
          </a:p>
        </p:txBody>
      </p:sp>
    </p:spTree>
    <p:extLst>
      <p:ext uri="{BB962C8B-B14F-4D97-AF65-F5344CB8AC3E}">
        <p14:creationId xmlns:p14="http://schemas.microsoft.com/office/powerpoint/2010/main" val="32456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TC Building Theme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2575" marR="0" indent="-282575" algn="l" defTabSz="914400" rtl="0" eaLnBrk="1" fontAlgn="base" latinLnBrk="0" hangingPunct="1">
          <a:lnSpc>
            <a:spcPct val="100000"/>
          </a:lnSpc>
          <a:spcBef>
            <a:spcPct val="0"/>
          </a:spcBef>
          <a:spcAft>
            <a:spcPct val="0"/>
          </a:spcAft>
          <a:buClr>
            <a:srgbClr val="333399"/>
          </a:buClr>
          <a:buSzTx/>
          <a:buFont typeface="Wingdings" pitchFamily="2" charset="2"/>
          <a:buChar char="§"/>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2575" marR="0" indent="-282575" algn="l" defTabSz="914400" rtl="0" eaLnBrk="1" fontAlgn="base" latinLnBrk="0" hangingPunct="1">
          <a:lnSpc>
            <a:spcPct val="100000"/>
          </a:lnSpc>
          <a:spcBef>
            <a:spcPct val="0"/>
          </a:spcBef>
          <a:spcAft>
            <a:spcPct val="0"/>
          </a:spcAft>
          <a:buClr>
            <a:srgbClr val="333399"/>
          </a:buClr>
          <a:buSzTx/>
          <a:buFont typeface="Wingdings" pitchFamily="2" charset="2"/>
          <a:buChar char="§"/>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2575" marR="0" indent="-282575" algn="l" defTabSz="914400" rtl="0" eaLnBrk="1" fontAlgn="base" latinLnBrk="0" hangingPunct="1">
          <a:lnSpc>
            <a:spcPct val="100000"/>
          </a:lnSpc>
          <a:spcBef>
            <a:spcPct val="0"/>
          </a:spcBef>
          <a:spcAft>
            <a:spcPct val="0"/>
          </a:spcAft>
          <a:buClr>
            <a:srgbClr val="333399"/>
          </a:buClr>
          <a:buSzTx/>
          <a:buFont typeface="Wingdings" pitchFamily="2" charset="2"/>
          <a:buChar char="§"/>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2575" marR="0" indent="-282575" algn="l" defTabSz="914400" rtl="0" eaLnBrk="1" fontAlgn="base" latinLnBrk="0" hangingPunct="1">
          <a:lnSpc>
            <a:spcPct val="100000"/>
          </a:lnSpc>
          <a:spcBef>
            <a:spcPct val="0"/>
          </a:spcBef>
          <a:spcAft>
            <a:spcPct val="0"/>
          </a:spcAft>
          <a:buClr>
            <a:srgbClr val="333399"/>
          </a:buClr>
          <a:buSzTx/>
          <a:buFont typeface="Wingdings" pitchFamily="2" charset="2"/>
          <a:buChar char="§"/>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3027</TotalTime>
  <Words>1342</Words>
  <Application>Microsoft Office PowerPoint</Application>
  <PresentationFormat>On-screen Show (4:3)</PresentationFormat>
  <Paragraphs>208</Paragraphs>
  <Slides>12</Slides>
  <Notes>8</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1_Reebok</vt:lpstr>
      <vt:lpstr>Custom Design</vt:lpstr>
      <vt:lpstr>Reebok</vt:lpstr>
      <vt:lpstr>1_Custom Design</vt:lpstr>
      <vt:lpstr>FTC Building Theme1</vt:lpstr>
      <vt:lpstr>2_Custom Design</vt:lpstr>
      <vt:lpstr>Waveform</vt:lpstr>
      <vt:lpstr>PowerPoint Presentation</vt:lpstr>
      <vt:lpstr>FTC’s Mission and  Legal Framework</vt:lpstr>
      <vt:lpstr>PowerPoint Presentation</vt:lpstr>
      <vt:lpstr>The Tech Industry</vt:lpstr>
      <vt:lpstr>PowerPoint Presentation</vt:lpstr>
      <vt:lpstr>PowerPoint Presentation</vt:lpstr>
      <vt:lpstr>Protecting Consumer Privacy</vt:lpstr>
      <vt:lpstr>PowerPoint Presentation</vt:lpstr>
      <vt:lpstr>PowerPoint Presentation</vt:lpstr>
      <vt:lpstr>The Health Industry</vt:lpstr>
      <vt:lpstr>Energy &amp; Environmental  Products Industries</vt:lpstr>
      <vt:lpstr>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Federal Trade Commission</dc:creator>
  <cp:lastModifiedBy>Williams, Jacqueline</cp:lastModifiedBy>
  <cp:revision>187</cp:revision>
  <cp:lastPrinted>2013-09-04T20:45:20Z</cp:lastPrinted>
  <dcterms:created xsi:type="dcterms:W3CDTF">2013-04-22T18:57:04Z</dcterms:created>
  <dcterms:modified xsi:type="dcterms:W3CDTF">2014-09-05T19:30:56Z</dcterms:modified>
</cp:coreProperties>
</file>