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5"/>
  </p:notesMasterIdLst>
  <p:sldIdLst>
    <p:sldId id="271" r:id="rId3"/>
    <p:sldId id="264" r:id="rId4"/>
    <p:sldId id="265" r:id="rId5"/>
    <p:sldId id="279" r:id="rId6"/>
    <p:sldId id="268" r:id="rId7"/>
    <p:sldId id="260" r:id="rId8"/>
    <p:sldId id="261" r:id="rId9"/>
    <p:sldId id="280" r:id="rId10"/>
    <p:sldId id="269" r:id="rId11"/>
    <p:sldId id="262" r:id="rId12"/>
    <p:sldId id="281" r:id="rId13"/>
    <p:sldId id="270" r:id="rId14"/>
    <p:sldId id="272" r:id="rId15"/>
    <p:sldId id="274" r:id="rId16"/>
    <p:sldId id="273" r:id="rId17"/>
    <p:sldId id="275" r:id="rId18"/>
    <p:sldId id="278" r:id="rId19"/>
    <p:sldId id="263" r:id="rId20"/>
    <p:sldId id="276" r:id="rId21"/>
    <p:sldId id="277" r:id="rId22"/>
    <p:sldId id="267" r:id="rId23"/>
    <p:sldId id="28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59" autoAdjust="0"/>
  </p:normalViewPr>
  <p:slideViewPr>
    <p:cSldViewPr>
      <p:cViewPr varScale="1">
        <p:scale>
          <a:sx n="89" d="100"/>
          <a:sy n="89" d="100"/>
        </p:scale>
        <p:origin x="-163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86CDD5-B454-4CAA-8D86-33158506D44E}" type="datetimeFigureOut">
              <a:rPr lang="en-US" smtClean="0"/>
              <a:t>8/28/2014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94762B-ED2F-46AF-A5F0-7911E708F536}" type="slidenum">
              <a:rPr lang="en-US" smtClean="0"/>
              <a:t>‹#›</a:t>
            </a:fld>
            <a:endParaRPr lang="en-US"/>
          </a:p>
        </p:txBody>
      </p:sp>
    </p:spTree>
    <p:extLst>
      <p:ext uri="{BB962C8B-B14F-4D97-AF65-F5344CB8AC3E}">
        <p14:creationId xmlns:p14="http://schemas.microsoft.com/office/powerpoint/2010/main" val="1945118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 v. </a:t>
            </a:r>
            <a:r>
              <a:rPr lang="en-US" dirty="0" err="1" smtClean="0"/>
              <a:t>Dyna</a:t>
            </a:r>
            <a:r>
              <a:rPr lang="en-US" dirty="0" smtClean="0"/>
              <a:t>-E (2009) </a:t>
            </a:r>
          </a:p>
          <a:p>
            <a:r>
              <a:rPr lang="en-US" dirty="0" smtClean="0"/>
              <a:t>Press Release: http://www.ftc.gov/news-events/press-releases/2009/12/ftc-approves-final-consent-order-matter-concerning-dyna-e</a:t>
            </a:r>
          </a:p>
          <a:p>
            <a:r>
              <a:rPr lang="en-US" dirty="0" smtClean="0"/>
              <a:t>Administrative</a:t>
            </a:r>
            <a:r>
              <a:rPr lang="en-US" baseline="0" dirty="0" smtClean="0"/>
              <a:t> Complaint: http://www.ftc.gov/sites/default/files/documents/cases/2009/06/090609admincmplt.pdf</a:t>
            </a:r>
          </a:p>
          <a:p>
            <a:r>
              <a:rPr lang="en-US" baseline="0" dirty="0" smtClean="0"/>
              <a:t>Settled with a Consent Order</a:t>
            </a:r>
            <a:endParaRPr lang="en-US" dirty="0" smtClean="0"/>
          </a:p>
          <a:p>
            <a:endParaRPr lang="en-US" dirty="0"/>
          </a:p>
        </p:txBody>
      </p:sp>
      <p:sp>
        <p:nvSpPr>
          <p:cNvPr id="4" name="Slide Number Placeholder 3"/>
          <p:cNvSpPr>
            <a:spLocks noGrp="1"/>
          </p:cNvSpPr>
          <p:nvPr>
            <p:ph type="sldNum" sz="quarter" idx="10"/>
          </p:nvPr>
        </p:nvSpPr>
        <p:spPr/>
        <p:txBody>
          <a:bodyPr/>
          <a:lstStyle/>
          <a:p>
            <a:fld id="{EA94762B-ED2F-46AF-A5F0-7911E708F536}" type="slidenum">
              <a:rPr lang="en-US" smtClean="0"/>
              <a:t>3</a:t>
            </a:fld>
            <a:endParaRPr lang="en-US"/>
          </a:p>
        </p:txBody>
      </p:sp>
    </p:spTree>
    <p:extLst>
      <p:ext uri="{BB962C8B-B14F-4D97-AF65-F5344CB8AC3E}">
        <p14:creationId xmlns:p14="http://schemas.microsoft.com/office/powerpoint/2010/main" val="2077106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 v. N. Car.</a:t>
            </a:r>
            <a:r>
              <a:rPr lang="en-US" baseline="0" dirty="0" smtClean="0"/>
              <a:t> Bd. Of Dentistry (2011) </a:t>
            </a:r>
          </a:p>
          <a:p>
            <a:endParaRPr lang="en-US" dirty="0" smtClean="0"/>
          </a:p>
          <a:p>
            <a:r>
              <a:rPr lang="en-US" dirty="0" smtClean="0"/>
              <a:t>Press-Release: http://www.ftc.gov/news-events/press-releases/2011/07/administrative-law-judge-concludes-north-carolina-dental-board		</a:t>
            </a:r>
          </a:p>
          <a:p>
            <a:r>
              <a:rPr lang="en-US" dirty="0" smtClean="0"/>
              <a:t>Administrative Complaint: http://www.ftc.gov/sites/default/files/documents/cases/2010/06/100617dentalexamcmpt.pdf			</a:t>
            </a:r>
          </a:p>
          <a:p>
            <a:r>
              <a:rPr lang="en-US" dirty="0" smtClean="0"/>
              <a:t>Currently</a:t>
            </a:r>
            <a:r>
              <a:rPr lang="en-US" baseline="0" dirty="0" smtClean="0"/>
              <a:t> on Appeal to the Supreme Court</a:t>
            </a:r>
            <a:endParaRPr lang="en-US" dirty="0" smtClean="0"/>
          </a:p>
        </p:txBody>
      </p:sp>
      <p:sp>
        <p:nvSpPr>
          <p:cNvPr id="4" name="Slide Number Placeholder 3"/>
          <p:cNvSpPr>
            <a:spLocks noGrp="1"/>
          </p:cNvSpPr>
          <p:nvPr>
            <p:ph type="sldNum" sz="quarter" idx="10"/>
          </p:nvPr>
        </p:nvSpPr>
        <p:spPr/>
        <p:txBody>
          <a:bodyPr/>
          <a:lstStyle/>
          <a:p>
            <a:fld id="{EA94762B-ED2F-46AF-A5F0-7911E708F536}" type="slidenum">
              <a:rPr lang="en-US" smtClean="0"/>
              <a:t>21</a:t>
            </a:fld>
            <a:endParaRPr lang="en-US"/>
          </a:p>
        </p:txBody>
      </p:sp>
    </p:spTree>
    <p:extLst>
      <p:ext uri="{BB962C8B-B14F-4D97-AF65-F5344CB8AC3E}">
        <p14:creationId xmlns:p14="http://schemas.microsoft.com/office/powerpoint/2010/main" val="1567275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 Green Guides</a:t>
            </a:r>
          </a:p>
          <a:p>
            <a:r>
              <a:rPr lang="en-US" dirty="0" smtClean="0"/>
              <a:t>	Location: http://www.ftc.gov/enforcement/rules/rulemaking-regulatory-reform-proceedings/guides-use-environmental-marketing-claims</a:t>
            </a:r>
          </a:p>
          <a:p>
            <a:endParaRPr lang="en-US" dirty="0" smtClean="0"/>
          </a:p>
          <a:p>
            <a:r>
              <a:rPr lang="en-US" dirty="0" smtClean="0"/>
              <a:t>FTC Energy</a:t>
            </a:r>
            <a:r>
              <a:rPr lang="en-US" baseline="0" dirty="0" smtClean="0"/>
              <a:t> Guide Labels</a:t>
            </a:r>
          </a:p>
          <a:p>
            <a:r>
              <a:rPr lang="en-US" baseline="0" dirty="0" smtClean="0"/>
              <a:t>	Location: http://business.ftc.gov/documents/bus-82-energyguide-labels-faqs</a:t>
            </a:r>
            <a:endParaRPr lang="en-US" dirty="0" smtClean="0"/>
          </a:p>
          <a:p>
            <a:endParaRPr lang="en-US" dirty="0"/>
          </a:p>
        </p:txBody>
      </p:sp>
      <p:sp>
        <p:nvSpPr>
          <p:cNvPr id="4" name="Slide Number Placeholder 3"/>
          <p:cNvSpPr>
            <a:spLocks noGrp="1"/>
          </p:cNvSpPr>
          <p:nvPr>
            <p:ph type="sldNum" sz="quarter" idx="10"/>
          </p:nvPr>
        </p:nvSpPr>
        <p:spPr/>
        <p:txBody>
          <a:bodyPr/>
          <a:lstStyle/>
          <a:p>
            <a:fld id="{EA94762B-ED2F-46AF-A5F0-7911E708F536}" type="slidenum">
              <a:rPr lang="en-US" smtClean="0"/>
              <a:t>6</a:t>
            </a:fld>
            <a:endParaRPr lang="en-US"/>
          </a:p>
        </p:txBody>
      </p:sp>
    </p:spTree>
    <p:extLst>
      <p:ext uri="{BB962C8B-B14F-4D97-AF65-F5344CB8AC3E}">
        <p14:creationId xmlns:p14="http://schemas.microsoft.com/office/powerpoint/2010/main" val="2181679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 Green Guides</a:t>
            </a:r>
          </a:p>
          <a:p>
            <a:r>
              <a:rPr lang="en-US" dirty="0" smtClean="0"/>
              <a:t>	Location: http://www.ftc.gov/enforcement/rules/rulemaking-regulatory-reform-proceedings/guides-use-environmental-marketing-claims</a:t>
            </a:r>
          </a:p>
          <a:p>
            <a:endParaRPr lang="en-US" dirty="0" smtClean="0"/>
          </a:p>
          <a:p>
            <a:r>
              <a:rPr lang="en-US" dirty="0" smtClean="0"/>
              <a:t>FTC Energy</a:t>
            </a:r>
            <a:r>
              <a:rPr lang="en-US" baseline="0" dirty="0" smtClean="0"/>
              <a:t> Guide Labels</a:t>
            </a:r>
          </a:p>
          <a:p>
            <a:r>
              <a:rPr lang="en-US" baseline="0" dirty="0" smtClean="0"/>
              <a:t>	Location: http://business.ftc.gov/documents/bus-82-energyguide-labels-faqs</a:t>
            </a:r>
            <a:endParaRPr lang="en-US" dirty="0" smtClean="0"/>
          </a:p>
          <a:p>
            <a:endParaRPr lang="en-US" dirty="0"/>
          </a:p>
        </p:txBody>
      </p:sp>
      <p:sp>
        <p:nvSpPr>
          <p:cNvPr id="4" name="Slide Number Placeholder 3"/>
          <p:cNvSpPr>
            <a:spLocks noGrp="1"/>
          </p:cNvSpPr>
          <p:nvPr>
            <p:ph type="sldNum" sz="quarter" idx="10"/>
          </p:nvPr>
        </p:nvSpPr>
        <p:spPr/>
        <p:txBody>
          <a:bodyPr/>
          <a:lstStyle/>
          <a:p>
            <a:fld id="{EA94762B-ED2F-46AF-A5F0-7911E708F536}" type="slidenum">
              <a:rPr lang="en-US" smtClean="0"/>
              <a:t>7</a:t>
            </a:fld>
            <a:endParaRPr lang="en-US"/>
          </a:p>
        </p:txBody>
      </p:sp>
    </p:spTree>
    <p:extLst>
      <p:ext uri="{BB962C8B-B14F-4D97-AF65-F5344CB8AC3E}">
        <p14:creationId xmlns:p14="http://schemas.microsoft.com/office/powerpoint/2010/main" val="560503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 v. N. Car.</a:t>
            </a:r>
            <a:r>
              <a:rPr lang="en-US" baseline="0" dirty="0" smtClean="0"/>
              <a:t> Bd. Of Dentistry (2011) </a:t>
            </a:r>
          </a:p>
          <a:p>
            <a:endParaRPr lang="en-US" dirty="0" smtClean="0"/>
          </a:p>
          <a:p>
            <a:r>
              <a:rPr lang="en-US" dirty="0" smtClean="0"/>
              <a:t>Press-Release: http://www.ftc.gov/news-events/press-releases/2011/07/administrative-law-judge-concludes-north-carolina-dental-board</a:t>
            </a:r>
          </a:p>
          <a:p>
            <a:r>
              <a:rPr lang="en-US" dirty="0" smtClean="0"/>
              <a:t>Administrative Complaint: http://www.ftc.gov/sites/default/files/documents/cases/2010/06/100617dentalexamcmpt.pdf</a:t>
            </a:r>
          </a:p>
          <a:p>
            <a:r>
              <a:rPr lang="en-US" dirty="0" smtClean="0"/>
              <a:t>Currently</a:t>
            </a:r>
            <a:r>
              <a:rPr lang="en-US" baseline="0" dirty="0" smtClean="0"/>
              <a:t> on Appeal to the Supreme Court</a:t>
            </a:r>
            <a:endParaRPr lang="en-US" dirty="0" smtClean="0"/>
          </a:p>
          <a:p>
            <a:endParaRPr lang="en-US" dirty="0"/>
          </a:p>
        </p:txBody>
      </p:sp>
      <p:sp>
        <p:nvSpPr>
          <p:cNvPr id="4" name="Slide Number Placeholder 3"/>
          <p:cNvSpPr>
            <a:spLocks noGrp="1"/>
          </p:cNvSpPr>
          <p:nvPr>
            <p:ph type="sldNum" sz="quarter" idx="10"/>
          </p:nvPr>
        </p:nvSpPr>
        <p:spPr/>
        <p:txBody>
          <a:bodyPr/>
          <a:lstStyle/>
          <a:p>
            <a:fld id="{EA94762B-ED2F-46AF-A5F0-7911E708F536}" type="slidenum">
              <a:rPr lang="en-US" smtClean="0"/>
              <a:t>10</a:t>
            </a:fld>
            <a:endParaRPr lang="en-US"/>
          </a:p>
        </p:txBody>
      </p:sp>
    </p:spTree>
    <p:extLst>
      <p:ext uri="{BB962C8B-B14F-4D97-AF65-F5344CB8AC3E}">
        <p14:creationId xmlns:p14="http://schemas.microsoft.com/office/powerpoint/2010/main" val="2367578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 v. </a:t>
            </a:r>
            <a:r>
              <a:rPr lang="en-US" dirty="0" err="1" smtClean="0"/>
              <a:t>Dyna</a:t>
            </a:r>
            <a:r>
              <a:rPr lang="en-US" dirty="0" smtClean="0"/>
              <a:t>-E (2009) </a:t>
            </a:r>
          </a:p>
          <a:p>
            <a:endParaRPr lang="en-US" dirty="0" smtClean="0"/>
          </a:p>
          <a:p>
            <a:r>
              <a:rPr lang="en-US" dirty="0" smtClean="0"/>
              <a:t>Press Release: http://www.ftc.gov/news-events/press-releases/2009/12/ftc-approves-final-consent-order-matter-concerning-dyna-e</a:t>
            </a:r>
          </a:p>
          <a:p>
            <a:r>
              <a:rPr lang="en-US" dirty="0" smtClean="0"/>
              <a:t>Administrative</a:t>
            </a:r>
            <a:r>
              <a:rPr lang="en-US" baseline="0" dirty="0" smtClean="0"/>
              <a:t> Complaint: http://www.ftc.gov/sites/default/files/documents/cases/2009/06/090609admincmplt.pdf</a:t>
            </a:r>
          </a:p>
          <a:p>
            <a:r>
              <a:rPr lang="en-US" baseline="0" dirty="0" smtClean="0"/>
              <a:t>Settled with a Consent Order</a:t>
            </a:r>
            <a:endParaRPr lang="en-US" dirty="0" smtClean="0"/>
          </a:p>
          <a:p>
            <a:endParaRPr lang="en-US" dirty="0"/>
          </a:p>
        </p:txBody>
      </p:sp>
      <p:sp>
        <p:nvSpPr>
          <p:cNvPr id="4" name="Slide Number Placeholder 3"/>
          <p:cNvSpPr>
            <a:spLocks noGrp="1"/>
          </p:cNvSpPr>
          <p:nvPr>
            <p:ph type="sldNum" sz="quarter" idx="10"/>
          </p:nvPr>
        </p:nvSpPr>
        <p:spPr/>
        <p:txBody>
          <a:bodyPr/>
          <a:lstStyle/>
          <a:p>
            <a:fld id="{EA94762B-ED2F-46AF-A5F0-7911E708F536}" type="slidenum">
              <a:rPr lang="en-US" smtClean="0"/>
              <a:t>13</a:t>
            </a:fld>
            <a:endParaRPr lang="en-US"/>
          </a:p>
        </p:txBody>
      </p:sp>
    </p:spTree>
    <p:extLst>
      <p:ext uri="{BB962C8B-B14F-4D97-AF65-F5344CB8AC3E}">
        <p14:creationId xmlns:p14="http://schemas.microsoft.com/office/powerpoint/2010/main" val="2411146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a:t>
            </a:r>
            <a:r>
              <a:rPr lang="en-US" baseline="0" dirty="0" smtClean="0"/>
              <a:t> v. Pure Bamboo LLC. </a:t>
            </a:r>
          </a:p>
          <a:p>
            <a:endParaRPr lang="en-US" baseline="0" dirty="0" smtClean="0"/>
          </a:p>
          <a:p>
            <a:r>
              <a:rPr lang="en-US" dirty="0" smtClean="0"/>
              <a:t>Press</a:t>
            </a:r>
            <a:r>
              <a:rPr lang="en-US" baseline="0" dirty="0" smtClean="0"/>
              <a:t> release: http://www.ftc.gov/news-events/press-releases/2009/08/ftc-charges-companies-bamboo-zling-consumers-false-product-claims</a:t>
            </a:r>
          </a:p>
          <a:p>
            <a:r>
              <a:rPr lang="en-US" baseline="0" dirty="0" smtClean="0"/>
              <a:t>Complaint: http://www.ftc.gov/sites/default/files/documents/cases/2009/12/091218purebamboocmpt.pdf</a:t>
            </a:r>
          </a:p>
          <a:p>
            <a:r>
              <a:rPr lang="en-US" baseline="0" dirty="0" smtClean="0"/>
              <a:t>Resolution: http://www.ftc.gov/news-events/press-releases/2009/12/ftc-approves-final-consent-order-matter-concerning-dyna-e</a:t>
            </a:r>
            <a:endParaRPr lang="en-US" dirty="0"/>
          </a:p>
        </p:txBody>
      </p:sp>
      <p:sp>
        <p:nvSpPr>
          <p:cNvPr id="4" name="Slide Number Placeholder 3"/>
          <p:cNvSpPr>
            <a:spLocks noGrp="1"/>
          </p:cNvSpPr>
          <p:nvPr>
            <p:ph type="sldNum" sz="quarter" idx="10"/>
          </p:nvPr>
        </p:nvSpPr>
        <p:spPr/>
        <p:txBody>
          <a:bodyPr/>
          <a:lstStyle/>
          <a:p>
            <a:fld id="{EA94762B-ED2F-46AF-A5F0-7911E708F536}" type="slidenum">
              <a:rPr lang="en-US" smtClean="0"/>
              <a:t>15</a:t>
            </a:fld>
            <a:endParaRPr lang="en-US"/>
          </a:p>
        </p:txBody>
      </p:sp>
    </p:spTree>
    <p:extLst>
      <p:ext uri="{BB962C8B-B14F-4D97-AF65-F5344CB8AC3E}">
        <p14:creationId xmlns:p14="http://schemas.microsoft.com/office/powerpoint/2010/main" val="3572610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 Green Guides</a:t>
            </a:r>
          </a:p>
          <a:p>
            <a:r>
              <a:rPr lang="en-US" smtClean="0"/>
              <a:t>	Location: http</a:t>
            </a:r>
            <a:r>
              <a:rPr lang="en-US" dirty="0" smtClean="0"/>
              <a:t>://www.ftc.gov/enforcement/rules/rulemaking-regulatory-reform-proceedings/guides-use-environmental-marketing-claims</a:t>
            </a:r>
          </a:p>
          <a:p>
            <a:endParaRPr lang="en-US" dirty="0" smtClean="0"/>
          </a:p>
          <a:p>
            <a:r>
              <a:rPr lang="en-US" dirty="0" smtClean="0"/>
              <a:t>FTC Energy</a:t>
            </a:r>
            <a:r>
              <a:rPr lang="en-US" baseline="0" dirty="0" smtClean="0"/>
              <a:t> Guide Labels</a:t>
            </a:r>
          </a:p>
          <a:p>
            <a:r>
              <a:rPr lang="en-US" baseline="0" smtClean="0"/>
              <a:t>	Location: http</a:t>
            </a:r>
            <a:r>
              <a:rPr lang="en-US" baseline="0" dirty="0" smtClean="0"/>
              <a:t>://business.ftc.gov/documents/bus-82-energyguide-labels-faqs</a:t>
            </a:r>
            <a:endParaRPr lang="en-US" dirty="0"/>
          </a:p>
        </p:txBody>
      </p:sp>
      <p:sp>
        <p:nvSpPr>
          <p:cNvPr id="4" name="Slide Number Placeholder 3"/>
          <p:cNvSpPr>
            <a:spLocks noGrp="1"/>
          </p:cNvSpPr>
          <p:nvPr>
            <p:ph type="sldNum" sz="quarter" idx="10"/>
          </p:nvPr>
        </p:nvSpPr>
        <p:spPr/>
        <p:txBody>
          <a:bodyPr/>
          <a:lstStyle/>
          <a:p>
            <a:fld id="{EA94762B-ED2F-46AF-A5F0-7911E708F536}" type="slidenum">
              <a:rPr lang="en-US" smtClean="0"/>
              <a:t>18</a:t>
            </a:fld>
            <a:endParaRPr lang="en-US"/>
          </a:p>
        </p:txBody>
      </p:sp>
    </p:spTree>
    <p:extLst>
      <p:ext uri="{BB962C8B-B14F-4D97-AF65-F5344CB8AC3E}">
        <p14:creationId xmlns:p14="http://schemas.microsoft.com/office/powerpoint/2010/main" val="1103411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 link: http://www.ftc.gov/sites/default/files/attachments/press-releases/ftc-issues-revised-green-guides/greenguidessummary.pdf </a:t>
            </a:r>
            <a:endParaRPr lang="en-US" dirty="0"/>
          </a:p>
        </p:txBody>
      </p:sp>
      <p:sp>
        <p:nvSpPr>
          <p:cNvPr id="4" name="Slide Number Placeholder 3"/>
          <p:cNvSpPr>
            <a:spLocks noGrp="1"/>
          </p:cNvSpPr>
          <p:nvPr>
            <p:ph type="sldNum" sz="quarter" idx="10"/>
          </p:nvPr>
        </p:nvSpPr>
        <p:spPr/>
        <p:txBody>
          <a:bodyPr/>
          <a:lstStyle/>
          <a:p>
            <a:fld id="{EA94762B-ED2F-46AF-A5F0-7911E708F536}" type="slidenum">
              <a:rPr lang="en-US" smtClean="0"/>
              <a:t>19</a:t>
            </a:fld>
            <a:endParaRPr lang="en-US"/>
          </a:p>
        </p:txBody>
      </p:sp>
    </p:spTree>
    <p:extLst>
      <p:ext uri="{BB962C8B-B14F-4D97-AF65-F5344CB8AC3E}">
        <p14:creationId xmlns:p14="http://schemas.microsoft.com/office/powerpoint/2010/main" val="3024869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Labeling link: </a:t>
            </a:r>
            <a:r>
              <a:rPr lang="en-US" baseline="0" dirty="0" smtClean="0"/>
              <a:t>http://business.ftc.gov/documents/bus-82-energyguide-labels-faqs </a:t>
            </a:r>
            <a:endParaRPr lang="en-US" dirty="0"/>
          </a:p>
        </p:txBody>
      </p:sp>
      <p:sp>
        <p:nvSpPr>
          <p:cNvPr id="4" name="Slide Number Placeholder 3"/>
          <p:cNvSpPr>
            <a:spLocks noGrp="1"/>
          </p:cNvSpPr>
          <p:nvPr>
            <p:ph type="sldNum" sz="quarter" idx="10"/>
          </p:nvPr>
        </p:nvSpPr>
        <p:spPr/>
        <p:txBody>
          <a:bodyPr/>
          <a:lstStyle/>
          <a:p>
            <a:fld id="{EA94762B-ED2F-46AF-A5F0-7911E708F536}" type="slidenum">
              <a:rPr lang="en-US" smtClean="0"/>
              <a:t>20</a:t>
            </a:fld>
            <a:endParaRPr lang="en-US"/>
          </a:p>
        </p:txBody>
      </p:sp>
    </p:spTree>
    <p:extLst>
      <p:ext uri="{BB962C8B-B14F-4D97-AF65-F5344CB8AC3E}">
        <p14:creationId xmlns:p14="http://schemas.microsoft.com/office/powerpoint/2010/main" val="1388656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F2A5310-0E20-42A5-B1C7-D8A0B5365FEB}" type="datetimeFigureOut">
              <a:rPr lang="en-US" smtClean="0"/>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AB43-5300-4FF5-801B-35FC97A6B9A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2A5310-0E20-42A5-B1C7-D8A0B5365FEB}" type="datetimeFigureOut">
              <a:rPr lang="en-US" smtClean="0"/>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AB43-5300-4FF5-801B-35FC97A6B9A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F2A5310-0E20-42A5-B1C7-D8A0B5365FEB}" type="datetimeFigureOut">
              <a:rPr lang="en-US" smtClean="0"/>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AB43-5300-4FF5-801B-35FC97A6B9A8}"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99062D-A187-4039-BE5F-00E46BBA9D63}" type="datetime1">
              <a:rPr lang="en-US" smtClean="0">
                <a:solidFill>
                  <a:srgbClr val="073E87"/>
                </a:solidFill>
              </a:rPr>
              <a:pPr/>
              <a:t>8/28/2014</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1793820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538818-4991-40E6-804A-1F7270EAF6BC}" type="datetime1">
              <a:rPr lang="en-US" smtClean="0">
                <a:solidFill>
                  <a:srgbClr val="073E87"/>
                </a:solidFill>
              </a:rPr>
              <a:pPr/>
              <a:t>8/28/2014</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12101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93D8F0-E2C7-4525-8DFB-834483DFCB36}" type="datetime1">
              <a:rPr lang="en-US" smtClean="0">
                <a:solidFill>
                  <a:srgbClr val="073E87"/>
                </a:solidFill>
              </a:rPr>
              <a:pPr/>
              <a:t>8/28/2014</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1342328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F60D731-769F-4E8F-8BD1-1948A134746E}" type="datetime1">
              <a:rPr lang="en-US" smtClean="0">
                <a:solidFill>
                  <a:srgbClr val="073E87"/>
                </a:solidFill>
              </a:rPr>
              <a:pPr/>
              <a:t>8/28/2014</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4327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8EC192-EBBE-444F-A5FB-FFD9143C6DE8}" type="datetime1">
              <a:rPr lang="en-US" smtClean="0">
                <a:solidFill>
                  <a:srgbClr val="073E87"/>
                </a:solidFill>
              </a:rPr>
              <a:pPr/>
              <a:t>8/28/2014</a:t>
            </a:fld>
            <a:endParaRPr lang="en-US" dirty="0">
              <a:solidFill>
                <a:srgbClr val="073E87"/>
              </a:solidFill>
            </a:endParaRPr>
          </a:p>
        </p:txBody>
      </p:sp>
      <p:sp>
        <p:nvSpPr>
          <p:cNvPr id="8" name="Footer Placeholder 7"/>
          <p:cNvSpPr>
            <a:spLocks noGrp="1"/>
          </p:cNvSpPr>
          <p:nvPr>
            <p:ph type="ftr" sz="quarter" idx="11"/>
          </p:nvPr>
        </p:nvSpPr>
        <p:spPr/>
        <p:txBody>
          <a:bodyPr/>
          <a:lstStyle/>
          <a:p>
            <a:endParaRPr lang="en-US" dirty="0">
              <a:solidFill>
                <a:srgbClr val="073E87"/>
              </a:solidFill>
            </a:endParaRPr>
          </a:p>
        </p:txBody>
      </p:sp>
      <p:sp>
        <p:nvSpPr>
          <p:cNvPr id="9" name="Slide Number Placeholder 8"/>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724575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CAF8F2-5F65-4BBD-B937-0C39783AE7C1}" type="datetime1">
              <a:rPr lang="en-US" smtClean="0">
                <a:solidFill>
                  <a:srgbClr val="073E87"/>
                </a:solidFill>
              </a:rPr>
              <a:pPr/>
              <a:t>8/28/2014</a:t>
            </a:fld>
            <a:endParaRPr lang="en-US" dirty="0">
              <a:solidFill>
                <a:srgbClr val="073E87"/>
              </a:solidFill>
            </a:endParaRPr>
          </a:p>
        </p:txBody>
      </p:sp>
      <p:sp>
        <p:nvSpPr>
          <p:cNvPr id="4" name="Footer Placeholder 3"/>
          <p:cNvSpPr>
            <a:spLocks noGrp="1"/>
          </p:cNvSpPr>
          <p:nvPr>
            <p:ph type="ftr" sz="quarter" idx="11"/>
          </p:nvPr>
        </p:nvSpPr>
        <p:spPr/>
        <p:txBody>
          <a:bodyPr/>
          <a:lstStyle/>
          <a:p>
            <a:endParaRPr lang="en-US" dirty="0">
              <a:solidFill>
                <a:srgbClr val="073E87"/>
              </a:solidFill>
            </a:endParaRPr>
          </a:p>
        </p:txBody>
      </p:sp>
      <p:sp>
        <p:nvSpPr>
          <p:cNvPr id="5" name="Slide Number Placeholder 4"/>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63529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Date Placeholder 1"/>
          <p:cNvSpPr>
            <a:spLocks noGrp="1"/>
          </p:cNvSpPr>
          <p:nvPr>
            <p:ph type="dt" sz="half" idx="10"/>
          </p:nvPr>
        </p:nvSpPr>
        <p:spPr/>
        <p:txBody>
          <a:bodyPr/>
          <a:lstStyle/>
          <a:p>
            <a:fld id="{D85E6AD8-0C7E-43C0-8DEE-2E4543C8F6EA}" type="datetime1">
              <a:rPr lang="en-US" smtClean="0">
                <a:solidFill>
                  <a:srgbClr val="073E87"/>
                </a:solidFill>
              </a:rPr>
              <a:pPr/>
              <a:t>8/28/2014</a:t>
            </a:fld>
            <a:endParaRPr lang="en-US" dirty="0">
              <a:solidFill>
                <a:srgbClr val="073E87"/>
              </a:solidFill>
            </a:endParaRPr>
          </a:p>
        </p:txBody>
      </p:sp>
      <p:sp>
        <p:nvSpPr>
          <p:cNvPr id="3" name="Footer Placeholder 2"/>
          <p:cNvSpPr>
            <a:spLocks noGrp="1"/>
          </p:cNvSpPr>
          <p:nvPr>
            <p:ph type="ftr" sz="quarter" idx="11"/>
          </p:nvPr>
        </p:nvSpPr>
        <p:spPr/>
        <p:txBody>
          <a:bodyPr/>
          <a:lstStyle/>
          <a:p>
            <a:endParaRPr lang="en-US" dirty="0">
              <a:solidFill>
                <a:srgbClr val="073E87"/>
              </a:solidFill>
            </a:endParaRPr>
          </a:p>
        </p:txBody>
      </p:sp>
      <p:sp>
        <p:nvSpPr>
          <p:cNvPr id="4" name="Slide Number Placeholder 3"/>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199806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Date Placeholder 4"/>
          <p:cNvSpPr>
            <a:spLocks noGrp="1"/>
          </p:cNvSpPr>
          <p:nvPr>
            <p:ph type="dt" sz="half" idx="10"/>
          </p:nvPr>
        </p:nvSpPr>
        <p:spPr/>
        <p:txBody>
          <a:bodyPr/>
          <a:lstStyle/>
          <a:p>
            <a:fld id="{2675A076-D22B-403F-A722-87C1B5B6239D}" type="datetime1">
              <a:rPr lang="en-US" smtClean="0">
                <a:solidFill>
                  <a:srgbClr val="073E87"/>
                </a:solidFill>
              </a:rPr>
              <a:pPr/>
              <a:t>8/28/2014</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0626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2A5310-0E20-42A5-B1C7-D8A0B5365FEB}" type="datetimeFigureOut">
              <a:rPr lang="en-US" smtClean="0"/>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AB43-5300-4FF5-801B-35FC97A6B9A8}"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D9A147-E6C8-41B9-9672-0A8ACC7BDD88}" type="datetime1">
              <a:rPr lang="en-US" smtClean="0">
                <a:solidFill>
                  <a:srgbClr val="073E87"/>
                </a:solidFill>
              </a:rPr>
              <a:pPr/>
              <a:t>8/28/2014</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val="4290909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49A50-2E40-4126-9A0D-12CE2B7292F5}" type="datetime1">
              <a:rPr lang="en-US" smtClean="0">
                <a:solidFill>
                  <a:srgbClr val="073E87"/>
                </a:solidFill>
              </a:rPr>
              <a:pPr/>
              <a:t>8/28/2014</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2210787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10"/>
          </p:nvPr>
        </p:nvSpPr>
        <p:spPr/>
        <p:txBody>
          <a:bodyPr/>
          <a:lstStyle/>
          <a:p>
            <a:fld id="{BAEE9C4D-E97F-42C0-89C8-FF13559D29AF}" type="datetime1">
              <a:rPr lang="en-US" smtClean="0">
                <a:solidFill>
                  <a:srgbClr val="073E87"/>
                </a:solidFill>
              </a:rPr>
              <a:pPr/>
              <a:t>8/28/2014</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92963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p:spPr>
        <p:txBody>
          <a:bodyPr/>
          <a:lstStyle/>
          <a:p>
            <a:endParaRPr lang="en-US" dirty="0"/>
          </a:p>
        </p:txBody>
      </p:sp>
      <p:sp>
        <p:nvSpPr>
          <p:cNvPr id="4" name="Date Placeholder 3"/>
          <p:cNvSpPr>
            <a:spLocks noGrp="1"/>
          </p:cNvSpPr>
          <p:nvPr>
            <p:ph type="dt" sz="half" idx="10"/>
          </p:nvPr>
        </p:nvSpPr>
        <p:spPr>
          <a:xfrm>
            <a:off x="457200" y="6278563"/>
            <a:ext cx="2133600" cy="457200"/>
          </a:xfrm>
        </p:spPr>
        <p:txBody>
          <a:bodyPr/>
          <a:lstStyle>
            <a:lvl1pPr>
              <a:defRPr/>
            </a:lvl1pPr>
          </a:lstStyle>
          <a:p>
            <a:fld id="{92D0BCCE-DBF3-4A3E-8054-AEFCDC9BB767}" type="datetime1">
              <a:rPr lang="en-US" smtClean="0">
                <a:solidFill>
                  <a:srgbClr val="073E87"/>
                </a:solidFill>
              </a:rPr>
              <a:pPr/>
              <a:t>8/28/2014</a:t>
            </a:fld>
            <a:endParaRPr lang="en-US" dirty="0">
              <a:solidFill>
                <a:srgbClr val="073E87"/>
              </a:solidFill>
            </a:endParaRPr>
          </a:p>
        </p:txBody>
      </p:sp>
      <p:sp>
        <p:nvSpPr>
          <p:cNvPr id="5" name="Footer Placeholder 4"/>
          <p:cNvSpPr>
            <a:spLocks noGrp="1"/>
          </p:cNvSpPr>
          <p:nvPr>
            <p:ph type="ftr" sz="quarter" idx="11"/>
          </p:nvPr>
        </p:nvSpPr>
        <p:spPr>
          <a:xfrm>
            <a:off x="3124200" y="6278563"/>
            <a:ext cx="2895600" cy="457200"/>
          </a:xfrm>
        </p:spPr>
        <p:txBody>
          <a:bodyPr/>
          <a:lstStyle>
            <a:lvl1pPr>
              <a:defRPr/>
            </a:lvl1pPr>
          </a:lstStyle>
          <a:p>
            <a:endParaRPr lang="en-US" dirty="0">
              <a:solidFill>
                <a:srgbClr val="073E87"/>
              </a:solidFill>
            </a:endParaRPr>
          </a:p>
        </p:txBody>
      </p:sp>
      <p:sp>
        <p:nvSpPr>
          <p:cNvPr id="6" name="Slide Number Placeholder 5"/>
          <p:cNvSpPr>
            <a:spLocks noGrp="1"/>
          </p:cNvSpPr>
          <p:nvPr>
            <p:ph type="sldNum" sz="quarter" idx="12"/>
          </p:nvPr>
        </p:nvSpPr>
        <p:spPr>
          <a:xfrm>
            <a:off x="6553200" y="6278563"/>
            <a:ext cx="2133600" cy="457200"/>
          </a:xfrm>
        </p:spPr>
        <p:txBody>
          <a:bodyPr/>
          <a:lstStyle>
            <a:lvl1pPr>
              <a:defRPr/>
            </a:lvl1pPr>
          </a:lstStyle>
          <a:p>
            <a:fld id="{441F7584-F01D-4378-B2C9-53240BC39C84}" type="slidenum">
              <a:rPr lang="en-US">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78578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2A5310-0E20-42A5-B1C7-D8A0B5365FEB}" type="datetimeFigureOut">
              <a:rPr lang="en-US" smtClean="0"/>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AB43-5300-4FF5-801B-35FC97A6B9A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F2A5310-0E20-42A5-B1C7-D8A0B5365FEB}" type="datetimeFigureOut">
              <a:rPr lang="en-US" smtClean="0"/>
              <a:t>8/28/2014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AAB43-5300-4FF5-801B-35FC97A6B9A8}"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2A5310-0E20-42A5-B1C7-D8A0B5365FEB}" type="datetimeFigureOut">
              <a:rPr lang="en-US" smtClean="0"/>
              <a:t>8/28/2014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EAAB43-5300-4FF5-801B-35FC97A6B9A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2A5310-0E20-42A5-B1C7-D8A0B5365FEB}" type="datetimeFigureOut">
              <a:rPr lang="en-US" smtClean="0"/>
              <a:t>8/28/2014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EAAB43-5300-4FF5-801B-35FC97A6B9A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F2A5310-0E20-42A5-B1C7-D8A0B5365FEB}" type="datetimeFigureOut">
              <a:rPr lang="en-US" smtClean="0"/>
              <a:t>8/28/2014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EAAB43-5300-4FF5-801B-35FC97A6B9A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F2A5310-0E20-42A5-B1C7-D8A0B5365FEB}" type="datetimeFigureOut">
              <a:rPr lang="en-US" smtClean="0"/>
              <a:t>8/28/2014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AAB43-5300-4FF5-801B-35FC97A6B9A8}"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2A5310-0E20-42A5-B1C7-D8A0B5365FEB}" type="datetimeFigureOut">
              <a:rPr lang="en-US" smtClean="0"/>
              <a:t>8/28/2014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AAB43-5300-4FF5-801B-35FC97A6B9A8}"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F2A5310-0E20-42A5-B1C7-D8A0B5365FEB}" type="datetimeFigureOut">
              <a:rPr lang="en-US" smtClean="0"/>
              <a:t>8/28/2014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FEAAB43-5300-4FF5-801B-35FC97A6B9A8}"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093DF1-67DC-4DEA-B79D-475A183D7C66}" type="datetime1">
              <a:rPr lang="en-US" smtClean="0">
                <a:solidFill>
                  <a:srgbClr val="073E87"/>
                </a:solidFill>
              </a:rPr>
              <a:pPr/>
              <a:t>8/28/2014</a:t>
            </a:fld>
            <a:endParaRPr lang="en-US" dirty="0">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2A81D5C-F4C2-48B8-81C3-36C8089BB5FF}" type="slidenum">
              <a:rPr lang="en-US" smtClean="0">
                <a:solidFill>
                  <a:srgbClr val="073E87"/>
                </a:solidFill>
              </a:rPr>
              <a:pPr/>
              <a:t>‹#›</a:t>
            </a:fld>
            <a:endParaRPr lang="en-US" dirty="0">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769741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AfricaMap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990" y="3183467"/>
            <a:ext cx="1904810" cy="161713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federal-trade-commission-ftc-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124200"/>
            <a:ext cx="2145953" cy="16764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28599" y="2677180"/>
            <a:ext cx="8686801" cy="523220"/>
          </a:xfrm>
          <a:prstGeom prst="rect">
            <a:avLst/>
          </a:prstGeom>
          <a:noFill/>
        </p:spPr>
        <p:txBody>
          <a:bodyPr wrap="square" rtlCol="0">
            <a:spAutoFit/>
          </a:bodyPr>
          <a:lstStyle/>
          <a:p>
            <a:pPr algn="ctr"/>
            <a:r>
              <a:rPr lang="en-US" sz="2800" b="1" dirty="0" smtClean="0">
                <a:solidFill>
                  <a:prstClr val="black"/>
                </a:solidFill>
              </a:rPr>
              <a:t>Energy and Environmental Case Studies</a:t>
            </a:r>
            <a:endParaRPr lang="en-US" sz="2800" b="1" dirty="0">
              <a:solidFill>
                <a:prstClr val="black"/>
              </a:solidFill>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5497"/>
            <a:ext cx="2286000" cy="1970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228598" y="1447800"/>
            <a:ext cx="8686801" cy="1143000"/>
          </a:xfrm>
        </p:spPr>
        <p:txBody>
          <a:bodyPr>
            <a:noAutofit/>
          </a:bodyPr>
          <a:lstStyle/>
          <a:p>
            <a:pPr marL="182880" indent="0">
              <a:buNone/>
            </a:pPr>
            <a:r>
              <a:rPr lang="en-US" sz="3200" b="1" dirty="0" smtClean="0"/>
              <a:t>The Sixth Annual African Dialogue </a:t>
            </a:r>
            <a:br>
              <a:rPr lang="en-US" sz="3200" b="1" dirty="0" smtClean="0"/>
            </a:br>
            <a:r>
              <a:rPr lang="en-US" sz="3200" b="1" dirty="0" smtClean="0"/>
              <a:t>Consumer Protection Conference</a:t>
            </a:r>
            <a:endParaRPr lang="en-US" sz="3200" dirty="0"/>
          </a:p>
        </p:txBody>
      </p:sp>
      <p:pic>
        <p:nvPicPr>
          <p:cNvPr id="1026" name="Picture 2" descr="C:\Users\dcurren\Desktop\untitl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800600"/>
            <a:ext cx="1675508" cy="149027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p:nvPr/>
        </p:nvPicPr>
        <p:blipFill rotWithShape="1">
          <a:blip r:embed="rId6"/>
          <a:srcRect l="19551" t="5698" r="71795" b="81482"/>
          <a:stretch/>
        </p:blipFill>
        <p:spPr bwMode="auto">
          <a:xfrm>
            <a:off x="7217575" y="4910520"/>
            <a:ext cx="1697825" cy="1490280"/>
          </a:xfrm>
          <a:prstGeom prst="rect">
            <a:avLst/>
          </a:prstGeom>
          <a:ln>
            <a:noFill/>
          </a:ln>
          <a:extLst>
            <a:ext uri="{53640926-AAD7-44D8-BBD7-CCE9431645EC}">
              <a14:shadowObscured xmlns:a14="http://schemas.microsoft.com/office/drawing/2010/main"/>
            </a:ext>
          </a:extLst>
        </p:spPr>
      </p:pic>
      <p:sp>
        <p:nvSpPr>
          <p:cNvPr id="14" name="Subtitle 3"/>
          <p:cNvSpPr>
            <a:spLocks noGrp="1"/>
          </p:cNvSpPr>
          <p:nvPr/>
        </p:nvSpPr>
        <p:spPr>
          <a:xfrm>
            <a:off x="228599" y="4834320"/>
            <a:ext cx="8686801" cy="2514600"/>
          </a:xfrm>
          <a:prstGeom prst="rect">
            <a:avLst/>
          </a:prstGeom>
        </p:spPr>
        <p:txBody>
          <a:bodyPr vert="horz" lIns="91440" tIns="45720" rIns="91440" bIns="45720" rtlCol="0">
            <a:no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r>
              <a:rPr lang="en-US" sz="2400" dirty="0" smtClean="0">
                <a:solidFill>
                  <a:schemeClr val="tx1"/>
                </a:solidFill>
              </a:rPr>
              <a:t>Deon Woods Bell</a:t>
            </a:r>
          </a:p>
          <a:p>
            <a:r>
              <a:rPr lang="en-US" sz="2400" dirty="0" smtClean="0">
                <a:solidFill>
                  <a:schemeClr val="tx1"/>
                </a:solidFill>
              </a:rPr>
              <a:t>U.S. Federal Trade </a:t>
            </a:r>
            <a:r>
              <a:rPr lang="en-US" sz="2400" dirty="0" smtClean="0">
                <a:solidFill>
                  <a:schemeClr val="tx1"/>
                </a:solidFill>
              </a:rPr>
              <a:t>Commission</a:t>
            </a:r>
          </a:p>
          <a:p>
            <a:r>
              <a:rPr lang="en-US" dirty="0">
                <a:solidFill>
                  <a:prstClr val="black"/>
                </a:solidFill>
              </a:rPr>
              <a:t>Lilongwe, Malawi</a:t>
            </a:r>
          </a:p>
          <a:p>
            <a:r>
              <a:rPr lang="en-US" dirty="0">
                <a:solidFill>
                  <a:prstClr val="black"/>
                </a:solidFill>
              </a:rPr>
              <a:t>8-12 September 2014</a:t>
            </a:r>
          </a:p>
          <a:p>
            <a:endParaRPr lang="en-US" sz="2400" dirty="0">
              <a:solidFill>
                <a:schemeClr val="tx1"/>
              </a:solidFill>
            </a:endParaRPr>
          </a:p>
        </p:txBody>
      </p:sp>
    </p:spTree>
    <p:extLst>
      <p:ext uri="{BB962C8B-B14F-4D97-AF65-F5344CB8AC3E}">
        <p14:creationId xmlns:p14="http://schemas.microsoft.com/office/powerpoint/2010/main" val="4094927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38400"/>
            <a:ext cx="8125082" cy="4114800"/>
          </a:xfrm>
        </p:spPr>
        <p:txBody>
          <a:bodyPr>
            <a:normAutofit fontScale="85000" lnSpcReduction="20000"/>
          </a:bodyPr>
          <a:lstStyle/>
          <a:p>
            <a:pPr>
              <a:lnSpc>
                <a:spcPct val="120000"/>
              </a:lnSpc>
            </a:pPr>
            <a:r>
              <a:rPr lang="en-US" dirty="0" smtClean="0">
                <a:solidFill>
                  <a:schemeClr val="tx1"/>
                </a:solidFill>
              </a:rPr>
              <a:t>It turns out that the “super-duper” style of battery normally contained in the solar cooker was banned from Cameroon by the “Energy Board”, and the kind of battery </a:t>
            </a:r>
            <a:r>
              <a:rPr lang="en-US" dirty="0" err="1" smtClean="0">
                <a:solidFill>
                  <a:schemeClr val="tx1"/>
                </a:solidFill>
              </a:rPr>
              <a:t>Talisa</a:t>
            </a:r>
            <a:r>
              <a:rPr lang="en-US" dirty="0" smtClean="0">
                <a:solidFill>
                  <a:schemeClr val="tx1"/>
                </a:solidFill>
              </a:rPr>
              <a:t> received was a cheap knock-off. </a:t>
            </a:r>
          </a:p>
          <a:p>
            <a:pPr>
              <a:lnSpc>
                <a:spcPct val="120000"/>
              </a:lnSpc>
            </a:pPr>
            <a:r>
              <a:rPr lang="en-US" dirty="0" smtClean="0">
                <a:solidFill>
                  <a:schemeClr val="tx1"/>
                </a:solidFill>
              </a:rPr>
              <a:t>The “Energy Board” has the legal authority to license and detail the energy usage and safety of products including batteries, wires, oil and gas tanks and power generators. But, all of its members are private persons, who were selected and voted on by energy, oil and gas company workers. It was thought that they would have the most expertise in assessing the safety and soundness of energy products. </a:t>
            </a:r>
          </a:p>
          <a:p>
            <a:pPr>
              <a:lnSpc>
                <a:spcPct val="120000"/>
              </a:lnSpc>
            </a:pPr>
            <a:r>
              <a:rPr lang="en-US" dirty="0" smtClean="0">
                <a:solidFill>
                  <a:schemeClr val="tx1"/>
                </a:solidFill>
              </a:rPr>
              <a:t>While powers are granted to them by law, the Energy Board is politically independent from the Cameroon government, and the Board’s decisions can only be challenged by a private court case. </a:t>
            </a:r>
          </a:p>
        </p:txBody>
      </p:sp>
      <p:sp>
        <p:nvSpPr>
          <p:cNvPr id="2" name="Title 1"/>
          <p:cNvSpPr>
            <a:spLocks noGrp="1"/>
          </p:cNvSpPr>
          <p:nvPr>
            <p:ph type="title"/>
          </p:nvPr>
        </p:nvSpPr>
        <p:spPr>
          <a:xfrm>
            <a:off x="990600" y="228600"/>
            <a:ext cx="8229600" cy="1252728"/>
          </a:xfrm>
        </p:spPr>
        <p:txBody>
          <a:bodyPr>
            <a:normAutofit/>
          </a:bodyPr>
          <a:lstStyle/>
          <a:p>
            <a:r>
              <a:rPr lang="en-US" sz="3600" b="1" dirty="0" smtClean="0">
                <a:solidFill>
                  <a:schemeClr val="tx1"/>
                </a:solidFill>
              </a:rPr>
              <a:t>Energy: Unplugging the Competition</a:t>
            </a:r>
            <a:r>
              <a:rPr lang="en-US" b="1" dirty="0" smtClean="0">
                <a:solidFill>
                  <a:schemeClr val="tx1"/>
                </a:solidFill>
              </a:rPr>
              <a:t/>
            </a:r>
            <a:br>
              <a:rPr lang="en-US" b="1" dirty="0" smtClean="0">
                <a:solidFill>
                  <a:schemeClr val="tx1"/>
                </a:solidFill>
              </a:rPr>
            </a:br>
            <a:r>
              <a:rPr lang="en-US" sz="3100" dirty="0" smtClean="0">
                <a:solidFill>
                  <a:schemeClr val="tx1"/>
                </a:solidFill>
              </a:rPr>
              <a:t>Fact Pattern</a:t>
            </a:r>
            <a:endParaRPr lang="en-US" sz="3100" dirty="0">
              <a:solidFill>
                <a:schemeClr val="tx1"/>
              </a:solidFill>
            </a:endParaRPr>
          </a:p>
        </p:txBody>
      </p:sp>
      <p:sp>
        <p:nvSpPr>
          <p:cNvPr id="4" name="TextBox 3"/>
          <p:cNvSpPr txBox="1"/>
          <p:nvPr/>
        </p:nvSpPr>
        <p:spPr>
          <a:xfrm>
            <a:off x="7124639" y="6468933"/>
            <a:ext cx="1943161" cy="369332"/>
          </a:xfrm>
          <a:prstGeom prst="rect">
            <a:avLst/>
          </a:prstGeom>
          <a:noFill/>
        </p:spPr>
        <p:txBody>
          <a:bodyPr wrap="none" rtlCol="0">
            <a:spAutoFit/>
          </a:bodyPr>
          <a:lstStyle/>
          <a:p>
            <a:r>
              <a:rPr lang="en-US" dirty="0" smtClean="0"/>
              <a:t>* Fictional Agency</a:t>
            </a:r>
            <a:endParaRPr lang="en-US" dirty="0"/>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8985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514600"/>
            <a:ext cx="8229600" cy="3733800"/>
          </a:xfrm>
        </p:spPr>
        <p:txBody>
          <a:bodyPr>
            <a:normAutofit fontScale="85000" lnSpcReduction="20000"/>
          </a:bodyPr>
          <a:lstStyle/>
          <a:p>
            <a:pPr>
              <a:lnSpc>
                <a:spcPct val="120000"/>
              </a:lnSpc>
            </a:pPr>
            <a:r>
              <a:rPr lang="en-US" dirty="0">
                <a:solidFill>
                  <a:schemeClr val="tx1"/>
                </a:solidFill>
              </a:rPr>
              <a:t>When </a:t>
            </a:r>
            <a:r>
              <a:rPr lang="en-US" dirty="0" smtClean="0">
                <a:solidFill>
                  <a:schemeClr val="tx1"/>
                </a:solidFill>
              </a:rPr>
              <a:t>making the decision to ban </a:t>
            </a:r>
            <a:r>
              <a:rPr lang="en-US" dirty="0">
                <a:solidFill>
                  <a:schemeClr val="tx1"/>
                </a:solidFill>
              </a:rPr>
              <a:t>the batteries, the Board had pointed to selected anecdotes where the “super-duper” </a:t>
            </a:r>
            <a:r>
              <a:rPr lang="en-US" dirty="0" smtClean="0">
                <a:solidFill>
                  <a:schemeClr val="tx1"/>
                </a:solidFill>
              </a:rPr>
              <a:t>batteries rarely </a:t>
            </a:r>
            <a:r>
              <a:rPr lang="en-US" dirty="0">
                <a:solidFill>
                  <a:schemeClr val="tx1"/>
                </a:solidFill>
              </a:rPr>
              <a:t>had problems with storing too much energy to the point where they leaked harmful gas and, in at least one case, </a:t>
            </a:r>
            <a:r>
              <a:rPr lang="en-US" dirty="0" smtClean="0">
                <a:solidFill>
                  <a:schemeClr val="tx1"/>
                </a:solidFill>
              </a:rPr>
              <a:t>allegedly exploded</a:t>
            </a:r>
            <a:r>
              <a:rPr lang="en-US" dirty="0">
                <a:solidFill>
                  <a:schemeClr val="tx1"/>
                </a:solidFill>
              </a:rPr>
              <a:t>. But, </a:t>
            </a:r>
            <a:r>
              <a:rPr lang="en-US" dirty="0" smtClean="0">
                <a:solidFill>
                  <a:schemeClr val="tx1"/>
                </a:solidFill>
              </a:rPr>
              <a:t>the Board did not conduct any official </a:t>
            </a:r>
            <a:r>
              <a:rPr lang="en-US" dirty="0">
                <a:solidFill>
                  <a:schemeClr val="tx1"/>
                </a:solidFill>
              </a:rPr>
              <a:t>studies </a:t>
            </a:r>
            <a:r>
              <a:rPr lang="en-US" dirty="0" smtClean="0">
                <a:solidFill>
                  <a:schemeClr val="tx1"/>
                </a:solidFill>
              </a:rPr>
              <a:t>testing </a:t>
            </a:r>
            <a:r>
              <a:rPr lang="en-US" dirty="0">
                <a:solidFill>
                  <a:schemeClr val="tx1"/>
                </a:solidFill>
              </a:rPr>
              <a:t>the safety of the batteries, nor did the Board contact the company who made the batteries to request records of safety tests.</a:t>
            </a:r>
          </a:p>
          <a:p>
            <a:pPr>
              <a:lnSpc>
                <a:spcPct val="120000"/>
              </a:lnSpc>
            </a:pPr>
            <a:r>
              <a:rPr lang="en-US" dirty="0">
                <a:solidFill>
                  <a:schemeClr val="tx1"/>
                </a:solidFill>
              </a:rPr>
              <a:t>A note was found in the personal files of one member </a:t>
            </a:r>
            <a:r>
              <a:rPr lang="en-US" dirty="0" smtClean="0">
                <a:solidFill>
                  <a:schemeClr val="tx1"/>
                </a:solidFill>
              </a:rPr>
              <a:t>that was leaked to the public said </a:t>
            </a:r>
            <a:r>
              <a:rPr lang="en-US" dirty="0">
                <a:solidFill>
                  <a:schemeClr val="tx1"/>
                </a:solidFill>
              </a:rPr>
              <a:t>that the Board should ban the batteries “to help smother this solar power industry before it starts threatening our oil </a:t>
            </a:r>
            <a:r>
              <a:rPr lang="en-US" dirty="0" smtClean="0">
                <a:solidFill>
                  <a:schemeClr val="tx1"/>
                </a:solidFill>
              </a:rPr>
              <a:t>money!”</a:t>
            </a:r>
            <a:endParaRPr lang="en-US" dirty="0">
              <a:solidFill>
                <a:schemeClr val="tx1"/>
              </a:solidFill>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990600" y="228600"/>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smtClean="0">
                <a:solidFill>
                  <a:schemeClr val="tx1"/>
                </a:solidFill>
              </a:rPr>
              <a:t>Energy: Unplugging the Competition</a:t>
            </a:r>
            <a:r>
              <a:rPr lang="en-US" b="1" dirty="0" smtClean="0">
                <a:solidFill>
                  <a:schemeClr val="tx1"/>
                </a:solidFill>
              </a:rPr>
              <a:t/>
            </a:r>
            <a:br>
              <a:rPr lang="en-US" b="1" dirty="0" smtClean="0">
                <a:solidFill>
                  <a:schemeClr val="tx1"/>
                </a:solidFill>
              </a:rPr>
            </a:br>
            <a:r>
              <a:rPr lang="en-US" sz="3100" dirty="0" smtClean="0">
                <a:solidFill>
                  <a:schemeClr val="tx1"/>
                </a:solidFill>
              </a:rPr>
              <a:t>Fact Pattern</a:t>
            </a:r>
            <a:endParaRPr lang="en-US" sz="3100" dirty="0">
              <a:solidFill>
                <a:schemeClr val="tx1"/>
              </a:solidFill>
            </a:endParaRPr>
          </a:p>
        </p:txBody>
      </p:sp>
    </p:spTree>
    <p:extLst>
      <p:ext uri="{BB962C8B-B14F-4D97-AF65-F5344CB8AC3E}">
        <p14:creationId xmlns:p14="http://schemas.microsoft.com/office/powerpoint/2010/main" val="2843981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286000"/>
            <a:ext cx="8382000" cy="4648200"/>
          </a:xfrm>
        </p:spPr>
        <p:txBody>
          <a:bodyPr>
            <a:noAutofit/>
          </a:bodyPr>
          <a:lstStyle/>
          <a:p>
            <a:pPr lvl="0">
              <a:lnSpc>
                <a:spcPct val="120000"/>
              </a:lnSpc>
              <a:defRPr/>
            </a:pPr>
            <a:r>
              <a:rPr lang="en-US" sz="1800" dirty="0">
                <a:solidFill>
                  <a:sysClr val="windowText" lastClr="000000"/>
                </a:solidFill>
                <a:latin typeface="Candara" panose="020E0502030303020204" pitchFamily="34" charset="0"/>
              </a:rPr>
              <a:t>How would you go about investigating a case like </a:t>
            </a:r>
            <a:r>
              <a:rPr lang="en-US" sz="1800" dirty="0" smtClean="0">
                <a:solidFill>
                  <a:sysClr val="windowText" lastClr="000000"/>
                </a:solidFill>
                <a:latin typeface="Candara" panose="020E0502030303020204" pitchFamily="34" charset="0"/>
              </a:rPr>
              <a:t>this?</a:t>
            </a:r>
          </a:p>
          <a:p>
            <a:pPr>
              <a:lnSpc>
                <a:spcPct val="120000"/>
              </a:lnSpc>
              <a:defRPr/>
            </a:pPr>
            <a:r>
              <a:rPr lang="en-US" sz="1800" dirty="0">
                <a:solidFill>
                  <a:sysClr val="windowText" lastClr="000000"/>
                </a:solidFill>
                <a:latin typeface="Candara" panose="020E0502030303020204" pitchFamily="34" charset="0"/>
              </a:rPr>
              <a:t>Does the fact that the agency here has some connections to the government affect your ability to pursue this potentially collusive or exclusionary behavior</a:t>
            </a:r>
            <a:r>
              <a:rPr lang="en-US" sz="1800" dirty="0" smtClean="0">
                <a:solidFill>
                  <a:sysClr val="windowText" lastClr="000000"/>
                </a:solidFill>
                <a:latin typeface="Candara" panose="020E0502030303020204" pitchFamily="34" charset="0"/>
              </a:rPr>
              <a:t>?</a:t>
            </a:r>
          </a:p>
          <a:p>
            <a:pPr lvl="0">
              <a:lnSpc>
                <a:spcPct val="120000"/>
              </a:lnSpc>
              <a:defRPr/>
            </a:pPr>
            <a:r>
              <a:rPr lang="en-US" sz="1800" dirty="0" smtClean="0">
                <a:solidFill>
                  <a:sysClr val="windowText" lastClr="000000"/>
                </a:solidFill>
                <a:latin typeface="Candara" panose="020E0502030303020204" pitchFamily="34" charset="0"/>
              </a:rPr>
              <a:t>Is </a:t>
            </a:r>
            <a:r>
              <a:rPr lang="en-US" sz="1800" dirty="0">
                <a:solidFill>
                  <a:sysClr val="windowText" lastClr="000000"/>
                </a:solidFill>
                <a:latin typeface="Candara" panose="020E0502030303020204" pitchFamily="34" charset="0"/>
              </a:rPr>
              <a:t>it important whether your agency has received </a:t>
            </a:r>
            <a:r>
              <a:rPr lang="en-US" sz="1800" dirty="0" smtClean="0">
                <a:solidFill>
                  <a:sysClr val="windowText" lastClr="000000"/>
                </a:solidFill>
                <a:latin typeface="Candara" panose="020E0502030303020204" pitchFamily="34" charset="0"/>
              </a:rPr>
              <a:t>any complaints about collusive or exclusionary behavior?</a:t>
            </a:r>
          </a:p>
          <a:p>
            <a:pPr lvl="0">
              <a:lnSpc>
                <a:spcPct val="120000"/>
              </a:lnSpc>
              <a:defRPr/>
            </a:pPr>
            <a:r>
              <a:rPr lang="en-US" sz="1800" dirty="0" smtClean="0">
                <a:solidFill>
                  <a:sysClr val="windowText" lastClr="000000"/>
                </a:solidFill>
                <a:latin typeface="Candara" panose="020E0502030303020204" pitchFamily="34" charset="0"/>
              </a:rPr>
              <a:t>How would you balance the possible motives behind the Board’s decision (consumer safety v. personal gain) to assess whether there was any competitive harm?</a:t>
            </a:r>
          </a:p>
          <a:p>
            <a:pPr lvl="0">
              <a:lnSpc>
                <a:spcPct val="120000"/>
              </a:lnSpc>
              <a:defRPr/>
            </a:pPr>
            <a:r>
              <a:rPr lang="en-US" sz="1800" dirty="0" smtClean="0">
                <a:solidFill>
                  <a:sysClr val="windowText" lastClr="000000"/>
                </a:solidFill>
                <a:latin typeface="Candara" panose="020E0502030303020204" pitchFamily="34" charset="0"/>
              </a:rPr>
              <a:t>What </a:t>
            </a:r>
            <a:r>
              <a:rPr lang="en-US" sz="1800" dirty="0">
                <a:solidFill>
                  <a:sysClr val="windowText" lastClr="000000"/>
                </a:solidFill>
                <a:latin typeface="Candara" panose="020E0502030303020204" pitchFamily="34" charset="0"/>
              </a:rPr>
              <a:t>factors would be important as your agency considers whether it will pursue this </a:t>
            </a:r>
            <a:r>
              <a:rPr lang="en-US" sz="1800" dirty="0" smtClean="0">
                <a:solidFill>
                  <a:sysClr val="windowText" lastClr="000000"/>
                </a:solidFill>
                <a:latin typeface="Candara" panose="020E0502030303020204" pitchFamily="34" charset="0"/>
              </a:rPr>
              <a:t>matter?</a:t>
            </a:r>
          </a:p>
          <a:p>
            <a:pPr lvl="0">
              <a:lnSpc>
                <a:spcPct val="120000"/>
              </a:lnSpc>
              <a:defRPr/>
            </a:pPr>
            <a:r>
              <a:rPr lang="en-US" sz="1800" dirty="0" smtClean="0">
                <a:solidFill>
                  <a:sysClr val="windowText" lastClr="000000"/>
                </a:solidFill>
                <a:latin typeface="Candara" panose="020E0502030303020204" pitchFamily="34" charset="0"/>
              </a:rPr>
              <a:t>If </a:t>
            </a:r>
            <a:r>
              <a:rPr lang="en-US" sz="1800" dirty="0">
                <a:solidFill>
                  <a:sysClr val="windowText" lastClr="000000"/>
                </a:solidFill>
                <a:latin typeface="Candara" panose="020E0502030303020204" pitchFamily="34" charset="0"/>
              </a:rPr>
              <a:t>you decided to pursue this matter, what would your agency have to </a:t>
            </a:r>
            <a:r>
              <a:rPr lang="en-US" sz="1800" dirty="0" smtClean="0">
                <a:solidFill>
                  <a:sysClr val="windowText" lastClr="000000"/>
                </a:solidFill>
                <a:latin typeface="Candara" panose="020E0502030303020204" pitchFamily="34" charset="0"/>
              </a:rPr>
              <a:t>establish?</a:t>
            </a:r>
          </a:p>
          <a:p>
            <a:pPr lvl="0">
              <a:lnSpc>
                <a:spcPct val="120000"/>
              </a:lnSpc>
              <a:defRPr/>
            </a:pPr>
            <a:r>
              <a:rPr lang="en-US" sz="1800" dirty="0" smtClean="0">
                <a:solidFill>
                  <a:sysClr val="windowText" lastClr="000000"/>
                </a:solidFill>
                <a:latin typeface="Candara" panose="020E0502030303020204" pitchFamily="34" charset="0"/>
              </a:rPr>
              <a:t>What </a:t>
            </a:r>
            <a:r>
              <a:rPr lang="en-US" sz="1800" dirty="0">
                <a:solidFill>
                  <a:sysClr val="windowText" lastClr="000000"/>
                </a:solidFill>
                <a:latin typeface="Candara" panose="020E0502030303020204" pitchFamily="34" charset="0"/>
              </a:rPr>
              <a:t>type of relief would you seek in this </a:t>
            </a:r>
            <a:r>
              <a:rPr lang="en-US" sz="1800" dirty="0" smtClean="0">
                <a:solidFill>
                  <a:sysClr val="windowText" lastClr="000000"/>
                </a:solidFill>
                <a:latin typeface="Candara" panose="020E0502030303020204" pitchFamily="34" charset="0"/>
              </a:rPr>
              <a:t>matter?</a:t>
            </a:r>
          </a:p>
        </p:txBody>
      </p:sp>
      <p:sp>
        <p:nvSpPr>
          <p:cNvPr id="3" name="Title 2"/>
          <p:cNvSpPr>
            <a:spLocks noGrp="1"/>
          </p:cNvSpPr>
          <p:nvPr>
            <p:ph type="title"/>
          </p:nvPr>
        </p:nvSpPr>
        <p:spPr>
          <a:xfrm>
            <a:off x="950614" y="228600"/>
            <a:ext cx="8229600" cy="1252728"/>
          </a:xfrm>
        </p:spPr>
        <p:txBody>
          <a:bodyPr>
            <a:normAutofit/>
          </a:bodyPr>
          <a:lstStyle/>
          <a:p>
            <a:r>
              <a:rPr lang="en-US" sz="3600" b="1" dirty="0">
                <a:solidFill>
                  <a:schemeClr val="tx1"/>
                </a:solidFill>
              </a:rPr>
              <a:t>Energy: Unplugging the Competition</a:t>
            </a:r>
            <a:r>
              <a:rPr lang="en-US" sz="4000" b="1" dirty="0">
                <a:solidFill>
                  <a:schemeClr val="tx1"/>
                </a:solidFill>
              </a:rPr>
              <a:t/>
            </a:r>
            <a:br>
              <a:rPr lang="en-US" sz="4000" b="1" dirty="0">
                <a:solidFill>
                  <a:schemeClr val="tx1"/>
                </a:solidFill>
              </a:rPr>
            </a:br>
            <a:r>
              <a:rPr lang="en-US" sz="3100" dirty="0" smtClean="0">
                <a:solidFill>
                  <a:schemeClr val="tx1"/>
                </a:solidFill>
              </a:rPr>
              <a:t>Discussion Questions</a:t>
            </a:r>
            <a:endParaRPr lang="en-US" sz="3100" dirty="0">
              <a:solidFill>
                <a:schemeClr val="tx1"/>
              </a:solidFill>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2555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209800"/>
            <a:ext cx="4191000" cy="4343400"/>
          </a:xfrm>
        </p:spPr>
        <p:txBody>
          <a:bodyPr>
            <a:normAutofit fontScale="77500" lnSpcReduction="20000"/>
          </a:bodyPr>
          <a:lstStyle/>
          <a:p>
            <a:r>
              <a:rPr lang="en-US" dirty="0" smtClean="0">
                <a:solidFill>
                  <a:schemeClr val="tx1"/>
                </a:solidFill>
              </a:rPr>
              <a:t>FTC charged </a:t>
            </a:r>
            <a:r>
              <a:rPr lang="en-US" dirty="0" err="1" smtClean="0">
                <a:solidFill>
                  <a:schemeClr val="tx1"/>
                </a:solidFill>
              </a:rPr>
              <a:t>Dyna</a:t>
            </a:r>
            <a:r>
              <a:rPr lang="en-US" dirty="0" smtClean="0">
                <a:solidFill>
                  <a:schemeClr val="tx1"/>
                </a:solidFill>
              </a:rPr>
              <a:t>-E with </a:t>
            </a:r>
            <a:r>
              <a:rPr lang="en-US" dirty="0">
                <a:solidFill>
                  <a:schemeClr val="tx1"/>
                </a:solidFill>
              </a:rPr>
              <a:t>making false and unsubstantiated claims that their paper </a:t>
            </a:r>
            <a:r>
              <a:rPr lang="en-US" dirty="0" smtClean="0">
                <a:solidFill>
                  <a:schemeClr val="tx1"/>
                </a:solidFill>
              </a:rPr>
              <a:t>products (dry towels) </a:t>
            </a:r>
            <a:r>
              <a:rPr lang="en-US" dirty="0">
                <a:solidFill>
                  <a:schemeClr val="tx1"/>
                </a:solidFill>
              </a:rPr>
              <a:t>were “</a:t>
            </a:r>
            <a:r>
              <a:rPr lang="en-US" dirty="0" smtClean="0">
                <a:solidFill>
                  <a:schemeClr val="tx1"/>
                </a:solidFill>
              </a:rPr>
              <a:t>biodegradable”</a:t>
            </a:r>
          </a:p>
          <a:p>
            <a:r>
              <a:rPr lang="en-US" dirty="0" smtClean="0">
                <a:solidFill>
                  <a:schemeClr val="tx1"/>
                </a:solidFill>
              </a:rPr>
              <a:t>FTC’s </a:t>
            </a:r>
            <a:r>
              <a:rPr lang="en-US" dirty="0">
                <a:solidFill>
                  <a:schemeClr val="tx1"/>
                </a:solidFill>
              </a:rPr>
              <a:t>“Green Guides” </a:t>
            </a:r>
            <a:r>
              <a:rPr lang="en-US" dirty="0" smtClean="0">
                <a:solidFill>
                  <a:schemeClr val="tx1"/>
                </a:solidFill>
              </a:rPr>
              <a:t>state that </a:t>
            </a:r>
            <a:r>
              <a:rPr lang="en-US" dirty="0">
                <a:solidFill>
                  <a:schemeClr val="tx1"/>
                </a:solidFill>
              </a:rPr>
              <a:t>unqualified biodegradable claims are acceptable only if they have scientific evidence that </a:t>
            </a:r>
            <a:r>
              <a:rPr lang="en-US" dirty="0" smtClean="0">
                <a:solidFill>
                  <a:schemeClr val="tx1"/>
                </a:solidFill>
              </a:rPr>
              <a:t>the </a:t>
            </a:r>
            <a:r>
              <a:rPr lang="en-US" dirty="0">
                <a:solidFill>
                  <a:schemeClr val="tx1"/>
                </a:solidFill>
              </a:rPr>
              <a:t>product will completely decompose within a reasonably short period of time under customary methods of </a:t>
            </a:r>
            <a:r>
              <a:rPr lang="en-US" dirty="0" smtClean="0">
                <a:solidFill>
                  <a:schemeClr val="tx1"/>
                </a:solidFill>
              </a:rPr>
              <a:t>disposal</a:t>
            </a:r>
          </a:p>
          <a:p>
            <a:r>
              <a:rPr lang="en-US" dirty="0" smtClean="0">
                <a:solidFill>
                  <a:schemeClr val="tx1"/>
                </a:solidFill>
              </a:rPr>
              <a:t>The towels typically </a:t>
            </a:r>
            <a:r>
              <a:rPr lang="en-US" dirty="0">
                <a:solidFill>
                  <a:schemeClr val="tx1"/>
                </a:solidFill>
              </a:rPr>
              <a:t>were disposed in landfills, incinerators, or recycling facilities, where it is impossible for waste to biodegrade within a reasonably short time</a:t>
            </a:r>
          </a:p>
          <a:p>
            <a:endParaRPr lang="en-US" dirty="0" smtClean="0"/>
          </a:p>
          <a:p>
            <a:endParaRPr lang="en-US" dirty="0"/>
          </a:p>
        </p:txBody>
      </p:sp>
      <p:sp>
        <p:nvSpPr>
          <p:cNvPr id="3" name="Title 2"/>
          <p:cNvSpPr>
            <a:spLocks noGrp="1"/>
          </p:cNvSpPr>
          <p:nvPr>
            <p:ph type="title"/>
          </p:nvPr>
        </p:nvSpPr>
        <p:spPr/>
        <p:txBody>
          <a:bodyPr/>
          <a:lstStyle/>
          <a:p>
            <a:r>
              <a:rPr lang="en-US" b="1" dirty="0">
                <a:solidFill>
                  <a:schemeClr val="tx1"/>
                </a:solidFill>
              </a:rPr>
              <a:t>FTC v. </a:t>
            </a:r>
            <a:r>
              <a:rPr lang="en-US" b="1" dirty="0" err="1">
                <a:solidFill>
                  <a:schemeClr val="tx1"/>
                </a:solidFill>
              </a:rPr>
              <a:t>Dyna</a:t>
            </a:r>
            <a:r>
              <a:rPr lang="en-US" b="1" dirty="0">
                <a:solidFill>
                  <a:schemeClr val="tx1"/>
                </a:solidFill>
              </a:rPr>
              <a:t>-E</a:t>
            </a:r>
            <a:endParaRPr lang="en-US" dirty="0"/>
          </a:p>
        </p:txBody>
      </p:sp>
      <p:pic>
        <p:nvPicPr>
          <p:cNvPr id="4" name="Picture 2" descr="C:\Users\dcurren\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572000"/>
            <a:ext cx="2667000" cy="19976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1"/>
          <p:cNvSpPr txBox="1">
            <a:spLocks/>
          </p:cNvSpPr>
          <p:nvPr/>
        </p:nvSpPr>
        <p:spPr>
          <a:xfrm>
            <a:off x="4665482" y="2590800"/>
            <a:ext cx="4343400" cy="1851454"/>
          </a:xfrm>
          <a:prstGeom prst="rect">
            <a:avLst/>
          </a:prstGeom>
        </p:spPr>
        <p:txBody>
          <a:bodyPr vert="horz" lIns="91440" tIns="45720" rIns="91440" bIns="45720" rtlCol="0">
            <a:normAutofit fontScale="92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dirty="0">
                <a:solidFill>
                  <a:schemeClr val="tx1"/>
                </a:solidFill>
              </a:rPr>
              <a:t>Dyne-E was barred from representing that its products were biodegradable unless it was </a:t>
            </a:r>
            <a:r>
              <a:rPr lang="en-US" dirty="0" smtClean="0">
                <a:solidFill>
                  <a:schemeClr val="tx1"/>
                </a:solidFill>
              </a:rPr>
              <a:t>true, and that they possess scientific evidence to substantiate its claims</a:t>
            </a:r>
            <a:endParaRPr lang="en-US" dirty="0">
              <a:solidFill>
                <a:schemeClr val="tx1"/>
              </a:solidFill>
            </a:endParaRPr>
          </a:p>
          <a:p>
            <a:endParaRPr lang="en-US" dirty="0" smtClean="0"/>
          </a:p>
          <a:p>
            <a:endParaRPr lang="en-US" dirty="0"/>
          </a:p>
        </p:txBody>
      </p:sp>
    </p:spTree>
    <p:extLst>
      <p:ext uri="{BB962C8B-B14F-4D97-AF65-F5344CB8AC3E}">
        <p14:creationId xmlns:p14="http://schemas.microsoft.com/office/powerpoint/2010/main" val="1868731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424" y="79378"/>
            <a:ext cx="8754036" cy="6764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222396" y="5698698"/>
            <a:ext cx="1066800" cy="1687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4419600" y="4343400"/>
            <a:ext cx="2743200" cy="135529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111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905000"/>
            <a:ext cx="3704167" cy="4572000"/>
          </a:xfrm>
        </p:spPr>
        <p:txBody>
          <a:bodyPr/>
          <a:lstStyle/>
          <a:p>
            <a:r>
              <a:rPr lang="en-US" dirty="0" smtClean="0">
                <a:solidFill>
                  <a:schemeClr val="tx1"/>
                </a:solidFill>
              </a:rPr>
              <a:t>FTC charged </a:t>
            </a:r>
            <a:r>
              <a:rPr lang="en-US" dirty="0">
                <a:solidFill>
                  <a:schemeClr val="tx1"/>
                </a:solidFill>
              </a:rPr>
              <a:t>four sellers of clothing and other textile products with deceptively labeling and advertising these items as made of bamboo fiber, when they are made of </a:t>
            </a:r>
            <a:r>
              <a:rPr lang="en-US" dirty="0" smtClean="0">
                <a:solidFill>
                  <a:schemeClr val="tx1"/>
                </a:solidFill>
              </a:rPr>
              <a:t>rayon</a:t>
            </a:r>
          </a:p>
          <a:p>
            <a:r>
              <a:rPr lang="en-US" dirty="0" smtClean="0">
                <a:solidFill>
                  <a:schemeClr val="tx1"/>
                </a:solidFill>
              </a:rPr>
              <a:t>The resolution barred Pure Bamboo from misrepresenting its products</a:t>
            </a:r>
            <a:endParaRPr lang="en-US" dirty="0">
              <a:solidFill>
                <a:schemeClr val="tx1"/>
              </a:solidFill>
            </a:endParaRPr>
          </a:p>
        </p:txBody>
      </p:sp>
      <p:sp>
        <p:nvSpPr>
          <p:cNvPr id="3" name="Title 2"/>
          <p:cNvSpPr>
            <a:spLocks noGrp="1"/>
          </p:cNvSpPr>
          <p:nvPr>
            <p:ph type="title"/>
          </p:nvPr>
        </p:nvSpPr>
        <p:spPr/>
        <p:txBody>
          <a:bodyPr/>
          <a:lstStyle/>
          <a:p>
            <a:r>
              <a:rPr lang="en-US" b="1" dirty="0" smtClean="0">
                <a:solidFill>
                  <a:schemeClr val="tx1"/>
                </a:solidFill>
              </a:rPr>
              <a:t>FTC v. Pure </a:t>
            </a:r>
            <a:r>
              <a:rPr lang="en-US" b="1" dirty="0">
                <a:solidFill>
                  <a:schemeClr val="tx1"/>
                </a:solidFill>
              </a:rPr>
              <a:t>Bamboo</a:t>
            </a:r>
            <a:endParaRPr lang="en-US" dirty="0"/>
          </a:p>
        </p:txBody>
      </p:sp>
      <p:pic>
        <p:nvPicPr>
          <p:cNvPr id="4" name="Picture 3" descr="C:\Users\dcurren\Desktop\imagesCASK52Y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1" y="2819400"/>
            <a:ext cx="4639264" cy="24783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5439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chemeClr val="tx1"/>
                </a:solidFill>
              </a:rPr>
              <a:t>FTC v. Pure Bamboo</a:t>
            </a:r>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1752600"/>
            <a:ext cx="8560056" cy="4686300"/>
          </a:xfrm>
        </p:spPr>
      </p:pic>
      <p:sp>
        <p:nvSpPr>
          <p:cNvPr id="10" name="Rectangle 9"/>
          <p:cNvSpPr/>
          <p:nvPr/>
        </p:nvSpPr>
        <p:spPr>
          <a:xfrm>
            <a:off x="762000" y="1905000"/>
            <a:ext cx="25908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556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533400"/>
            <a:ext cx="8782800" cy="6042024"/>
          </a:xfrm>
        </p:spPr>
      </p:pic>
    </p:spTree>
    <p:extLst>
      <p:ext uri="{BB962C8B-B14F-4D97-AF65-F5344CB8AC3E}">
        <p14:creationId xmlns:p14="http://schemas.microsoft.com/office/powerpoint/2010/main" val="1498574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267" y="304800"/>
            <a:ext cx="8229600" cy="1252728"/>
          </a:xfrm>
        </p:spPr>
        <p:txBody>
          <a:bodyPr/>
          <a:lstStyle/>
          <a:p>
            <a:r>
              <a:rPr lang="en-US" b="1" dirty="0" smtClean="0">
                <a:solidFill>
                  <a:schemeClr val="tx1"/>
                </a:solidFill>
              </a:rPr>
              <a:t>FTC Green and Energy Guides</a:t>
            </a:r>
            <a:endParaRPr lang="en-US" b="1" dirty="0">
              <a:solidFill>
                <a:schemeClr val="tx1"/>
              </a:solidFill>
            </a:endParaRPr>
          </a:p>
        </p:txBody>
      </p:sp>
      <p:pic>
        <p:nvPicPr>
          <p:cNvPr id="2050" name="Picture 2" descr="C:\Users\dcurren\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355" y="2188852"/>
            <a:ext cx="4382845" cy="277580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curren\Desktop\untitl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680473"/>
            <a:ext cx="42672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240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457200"/>
            <a:ext cx="8208162" cy="5905500"/>
          </a:xfrm>
        </p:spPr>
      </p:pic>
    </p:spTree>
    <p:extLst>
      <p:ext uri="{BB962C8B-B14F-4D97-AF65-F5344CB8AC3E}">
        <p14:creationId xmlns:p14="http://schemas.microsoft.com/office/powerpoint/2010/main" val="1560248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590800"/>
            <a:ext cx="8077200" cy="4038600"/>
          </a:xfrm>
        </p:spPr>
        <p:txBody>
          <a:bodyPr>
            <a:noAutofit/>
          </a:bodyPr>
          <a:lstStyle/>
          <a:p>
            <a:r>
              <a:rPr lang="en-US" sz="1800" dirty="0" smtClean="0">
                <a:solidFill>
                  <a:schemeClr val="tx1"/>
                </a:solidFill>
              </a:rPr>
              <a:t>Talisa, a seamstress who lives in a village just outside of </a:t>
            </a:r>
            <a:r>
              <a:rPr lang="en-US" sz="1800" dirty="0" err="1" smtClean="0">
                <a:solidFill>
                  <a:schemeClr val="tx1"/>
                </a:solidFill>
              </a:rPr>
              <a:t>Yaounde</a:t>
            </a:r>
            <a:r>
              <a:rPr lang="en-US" sz="1800" dirty="0" smtClean="0">
                <a:solidFill>
                  <a:schemeClr val="tx1"/>
                </a:solidFill>
              </a:rPr>
              <a:t>, had heard from her husband, a civil servant, that one of the hit new fashions in the capital was fabric made from bamboo fibers. </a:t>
            </a:r>
            <a:r>
              <a:rPr lang="en-US" sz="1800" dirty="0">
                <a:solidFill>
                  <a:schemeClr val="tx1"/>
                </a:solidFill>
              </a:rPr>
              <a:t> </a:t>
            </a:r>
            <a:r>
              <a:rPr lang="en-US" sz="1800" dirty="0" smtClean="0">
                <a:solidFill>
                  <a:schemeClr val="tx1"/>
                </a:solidFill>
              </a:rPr>
              <a:t>Apparently, he said, the shirts were seen as very environmentally friendly since they were just bamboo fibers woven together without any harsh chemicals or large energy-intensive processes. Also, the bamboo fibers apparently had anti-bacterial properties to help ward off diseases.</a:t>
            </a:r>
          </a:p>
          <a:p>
            <a:r>
              <a:rPr lang="en-US" sz="1800" dirty="0" smtClean="0">
                <a:solidFill>
                  <a:schemeClr val="tx1"/>
                </a:solidFill>
              </a:rPr>
              <a:t>Talisa </a:t>
            </a:r>
            <a:r>
              <a:rPr lang="en-US" sz="1800" dirty="0">
                <a:solidFill>
                  <a:schemeClr val="tx1"/>
                </a:solidFill>
              </a:rPr>
              <a:t>set to work </a:t>
            </a:r>
            <a:r>
              <a:rPr lang="en-US" sz="1800" dirty="0" smtClean="0">
                <a:solidFill>
                  <a:schemeClr val="tx1"/>
                </a:solidFill>
              </a:rPr>
              <a:t>to </a:t>
            </a:r>
            <a:r>
              <a:rPr lang="en-US" sz="1800" dirty="0">
                <a:solidFill>
                  <a:schemeClr val="tx1"/>
                </a:solidFill>
              </a:rPr>
              <a:t>create a bamboo-fabric shirt for her husband to wear to work (with the idea of later making more to sell at market). While she was easily able to find some </a:t>
            </a:r>
            <a:r>
              <a:rPr lang="en-US" sz="1800" dirty="0" smtClean="0">
                <a:solidFill>
                  <a:schemeClr val="tx1"/>
                </a:solidFill>
              </a:rPr>
              <a:t>bamboo to work with, </a:t>
            </a:r>
            <a:r>
              <a:rPr lang="en-US" sz="1800" dirty="0">
                <a:solidFill>
                  <a:schemeClr val="tx1"/>
                </a:solidFill>
              </a:rPr>
              <a:t>taking out the fibers and weaving them into a yarn was </a:t>
            </a:r>
            <a:r>
              <a:rPr lang="en-US" sz="1800" dirty="0" smtClean="0">
                <a:solidFill>
                  <a:schemeClr val="tx1"/>
                </a:solidFill>
              </a:rPr>
              <a:t>a long </a:t>
            </a:r>
            <a:r>
              <a:rPr lang="en-US" sz="1800" dirty="0">
                <a:solidFill>
                  <a:schemeClr val="tx1"/>
                </a:solidFill>
              </a:rPr>
              <a:t>and hard </a:t>
            </a:r>
            <a:r>
              <a:rPr lang="en-US" sz="1800" dirty="0" smtClean="0">
                <a:solidFill>
                  <a:schemeClr val="tx1"/>
                </a:solidFill>
              </a:rPr>
              <a:t>process.</a:t>
            </a:r>
          </a:p>
          <a:p>
            <a:r>
              <a:rPr lang="en-US" sz="1800" dirty="0" smtClean="0">
                <a:solidFill>
                  <a:schemeClr val="tx1"/>
                </a:solidFill>
              </a:rPr>
              <a:t>When </a:t>
            </a:r>
            <a:r>
              <a:rPr lang="en-US" sz="1800" dirty="0">
                <a:solidFill>
                  <a:schemeClr val="tx1"/>
                </a:solidFill>
              </a:rPr>
              <a:t>she finally finished the shirt, her husband said, “Oh no! The bamboo shirts don’t feel or look anything like that! It’s </a:t>
            </a:r>
            <a:r>
              <a:rPr lang="en-US" sz="1800" dirty="0" smtClean="0">
                <a:solidFill>
                  <a:schemeClr val="tx1"/>
                </a:solidFill>
              </a:rPr>
              <a:t>way too </a:t>
            </a:r>
            <a:r>
              <a:rPr lang="en-US" sz="1800" dirty="0">
                <a:solidFill>
                  <a:schemeClr val="tx1"/>
                </a:solidFill>
              </a:rPr>
              <a:t>scratchy. I don’t want it</a:t>
            </a:r>
            <a:r>
              <a:rPr lang="en-US" sz="1800" dirty="0" smtClean="0">
                <a:solidFill>
                  <a:schemeClr val="tx1"/>
                </a:solidFill>
              </a:rPr>
              <a:t>.”</a:t>
            </a:r>
            <a:endParaRPr lang="en-US" sz="1800" dirty="0">
              <a:solidFill>
                <a:schemeClr val="tx1"/>
              </a:solidFill>
            </a:endParaRPr>
          </a:p>
        </p:txBody>
      </p:sp>
      <p:sp>
        <p:nvSpPr>
          <p:cNvPr id="2" name="Title 1"/>
          <p:cNvSpPr>
            <a:spLocks noGrp="1"/>
          </p:cNvSpPr>
          <p:nvPr>
            <p:ph type="title"/>
          </p:nvPr>
        </p:nvSpPr>
        <p:spPr>
          <a:xfrm>
            <a:off x="763595" y="304800"/>
            <a:ext cx="8229600" cy="1252728"/>
          </a:xfrm>
        </p:spPr>
        <p:txBody>
          <a:bodyPr>
            <a:normAutofit fontScale="90000"/>
          </a:bodyPr>
          <a:lstStyle/>
          <a:p>
            <a:r>
              <a:rPr lang="en-US" sz="4900" b="1" dirty="0" smtClean="0">
                <a:solidFill>
                  <a:schemeClr val="tx1"/>
                </a:solidFill>
              </a:rPr>
              <a:t>Environment: Bamboo-</a:t>
            </a:r>
            <a:r>
              <a:rPr lang="en-US" sz="4900" b="1" dirty="0" err="1" smtClean="0">
                <a:solidFill>
                  <a:schemeClr val="tx1"/>
                </a:solidFill>
              </a:rPr>
              <a:t>zled</a:t>
            </a:r>
            <a:r>
              <a:rPr lang="en-US" sz="4900" b="1" dirty="0" smtClean="0">
                <a:solidFill>
                  <a:schemeClr val="tx1"/>
                </a:solidFill>
              </a:rPr>
              <a:t>!</a:t>
            </a:r>
            <a:r>
              <a:rPr lang="en-US" sz="4900" b="1" u="sng" dirty="0" smtClean="0">
                <a:solidFill>
                  <a:schemeClr val="tx1"/>
                </a:solidFill>
              </a:rPr>
              <a:t/>
            </a:r>
            <a:br>
              <a:rPr lang="en-US" sz="4900" b="1" u="sng" dirty="0" smtClean="0">
                <a:solidFill>
                  <a:schemeClr val="tx1"/>
                </a:solidFill>
              </a:rPr>
            </a:br>
            <a:r>
              <a:rPr lang="en-US" sz="3400" dirty="0" smtClean="0">
                <a:solidFill>
                  <a:schemeClr val="tx1"/>
                </a:solidFill>
              </a:rPr>
              <a:t>Fact Pattern – 1/2 </a:t>
            </a:r>
            <a:endParaRPr lang="en-US" sz="3400" u="sng" dirty="0">
              <a:solidFill>
                <a:schemeClr val="tx1"/>
              </a:solidFill>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7858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990600"/>
            <a:ext cx="8722332" cy="4670424"/>
          </a:xfrm>
        </p:spPr>
      </p:pic>
    </p:spTree>
    <p:extLst>
      <p:ext uri="{BB962C8B-B14F-4D97-AF65-F5344CB8AC3E}">
        <p14:creationId xmlns:p14="http://schemas.microsoft.com/office/powerpoint/2010/main" val="2774748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105156"/>
            <a:ext cx="8229600" cy="1252728"/>
          </a:xfrm>
        </p:spPr>
        <p:txBody>
          <a:bodyPr>
            <a:normAutofit/>
          </a:bodyPr>
          <a:lstStyle/>
          <a:p>
            <a:r>
              <a:rPr lang="en-US" sz="3400" b="1" dirty="0" smtClean="0">
                <a:solidFill>
                  <a:schemeClr val="tx1"/>
                </a:solidFill>
              </a:rPr>
              <a:t>FTC v. North Carolina Board of Dentistry</a:t>
            </a:r>
            <a:endParaRPr lang="en-US" sz="3400" b="1" dirty="0">
              <a:solidFill>
                <a:schemeClr val="tx1"/>
              </a:solidFill>
            </a:endParaRPr>
          </a:p>
        </p:txBody>
      </p:sp>
      <p:pic>
        <p:nvPicPr>
          <p:cNvPr id="3074" name="Picture 2" descr="C:\Users\dcurren\Desktop\imagesCA26970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057400"/>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dcurren\Desktop\imagesCA8RMM7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648200"/>
            <a:ext cx="2600325" cy="19401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1"/>
          <p:cNvSpPr>
            <a:spLocks noGrp="1"/>
          </p:cNvSpPr>
          <p:nvPr>
            <p:ph idx="1"/>
          </p:nvPr>
        </p:nvSpPr>
        <p:spPr>
          <a:xfrm>
            <a:off x="0" y="2057400"/>
            <a:ext cx="3704167" cy="2438400"/>
          </a:xfrm>
        </p:spPr>
        <p:txBody>
          <a:bodyPr>
            <a:normAutofit fontScale="85000" lnSpcReduction="10000"/>
          </a:bodyPr>
          <a:lstStyle/>
          <a:p>
            <a:r>
              <a:rPr lang="en-US" dirty="0">
                <a:solidFill>
                  <a:schemeClr val="tx1"/>
                </a:solidFill>
              </a:rPr>
              <a:t>North Carolina Board of Dental Examiners </a:t>
            </a:r>
            <a:r>
              <a:rPr lang="en-US" dirty="0" smtClean="0">
                <a:solidFill>
                  <a:schemeClr val="tx1"/>
                </a:solidFill>
              </a:rPr>
              <a:t>tried </a:t>
            </a:r>
            <a:r>
              <a:rPr lang="en-US" dirty="0">
                <a:solidFill>
                  <a:schemeClr val="tx1"/>
                </a:solidFill>
              </a:rPr>
              <a:t>to block non-dentists in the state from providing teeth-whitening goods or </a:t>
            </a:r>
            <a:r>
              <a:rPr lang="en-US" dirty="0" smtClean="0">
                <a:solidFill>
                  <a:schemeClr val="tx1"/>
                </a:solidFill>
              </a:rPr>
              <a:t>services</a:t>
            </a:r>
          </a:p>
          <a:p>
            <a:r>
              <a:rPr lang="en-US" dirty="0" smtClean="0">
                <a:solidFill>
                  <a:schemeClr val="tx1"/>
                </a:solidFill>
              </a:rPr>
              <a:t>Ninth Circuit affirmed FTC’s determination that Dental Examiners stifled competition </a:t>
            </a:r>
            <a:endParaRPr lang="en-US" dirty="0">
              <a:solidFill>
                <a:schemeClr val="tx1"/>
              </a:solidFill>
            </a:endParaRPr>
          </a:p>
        </p:txBody>
      </p:sp>
    </p:spTree>
    <p:extLst>
      <p:ext uri="{BB962C8B-B14F-4D97-AF65-F5344CB8AC3E}">
        <p14:creationId xmlns:p14="http://schemas.microsoft.com/office/powerpoint/2010/main" val="40659756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My contact information:</a:t>
            </a:r>
          </a:p>
          <a:p>
            <a:pPr marL="581343" lvl="2" indent="0">
              <a:buNone/>
            </a:pPr>
            <a:r>
              <a:rPr lang="en-US" sz="1600" dirty="0" smtClean="0"/>
              <a:t>Deon Woods Bell</a:t>
            </a:r>
          </a:p>
          <a:p>
            <a:pPr marL="581343" lvl="2" indent="0">
              <a:buNone/>
            </a:pPr>
            <a:r>
              <a:rPr lang="en-US" sz="1600" dirty="0" smtClean="0"/>
              <a:t>Office of International Affairs</a:t>
            </a:r>
          </a:p>
          <a:p>
            <a:pPr marL="581343" lvl="2" indent="0">
              <a:buNone/>
            </a:pPr>
            <a:r>
              <a:rPr lang="en-US" sz="1600" dirty="0" smtClean="0"/>
              <a:t>U.S. Federal Trade Commission</a:t>
            </a:r>
          </a:p>
          <a:p>
            <a:pPr marL="581343" lvl="2" indent="0">
              <a:buNone/>
            </a:pPr>
            <a:r>
              <a:rPr lang="en-US" sz="1600" dirty="0" smtClean="0"/>
              <a:t>600 Pennsylvania Ave, N.W.  H-494</a:t>
            </a:r>
          </a:p>
          <a:p>
            <a:pPr marL="581343" lvl="2" indent="0">
              <a:buNone/>
            </a:pPr>
            <a:r>
              <a:rPr lang="en-US" sz="1600" dirty="0" smtClean="0"/>
              <a:t>Washington, D.C. 20580</a:t>
            </a:r>
          </a:p>
          <a:p>
            <a:pPr marL="581343" lvl="2" indent="0">
              <a:buNone/>
            </a:pPr>
            <a:endParaRPr lang="en-US" sz="1600" dirty="0"/>
          </a:p>
          <a:p>
            <a:pPr marL="581343" lvl="2" indent="0">
              <a:buNone/>
            </a:pPr>
            <a:r>
              <a:rPr lang="en-US" sz="1600" dirty="0" smtClean="0"/>
              <a:t>Email: dwoodsbell@ftc.gov</a:t>
            </a:r>
          </a:p>
          <a:p>
            <a:pPr marL="581343" lvl="2" indent="0">
              <a:buNone/>
            </a:pPr>
            <a:r>
              <a:rPr lang="en-US" sz="1600" dirty="0" smtClean="0"/>
              <a:t>Telephone: +1 (202) 326-3307</a:t>
            </a:r>
          </a:p>
          <a:p>
            <a:endParaRPr lang="en-US" dirty="0"/>
          </a:p>
        </p:txBody>
      </p:sp>
      <p:sp>
        <p:nvSpPr>
          <p:cNvPr id="3" name="Title 2"/>
          <p:cNvSpPr>
            <a:spLocks noGrp="1"/>
          </p:cNvSpPr>
          <p:nvPr>
            <p:ph type="title"/>
          </p:nvPr>
        </p:nvSpPr>
        <p:spPr/>
        <p:txBody>
          <a:bodyPr/>
          <a:lstStyle/>
          <a:p>
            <a:r>
              <a:rPr lang="en-US" b="1" dirty="0" smtClean="0">
                <a:solidFill>
                  <a:schemeClr val="tx1"/>
                </a:solidFill>
              </a:rPr>
              <a:t>Thank you!</a:t>
            </a:r>
            <a:endParaRPr lang="en-US" dirty="0"/>
          </a:p>
        </p:txBody>
      </p:sp>
    </p:spTree>
    <p:extLst>
      <p:ext uri="{BB962C8B-B14F-4D97-AF65-F5344CB8AC3E}">
        <p14:creationId xmlns:p14="http://schemas.microsoft.com/office/powerpoint/2010/main" val="3973647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514600"/>
            <a:ext cx="8229600" cy="3962400"/>
          </a:xfrm>
        </p:spPr>
        <p:txBody>
          <a:bodyPr>
            <a:noAutofit/>
          </a:bodyPr>
          <a:lstStyle/>
          <a:p>
            <a:r>
              <a:rPr lang="en-US" sz="2200" dirty="0" smtClean="0">
                <a:solidFill>
                  <a:schemeClr val="tx1"/>
                </a:solidFill>
              </a:rPr>
              <a:t>Traveling into the city with her husband, she came across some of these “bamboo” shirts in the market, which she quickly deduced were just another fabric known as rayon. </a:t>
            </a:r>
            <a:endParaRPr lang="en-US" sz="2200" dirty="0">
              <a:solidFill>
                <a:schemeClr val="tx1"/>
              </a:solidFill>
            </a:endParaRPr>
          </a:p>
          <a:p>
            <a:r>
              <a:rPr lang="en-US" sz="2200" dirty="0" smtClean="0">
                <a:solidFill>
                  <a:schemeClr val="tx1"/>
                </a:solidFill>
              </a:rPr>
              <a:t>Rayon is made from wood pulp, which can include bamboo, but it’s processed down using many dangerous chemicals such as lye and sulfuric acid into a smoother form of fabric. Even if bamboo had any health properties, they would be lost through the chemical process. </a:t>
            </a:r>
          </a:p>
          <a:p>
            <a:r>
              <a:rPr lang="en-US" sz="2200" dirty="0" smtClean="0">
                <a:solidFill>
                  <a:schemeClr val="tx1"/>
                </a:solidFill>
              </a:rPr>
              <a:t>Not wanting to be left out of the fashion fad, however, Talisa started buying some rayon fabric and marketed some dresses she created as “made from bamboo.”</a:t>
            </a:r>
          </a:p>
        </p:txBody>
      </p:sp>
      <p:sp>
        <p:nvSpPr>
          <p:cNvPr id="3" name="Title 2"/>
          <p:cNvSpPr>
            <a:spLocks noGrp="1"/>
          </p:cNvSpPr>
          <p:nvPr>
            <p:ph type="title"/>
          </p:nvPr>
        </p:nvSpPr>
        <p:spPr>
          <a:xfrm>
            <a:off x="801318" y="304800"/>
            <a:ext cx="8229600" cy="1252728"/>
          </a:xfrm>
        </p:spPr>
        <p:txBody>
          <a:bodyPr>
            <a:normAutofit fontScale="90000"/>
          </a:bodyPr>
          <a:lstStyle/>
          <a:p>
            <a:r>
              <a:rPr lang="en-US" sz="4900" b="1" dirty="0" smtClean="0">
                <a:solidFill>
                  <a:schemeClr val="tx1"/>
                </a:solidFill>
              </a:rPr>
              <a:t>Environment: Bamboo-</a:t>
            </a:r>
            <a:r>
              <a:rPr lang="en-US" sz="4900" b="1" dirty="0" err="1" smtClean="0">
                <a:solidFill>
                  <a:schemeClr val="tx1"/>
                </a:solidFill>
              </a:rPr>
              <a:t>zled</a:t>
            </a:r>
            <a:r>
              <a:rPr lang="en-US" sz="4900" b="1" dirty="0" smtClean="0">
                <a:solidFill>
                  <a:schemeClr val="tx1"/>
                </a:solidFill>
              </a:rPr>
              <a:t>!</a:t>
            </a:r>
            <a:r>
              <a:rPr lang="en-US" sz="4900" b="1" u="sng" dirty="0" smtClean="0">
                <a:solidFill>
                  <a:schemeClr val="tx1"/>
                </a:solidFill>
              </a:rPr>
              <a:t/>
            </a:r>
            <a:br>
              <a:rPr lang="en-US" sz="4900" b="1" u="sng" dirty="0" smtClean="0">
                <a:solidFill>
                  <a:schemeClr val="tx1"/>
                </a:solidFill>
              </a:rPr>
            </a:br>
            <a:r>
              <a:rPr lang="en-US" sz="3400" dirty="0" smtClean="0">
                <a:solidFill>
                  <a:schemeClr val="tx1"/>
                </a:solidFill>
              </a:rPr>
              <a:t>Fact Pattern – 2/2 </a:t>
            </a:r>
            <a:endParaRPr lang="en-US" sz="3400" u="sng" dirty="0">
              <a:solidFill>
                <a:schemeClr val="tx1"/>
              </a:solidFill>
            </a:endParaRP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6065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2667000"/>
            <a:ext cx="3810000" cy="3209924"/>
          </a:xfrm>
        </p:spPr>
      </p:pic>
      <p:sp>
        <p:nvSpPr>
          <p:cNvPr id="3" name="Title 2"/>
          <p:cNvSpPr>
            <a:spLocks noGrp="1"/>
          </p:cNvSpPr>
          <p:nvPr>
            <p:ph type="title"/>
          </p:nvPr>
        </p:nvSpPr>
        <p:spPr/>
        <p:txBody>
          <a:bodyPr>
            <a:normAutofit fontScale="90000"/>
          </a:bodyPr>
          <a:lstStyle/>
          <a:p>
            <a:r>
              <a:rPr lang="en-US" b="1" dirty="0">
                <a:solidFill>
                  <a:schemeClr val="tx1"/>
                </a:solidFill>
              </a:rPr>
              <a:t>Environment: Bamboo-</a:t>
            </a:r>
            <a:r>
              <a:rPr lang="en-US" b="1" dirty="0" err="1">
                <a:solidFill>
                  <a:schemeClr val="tx1"/>
                </a:solidFill>
              </a:rPr>
              <a:t>zled</a:t>
            </a:r>
            <a:r>
              <a:rPr lang="en-US" b="1" dirty="0">
                <a:solidFill>
                  <a:schemeClr val="tx1"/>
                </a:solidFill>
              </a:rPr>
              <a:t>!</a:t>
            </a:r>
            <a:br>
              <a:rPr lang="en-US" b="1" dirty="0">
                <a:solidFill>
                  <a:schemeClr val="tx1"/>
                </a:solidFill>
              </a:rPr>
            </a:br>
            <a:r>
              <a:rPr lang="en-US" sz="3400" dirty="0" smtClean="0">
                <a:solidFill>
                  <a:schemeClr val="tx1"/>
                </a:solidFill>
              </a:rPr>
              <a:t>Exhibit A</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6152" y="2667000"/>
            <a:ext cx="3355848" cy="3200400"/>
          </a:xfrm>
          <a:prstGeom prst="rect">
            <a:avLst/>
          </a:prstGeom>
        </p:spPr>
      </p:pic>
    </p:spTree>
    <p:extLst>
      <p:ext uri="{BB962C8B-B14F-4D97-AF65-F5344CB8AC3E}">
        <p14:creationId xmlns:p14="http://schemas.microsoft.com/office/powerpoint/2010/main" val="592894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2286000"/>
            <a:ext cx="8153400" cy="4191000"/>
          </a:xfrm>
        </p:spPr>
        <p:txBody>
          <a:bodyPr>
            <a:normAutofit fontScale="25000" lnSpcReduction="20000"/>
          </a:bodyPr>
          <a:lstStyle/>
          <a:p>
            <a:pPr lvl="0">
              <a:lnSpc>
                <a:spcPct val="120000"/>
              </a:lnSpc>
              <a:defRPr/>
            </a:pPr>
            <a:r>
              <a:rPr lang="en-US" sz="7200" dirty="0" smtClean="0">
                <a:solidFill>
                  <a:sysClr val="windowText" lastClr="000000"/>
                </a:solidFill>
                <a:latin typeface="Candara" panose="020E0502030303020204" pitchFamily="34" charset="0"/>
              </a:rPr>
              <a:t>What exactly was the fraud committed here?</a:t>
            </a:r>
          </a:p>
          <a:p>
            <a:pPr lvl="0">
              <a:lnSpc>
                <a:spcPct val="120000"/>
              </a:lnSpc>
              <a:defRPr/>
            </a:pPr>
            <a:r>
              <a:rPr lang="en-US" sz="7200" dirty="0" smtClean="0">
                <a:solidFill>
                  <a:sysClr val="windowText" lastClr="000000"/>
                </a:solidFill>
                <a:latin typeface="Candara" panose="020E0502030303020204" pitchFamily="34" charset="0"/>
              </a:rPr>
              <a:t>How </a:t>
            </a:r>
            <a:r>
              <a:rPr lang="en-US" sz="7200" dirty="0">
                <a:solidFill>
                  <a:sysClr val="windowText" lastClr="000000"/>
                </a:solidFill>
                <a:latin typeface="Candara" panose="020E0502030303020204" pitchFamily="34" charset="0"/>
              </a:rPr>
              <a:t>would you go about investigating a case like </a:t>
            </a:r>
            <a:r>
              <a:rPr lang="en-US" sz="7200" dirty="0" smtClean="0">
                <a:solidFill>
                  <a:sysClr val="windowText" lastClr="000000"/>
                </a:solidFill>
                <a:latin typeface="Candara" panose="020E0502030303020204" pitchFamily="34" charset="0"/>
              </a:rPr>
              <a:t>this?</a:t>
            </a:r>
          </a:p>
          <a:p>
            <a:pPr lvl="0">
              <a:lnSpc>
                <a:spcPct val="120000"/>
              </a:lnSpc>
              <a:defRPr/>
            </a:pPr>
            <a:r>
              <a:rPr lang="en-US" sz="7200" dirty="0" smtClean="0">
                <a:solidFill>
                  <a:sysClr val="windowText" lastClr="000000"/>
                </a:solidFill>
                <a:latin typeface="Candara" panose="020E0502030303020204" pitchFamily="34" charset="0"/>
              </a:rPr>
              <a:t>Is </a:t>
            </a:r>
            <a:r>
              <a:rPr lang="en-US" sz="7200" dirty="0">
                <a:solidFill>
                  <a:sysClr val="windowText" lastClr="000000"/>
                </a:solidFill>
                <a:latin typeface="Candara" panose="020E0502030303020204" pitchFamily="34" charset="0"/>
              </a:rPr>
              <a:t>it important whether your agency has received any consumer </a:t>
            </a:r>
            <a:r>
              <a:rPr lang="en-US" sz="7200" dirty="0" smtClean="0">
                <a:solidFill>
                  <a:sysClr val="windowText" lastClr="000000"/>
                </a:solidFill>
                <a:latin typeface="Candara" panose="020E0502030303020204" pitchFamily="34" charset="0"/>
              </a:rPr>
              <a:t>complaints?</a:t>
            </a:r>
          </a:p>
          <a:p>
            <a:pPr lvl="0">
              <a:lnSpc>
                <a:spcPct val="120000"/>
              </a:lnSpc>
              <a:defRPr/>
            </a:pPr>
            <a:r>
              <a:rPr lang="en-US" sz="7200" dirty="0" smtClean="0">
                <a:solidFill>
                  <a:sysClr val="windowText" lastClr="000000"/>
                </a:solidFill>
                <a:latin typeface="Candara" panose="020E0502030303020204" pitchFamily="34" charset="0"/>
              </a:rPr>
              <a:t>What </a:t>
            </a:r>
            <a:r>
              <a:rPr lang="en-US" sz="7200" dirty="0">
                <a:solidFill>
                  <a:sysClr val="windowText" lastClr="000000"/>
                </a:solidFill>
                <a:latin typeface="Candara" panose="020E0502030303020204" pitchFamily="34" charset="0"/>
              </a:rPr>
              <a:t>factors would be important as your agency considers whether it will pursue this </a:t>
            </a:r>
            <a:r>
              <a:rPr lang="en-US" sz="7200" dirty="0" smtClean="0">
                <a:solidFill>
                  <a:sysClr val="windowText" lastClr="000000"/>
                </a:solidFill>
                <a:latin typeface="Candara" panose="020E0502030303020204" pitchFamily="34" charset="0"/>
              </a:rPr>
              <a:t>matter?</a:t>
            </a:r>
          </a:p>
          <a:p>
            <a:pPr lvl="0">
              <a:lnSpc>
                <a:spcPct val="120000"/>
              </a:lnSpc>
              <a:defRPr/>
            </a:pPr>
            <a:r>
              <a:rPr lang="en-US" sz="7200" dirty="0" smtClean="0">
                <a:solidFill>
                  <a:sysClr val="windowText" lastClr="000000"/>
                </a:solidFill>
                <a:latin typeface="Candara" panose="020E0502030303020204" pitchFamily="34" charset="0"/>
              </a:rPr>
              <a:t>If </a:t>
            </a:r>
            <a:r>
              <a:rPr lang="en-US" sz="7200" dirty="0">
                <a:solidFill>
                  <a:sysClr val="windowText" lastClr="000000"/>
                </a:solidFill>
                <a:latin typeface="Candara" panose="020E0502030303020204" pitchFamily="34" charset="0"/>
              </a:rPr>
              <a:t>you decided to pursue this matter, what would your agency have to </a:t>
            </a:r>
            <a:r>
              <a:rPr lang="en-US" sz="7200" dirty="0" smtClean="0">
                <a:solidFill>
                  <a:sysClr val="windowText" lastClr="000000"/>
                </a:solidFill>
                <a:latin typeface="Candara" panose="020E0502030303020204" pitchFamily="34" charset="0"/>
              </a:rPr>
              <a:t>establish?</a:t>
            </a:r>
          </a:p>
          <a:p>
            <a:pPr lvl="0">
              <a:lnSpc>
                <a:spcPct val="120000"/>
              </a:lnSpc>
              <a:defRPr/>
            </a:pPr>
            <a:r>
              <a:rPr lang="en-US" sz="7200" dirty="0" smtClean="0">
                <a:solidFill>
                  <a:sysClr val="windowText" lastClr="000000"/>
                </a:solidFill>
                <a:latin typeface="Candara" panose="020E0502030303020204" pitchFamily="34" charset="0"/>
              </a:rPr>
              <a:t>Would it matter if the perpetrators here are not formal businesses but are individual people? </a:t>
            </a:r>
          </a:p>
          <a:p>
            <a:pPr lvl="0">
              <a:lnSpc>
                <a:spcPct val="120000"/>
              </a:lnSpc>
              <a:defRPr/>
            </a:pPr>
            <a:r>
              <a:rPr lang="en-US" sz="7200" dirty="0" smtClean="0">
                <a:solidFill>
                  <a:sysClr val="windowText" lastClr="000000"/>
                </a:solidFill>
                <a:latin typeface="Candara" panose="020E0502030303020204" pitchFamily="34" charset="0"/>
              </a:rPr>
              <a:t>Is </a:t>
            </a:r>
            <a:r>
              <a:rPr lang="en-US" sz="7200" dirty="0">
                <a:solidFill>
                  <a:sysClr val="windowText" lastClr="000000"/>
                </a:solidFill>
                <a:latin typeface="Candara" panose="020E0502030303020204" pitchFamily="34" charset="0"/>
              </a:rPr>
              <a:t>there any other </a:t>
            </a:r>
            <a:r>
              <a:rPr lang="en-US" sz="7200" dirty="0" smtClean="0">
                <a:solidFill>
                  <a:sysClr val="windowText" lastClr="000000"/>
                </a:solidFill>
                <a:latin typeface="Candara" panose="020E0502030303020204" pitchFamily="34" charset="0"/>
              </a:rPr>
              <a:t>agency </a:t>
            </a:r>
            <a:r>
              <a:rPr lang="en-US" sz="7200" dirty="0">
                <a:solidFill>
                  <a:sysClr val="windowText" lastClr="000000"/>
                </a:solidFill>
                <a:latin typeface="Candara" panose="020E0502030303020204" pitchFamily="34" charset="0"/>
              </a:rPr>
              <a:t>that may have a role, including NPO’s and self-regulatory industry </a:t>
            </a:r>
            <a:r>
              <a:rPr lang="en-US" sz="7200" dirty="0" smtClean="0">
                <a:solidFill>
                  <a:sysClr val="windowText" lastClr="000000"/>
                </a:solidFill>
                <a:latin typeface="Candara" panose="020E0502030303020204" pitchFamily="34" charset="0"/>
              </a:rPr>
              <a:t>body?</a:t>
            </a:r>
          </a:p>
          <a:p>
            <a:pPr lvl="0">
              <a:lnSpc>
                <a:spcPct val="120000"/>
              </a:lnSpc>
              <a:defRPr/>
            </a:pPr>
            <a:r>
              <a:rPr lang="en-US" sz="7200" dirty="0" smtClean="0">
                <a:solidFill>
                  <a:sysClr val="windowText" lastClr="000000"/>
                </a:solidFill>
                <a:latin typeface="Candara" panose="020E0502030303020204" pitchFamily="34" charset="0"/>
              </a:rPr>
              <a:t>What </a:t>
            </a:r>
            <a:r>
              <a:rPr lang="en-US" sz="7200" dirty="0">
                <a:solidFill>
                  <a:sysClr val="windowText" lastClr="000000"/>
                </a:solidFill>
                <a:latin typeface="Candara" panose="020E0502030303020204" pitchFamily="34" charset="0"/>
              </a:rPr>
              <a:t>type of relief would you seek in this </a:t>
            </a:r>
            <a:r>
              <a:rPr lang="en-US" sz="7200" dirty="0" smtClean="0">
                <a:solidFill>
                  <a:sysClr val="windowText" lastClr="000000"/>
                </a:solidFill>
                <a:latin typeface="Candara" panose="020E0502030303020204" pitchFamily="34" charset="0"/>
              </a:rPr>
              <a:t>matter?</a:t>
            </a:r>
          </a:p>
          <a:p>
            <a:pPr lvl="0">
              <a:lnSpc>
                <a:spcPct val="120000"/>
              </a:lnSpc>
              <a:defRPr/>
            </a:pPr>
            <a:r>
              <a:rPr lang="en-US" sz="7200" dirty="0" smtClean="0">
                <a:solidFill>
                  <a:sysClr val="windowText" lastClr="000000"/>
                </a:solidFill>
                <a:latin typeface="Candara" panose="020E0502030303020204" pitchFamily="34" charset="0"/>
              </a:rPr>
              <a:t>What </a:t>
            </a:r>
            <a:r>
              <a:rPr lang="en-US" sz="7200" dirty="0">
                <a:solidFill>
                  <a:sysClr val="windowText" lastClr="000000"/>
                </a:solidFill>
                <a:latin typeface="Candara" panose="020E0502030303020204" pitchFamily="34" charset="0"/>
              </a:rPr>
              <a:t>type of consumer or business education, if any, do you think would be effective?</a:t>
            </a:r>
          </a:p>
          <a:p>
            <a:endParaRPr lang="en-US" dirty="0"/>
          </a:p>
        </p:txBody>
      </p:sp>
      <p:sp>
        <p:nvSpPr>
          <p:cNvPr id="3" name="Title 2"/>
          <p:cNvSpPr>
            <a:spLocks noGrp="1"/>
          </p:cNvSpPr>
          <p:nvPr>
            <p:ph type="title"/>
          </p:nvPr>
        </p:nvSpPr>
        <p:spPr/>
        <p:txBody>
          <a:bodyPr>
            <a:normAutofit fontScale="90000"/>
          </a:bodyPr>
          <a:lstStyle/>
          <a:p>
            <a:r>
              <a:rPr lang="en-US" b="1" dirty="0" smtClean="0">
                <a:solidFill>
                  <a:schemeClr val="tx1"/>
                </a:solidFill>
              </a:rPr>
              <a:t>Environment: Bamboo-</a:t>
            </a:r>
            <a:r>
              <a:rPr lang="en-US" b="1" dirty="0" err="1" smtClean="0">
                <a:solidFill>
                  <a:schemeClr val="tx1"/>
                </a:solidFill>
              </a:rPr>
              <a:t>zled</a:t>
            </a:r>
            <a:r>
              <a:rPr lang="en-US" b="1" dirty="0" smtClean="0">
                <a:solidFill>
                  <a:schemeClr val="tx1"/>
                </a:solidFill>
              </a:rPr>
              <a:t>!</a:t>
            </a:r>
            <a:br>
              <a:rPr lang="en-US" b="1" dirty="0" smtClean="0">
                <a:solidFill>
                  <a:schemeClr val="tx1"/>
                </a:solidFill>
              </a:rPr>
            </a:br>
            <a:r>
              <a:rPr lang="en-US" sz="3400" dirty="0" smtClean="0">
                <a:solidFill>
                  <a:schemeClr val="tx1"/>
                </a:solidFill>
              </a:rPr>
              <a:t>Questions for Discussion</a:t>
            </a:r>
            <a:endParaRPr lang="en-US" sz="3400" dirty="0">
              <a:solidFill>
                <a:schemeClr val="tx1"/>
              </a:solidFill>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2555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514600"/>
            <a:ext cx="7924801" cy="4114800"/>
          </a:xfrm>
        </p:spPr>
        <p:txBody>
          <a:bodyPr>
            <a:normAutofit fontScale="25000" lnSpcReduction="20000"/>
          </a:bodyPr>
          <a:lstStyle/>
          <a:p>
            <a:r>
              <a:rPr lang="en-US" sz="8400" dirty="0" err="1" smtClean="0">
                <a:solidFill>
                  <a:schemeClr val="tx1"/>
                </a:solidFill>
              </a:rPr>
              <a:t>Talisa’s</a:t>
            </a:r>
            <a:r>
              <a:rPr lang="en-US" sz="8400" dirty="0" smtClean="0">
                <a:solidFill>
                  <a:schemeClr val="tx1"/>
                </a:solidFill>
              </a:rPr>
              <a:t> cousin, who had moved to Côte d'Ivoire with her husband, was visiting and had told her all about this new solar powered cooker that they had recently bought . . . “Since it uses the sun, you don’t need to buy gas or fuel or wood or anything!” The cooker was made by a newly created company in Abidjan. When </a:t>
            </a:r>
            <a:r>
              <a:rPr lang="en-US" sz="8400" dirty="0" err="1" smtClean="0">
                <a:solidFill>
                  <a:schemeClr val="tx1"/>
                </a:solidFill>
              </a:rPr>
              <a:t>Talisa</a:t>
            </a:r>
            <a:r>
              <a:rPr lang="en-US" sz="8400" dirty="0" smtClean="0">
                <a:solidFill>
                  <a:schemeClr val="tx1"/>
                </a:solidFill>
              </a:rPr>
              <a:t> asked her cousin whether it still worked during the nighttime or when it was cloudy, she replied, “Oh, it has a super-duper battery attached so that it will work anytime! It’s really not a problem.”</a:t>
            </a:r>
          </a:p>
          <a:p>
            <a:r>
              <a:rPr lang="en-US" sz="8400" dirty="0" smtClean="0">
                <a:solidFill>
                  <a:schemeClr val="tx1"/>
                </a:solidFill>
              </a:rPr>
              <a:t>The area where </a:t>
            </a:r>
            <a:r>
              <a:rPr lang="en-US" sz="8400" dirty="0" err="1" smtClean="0">
                <a:solidFill>
                  <a:schemeClr val="tx1"/>
                </a:solidFill>
              </a:rPr>
              <a:t>Talisa</a:t>
            </a:r>
            <a:r>
              <a:rPr lang="en-US" sz="8400" dirty="0" smtClean="0">
                <a:solidFill>
                  <a:schemeClr val="tx1"/>
                </a:solidFill>
              </a:rPr>
              <a:t> lived soon encountered a fuel shortage, and their regular oven started to break down. She started to think more closely about giving this cooker idea a try. Her husband was wary about the idea since the cooker would have to be imported from a long ways away and might get damaged or confiscated. Eventually, she and her husband decided to give the cooker a try.</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p:nvPr>
        </p:nvSpPr>
        <p:spPr/>
        <p:txBody>
          <a:bodyPr>
            <a:normAutofit fontScale="90000"/>
          </a:bodyPr>
          <a:lstStyle/>
          <a:p>
            <a:r>
              <a:rPr lang="en-US" sz="4900" b="1" dirty="0" smtClean="0">
                <a:solidFill>
                  <a:schemeClr val="tx1"/>
                </a:solidFill>
              </a:rPr>
              <a:t>Energy: Solar Cooker</a:t>
            </a:r>
            <a:r>
              <a:rPr lang="en-US" b="1" u="sng" dirty="0" smtClean="0">
                <a:solidFill>
                  <a:schemeClr val="tx1"/>
                </a:solidFill>
              </a:rPr>
              <a:t/>
            </a:r>
            <a:br>
              <a:rPr lang="en-US" b="1" u="sng" dirty="0" smtClean="0">
                <a:solidFill>
                  <a:schemeClr val="tx1"/>
                </a:solidFill>
              </a:rPr>
            </a:br>
            <a:r>
              <a:rPr lang="en-US" sz="3400" dirty="0" smtClean="0">
                <a:solidFill>
                  <a:schemeClr val="tx1"/>
                </a:solidFill>
              </a:rPr>
              <a:t>Fact Pattern – 1/2</a:t>
            </a:r>
            <a:endParaRPr lang="en-US" sz="3400" u="sng" dirty="0">
              <a:solidFill>
                <a:schemeClr val="tx1"/>
              </a:solidFill>
            </a:endParaRP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2901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514600"/>
            <a:ext cx="8305800" cy="3962400"/>
          </a:xfrm>
        </p:spPr>
        <p:txBody>
          <a:bodyPr>
            <a:normAutofit fontScale="85000" lnSpcReduction="20000"/>
          </a:bodyPr>
          <a:lstStyle/>
          <a:p>
            <a:pPr>
              <a:lnSpc>
                <a:spcPct val="120000"/>
              </a:lnSpc>
            </a:pPr>
            <a:r>
              <a:rPr lang="en-US" dirty="0" smtClean="0">
                <a:solidFill>
                  <a:schemeClr val="tx1"/>
                </a:solidFill>
              </a:rPr>
              <a:t>The cooker arrived in one piece. In </a:t>
            </a:r>
            <a:r>
              <a:rPr lang="en-US" dirty="0">
                <a:solidFill>
                  <a:schemeClr val="tx1"/>
                </a:solidFill>
              </a:rPr>
              <a:t>the </a:t>
            </a:r>
            <a:r>
              <a:rPr lang="en-US" dirty="0" smtClean="0">
                <a:solidFill>
                  <a:schemeClr val="tx1"/>
                </a:solidFill>
              </a:rPr>
              <a:t>manual</a:t>
            </a:r>
            <a:r>
              <a:rPr lang="en-US" dirty="0">
                <a:solidFill>
                  <a:schemeClr val="tx1"/>
                </a:solidFill>
              </a:rPr>
              <a:t>, it stated that it would provide a continuous stream of 600W of energy if placed </a:t>
            </a:r>
            <a:r>
              <a:rPr lang="en-US" dirty="0" smtClean="0">
                <a:solidFill>
                  <a:schemeClr val="tx1"/>
                </a:solidFill>
              </a:rPr>
              <a:t>in the correct way with full sun exposure, which would be good enough to cook everything she needed. However, without full sun, the temperature on the cooker quickly plummeted that it barely produced enough heat to warm up a cup of water</a:t>
            </a:r>
            <a:r>
              <a:rPr lang="en-US" dirty="0">
                <a:solidFill>
                  <a:schemeClr val="tx1"/>
                </a:solidFill>
              </a:rPr>
              <a:t>. </a:t>
            </a:r>
            <a:endParaRPr lang="en-US" dirty="0" smtClean="0">
              <a:solidFill>
                <a:schemeClr val="tx1"/>
              </a:solidFill>
            </a:endParaRPr>
          </a:p>
          <a:p>
            <a:pPr>
              <a:lnSpc>
                <a:spcPct val="120000"/>
              </a:lnSpc>
            </a:pPr>
            <a:r>
              <a:rPr lang="en-US" dirty="0" smtClean="0">
                <a:solidFill>
                  <a:schemeClr val="tx1"/>
                </a:solidFill>
              </a:rPr>
              <a:t>The </a:t>
            </a:r>
            <a:r>
              <a:rPr lang="en-US" dirty="0">
                <a:solidFill>
                  <a:schemeClr val="tx1"/>
                </a:solidFill>
              </a:rPr>
              <a:t>manual also </a:t>
            </a:r>
            <a:r>
              <a:rPr lang="en-US" dirty="0" smtClean="0">
                <a:solidFill>
                  <a:schemeClr val="tx1"/>
                </a:solidFill>
              </a:rPr>
              <a:t>touted the fact that “most </a:t>
            </a:r>
            <a:r>
              <a:rPr lang="en-US" dirty="0">
                <a:solidFill>
                  <a:schemeClr val="tx1"/>
                </a:solidFill>
              </a:rPr>
              <a:t>of the cooker i</a:t>
            </a:r>
            <a:r>
              <a:rPr lang="en-US" dirty="0" smtClean="0">
                <a:solidFill>
                  <a:schemeClr val="tx1"/>
                </a:solidFill>
              </a:rPr>
              <a:t>s biodegradable.” </a:t>
            </a:r>
            <a:r>
              <a:rPr lang="en-US" dirty="0">
                <a:solidFill>
                  <a:schemeClr val="tx1"/>
                </a:solidFill>
              </a:rPr>
              <a:t>The cooker was mainly made out of metal with some structural parts and cords made out of </a:t>
            </a:r>
            <a:r>
              <a:rPr lang="en-US" dirty="0" smtClean="0">
                <a:solidFill>
                  <a:schemeClr val="tx1"/>
                </a:solidFill>
              </a:rPr>
              <a:t>biodegradable </a:t>
            </a:r>
            <a:r>
              <a:rPr lang="en-US" dirty="0">
                <a:solidFill>
                  <a:schemeClr val="tx1"/>
                </a:solidFill>
              </a:rPr>
              <a:t>plastic</a:t>
            </a:r>
            <a:r>
              <a:rPr lang="en-US" dirty="0" smtClean="0">
                <a:solidFill>
                  <a:schemeClr val="tx1"/>
                </a:solidFill>
              </a:rPr>
              <a:t>.</a:t>
            </a:r>
          </a:p>
          <a:p>
            <a:pPr>
              <a:lnSpc>
                <a:spcPct val="120000"/>
              </a:lnSpc>
            </a:pPr>
            <a:r>
              <a:rPr lang="en-US" dirty="0" smtClean="0">
                <a:solidFill>
                  <a:schemeClr val="tx1"/>
                </a:solidFill>
              </a:rPr>
              <a:t>In the manual, she eventually found the information about the warranty. However, the warranty for the product explicitly did not cover problems with the rechargeable battery.</a:t>
            </a:r>
          </a:p>
          <a:p>
            <a:pPr marL="0" indent="0">
              <a:buNone/>
            </a:pPr>
            <a:endParaRPr lang="en-US" dirty="0">
              <a:solidFill>
                <a:schemeClr val="tx1"/>
              </a:solidFill>
            </a:endParaRPr>
          </a:p>
        </p:txBody>
      </p:sp>
      <p:sp>
        <p:nvSpPr>
          <p:cNvPr id="2" name="Title 1"/>
          <p:cNvSpPr>
            <a:spLocks noGrp="1"/>
          </p:cNvSpPr>
          <p:nvPr>
            <p:ph type="title"/>
          </p:nvPr>
        </p:nvSpPr>
        <p:spPr/>
        <p:txBody>
          <a:bodyPr>
            <a:normAutofit fontScale="90000"/>
          </a:bodyPr>
          <a:lstStyle/>
          <a:p>
            <a:r>
              <a:rPr lang="en-US" sz="4900" b="1" dirty="0" smtClean="0">
                <a:solidFill>
                  <a:schemeClr val="tx1"/>
                </a:solidFill>
              </a:rPr>
              <a:t>Energy: Solar Cooker</a:t>
            </a:r>
            <a:r>
              <a:rPr lang="en-US" sz="4900" b="1" u="sng" dirty="0" smtClean="0">
                <a:solidFill>
                  <a:schemeClr val="tx1"/>
                </a:solidFill>
              </a:rPr>
              <a:t/>
            </a:r>
            <a:br>
              <a:rPr lang="en-US" sz="4900" b="1" u="sng" dirty="0" smtClean="0">
                <a:solidFill>
                  <a:schemeClr val="tx1"/>
                </a:solidFill>
              </a:rPr>
            </a:br>
            <a:r>
              <a:rPr lang="en-US" sz="3400" dirty="0" smtClean="0">
                <a:solidFill>
                  <a:schemeClr val="tx1"/>
                </a:solidFill>
              </a:rPr>
              <a:t>Fact Pattern – 2/2 </a:t>
            </a:r>
            <a:endParaRPr lang="en-US" sz="3400" u="sng" dirty="0">
              <a:solidFill>
                <a:schemeClr val="tx1"/>
              </a:solidFill>
            </a:endParaRP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3830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chemeClr val="tx1"/>
                </a:solidFill>
              </a:rPr>
              <a:t>Energy: Solar Cooker</a:t>
            </a:r>
            <a:r>
              <a:rPr lang="en-US" b="1" u="sng" dirty="0">
                <a:solidFill>
                  <a:schemeClr val="tx1"/>
                </a:solidFill>
              </a:rPr>
              <a:t/>
            </a:r>
            <a:br>
              <a:rPr lang="en-US" b="1" u="sng" dirty="0">
                <a:solidFill>
                  <a:schemeClr val="tx1"/>
                </a:solidFill>
              </a:rPr>
            </a:br>
            <a:r>
              <a:rPr lang="en-US" sz="2800" dirty="0" smtClean="0">
                <a:solidFill>
                  <a:schemeClr val="tx1"/>
                </a:solidFill>
              </a:rPr>
              <a:t>Exhibit A</a:t>
            </a:r>
            <a:endParaRPr lang="en-US" dirty="0"/>
          </a:p>
        </p:txBody>
      </p:sp>
      <p:pic>
        <p:nvPicPr>
          <p:cNvPr id="2" name="Picture 2" descr="C:\Users\dcurren\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37982"/>
            <a:ext cx="6858000" cy="4401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039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362200"/>
            <a:ext cx="8229600" cy="4114800"/>
          </a:xfrm>
        </p:spPr>
        <p:txBody>
          <a:bodyPr>
            <a:noAutofit/>
          </a:bodyPr>
          <a:lstStyle/>
          <a:p>
            <a:pPr lvl="0">
              <a:lnSpc>
                <a:spcPct val="120000"/>
              </a:lnSpc>
              <a:defRPr/>
            </a:pPr>
            <a:r>
              <a:rPr lang="en-US" sz="1700" dirty="0">
                <a:solidFill>
                  <a:sysClr val="windowText" lastClr="000000"/>
                </a:solidFill>
                <a:latin typeface="Candara" panose="020E0502030303020204" pitchFamily="34" charset="0"/>
              </a:rPr>
              <a:t>How would you go about investigating a case like </a:t>
            </a:r>
            <a:r>
              <a:rPr lang="en-US" sz="1700" dirty="0" smtClean="0">
                <a:solidFill>
                  <a:sysClr val="windowText" lastClr="000000"/>
                </a:solidFill>
                <a:latin typeface="Candara" panose="020E0502030303020204" pitchFamily="34" charset="0"/>
              </a:rPr>
              <a:t>this?</a:t>
            </a:r>
          </a:p>
          <a:p>
            <a:pPr>
              <a:lnSpc>
                <a:spcPct val="120000"/>
              </a:lnSpc>
              <a:defRPr/>
            </a:pPr>
            <a:r>
              <a:rPr lang="en-US" sz="1700" dirty="0">
                <a:solidFill>
                  <a:sysClr val="windowText" lastClr="000000"/>
                </a:solidFill>
                <a:latin typeface="Candara" panose="020E0502030303020204" pitchFamily="34" charset="0"/>
              </a:rPr>
              <a:t>What are the rules in your country regarding product warranties? </a:t>
            </a:r>
            <a:endParaRPr lang="en-US" sz="1700" dirty="0" smtClean="0">
              <a:solidFill>
                <a:sysClr val="windowText" lastClr="000000"/>
              </a:solidFill>
              <a:latin typeface="Candara" panose="020E0502030303020204" pitchFamily="34" charset="0"/>
            </a:endParaRPr>
          </a:p>
          <a:p>
            <a:pPr>
              <a:lnSpc>
                <a:spcPct val="120000"/>
              </a:lnSpc>
              <a:defRPr/>
            </a:pPr>
            <a:r>
              <a:rPr lang="en-US" sz="1700" dirty="0">
                <a:solidFill>
                  <a:sysClr val="windowText" lastClr="000000"/>
                </a:solidFill>
                <a:latin typeface="Candara" panose="020E0502030303020204" pitchFamily="34" charset="0"/>
              </a:rPr>
              <a:t>How would you approach the fact that the company here is based in another country</a:t>
            </a:r>
            <a:r>
              <a:rPr lang="en-US" sz="1700" dirty="0" smtClean="0">
                <a:solidFill>
                  <a:sysClr val="windowText" lastClr="000000"/>
                </a:solidFill>
                <a:latin typeface="Candara" panose="020E0502030303020204" pitchFamily="34" charset="0"/>
              </a:rPr>
              <a:t>?</a:t>
            </a:r>
          </a:p>
          <a:p>
            <a:pPr lvl="0">
              <a:lnSpc>
                <a:spcPct val="120000"/>
              </a:lnSpc>
              <a:defRPr/>
            </a:pPr>
            <a:r>
              <a:rPr lang="en-US" sz="1700" dirty="0" smtClean="0">
                <a:solidFill>
                  <a:sysClr val="windowText" lastClr="000000"/>
                </a:solidFill>
                <a:latin typeface="Candara" panose="020E0502030303020204" pitchFamily="34" charset="0"/>
              </a:rPr>
              <a:t>Is </a:t>
            </a:r>
            <a:r>
              <a:rPr lang="en-US" sz="1700" dirty="0">
                <a:solidFill>
                  <a:sysClr val="windowText" lastClr="000000"/>
                </a:solidFill>
                <a:latin typeface="Candara" panose="020E0502030303020204" pitchFamily="34" charset="0"/>
              </a:rPr>
              <a:t>it important whether your agency has received any consumer </a:t>
            </a:r>
            <a:r>
              <a:rPr lang="en-US" sz="1700" dirty="0" smtClean="0">
                <a:solidFill>
                  <a:sysClr val="windowText" lastClr="000000"/>
                </a:solidFill>
                <a:latin typeface="Candara" panose="020E0502030303020204" pitchFamily="34" charset="0"/>
              </a:rPr>
              <a:t>complaints?</a:t>
            </a:r>
          </a:p>
          <a:p>
            <a:pPr lvl="0">
              <a:lnSpc>
                <a:spcPct val="120000"/>
              </a:lnSpc>
              <a:defRPr/>
            </a:pPr>
            <a:r>
              <a:rPr lang="en-US" sz="1700" dirty="0" smtClean="0">
                <a:solidFill>
                  <a:sysClr val="windowText" lastClr="000000"/>
                </a:solidFill>
                <a:latin typeface="Candara" panose="020E0502030303020204" pitchFamily="34" charset="0"/>
              </a:rPr>
              <a:t>What </a:t>
            </a:r>
            <a:r>
              <a:rPr lang="en-US" sz="1700" dirty="0">
                <a:solidFill>
                  <a:sysClr val="windowText" lastClr="000000"/>
                </a:solidFill>
                <a:latin typeface="Candara" panose="020E0502030303020204" pitchFamily="34" charset="0"/>
              </a:rPr>
              <a:t>factors would be important as your agency considers whether it will pursue this </a:t>
            </a:r>
            <a:r>
              <a:rPr lang="en-US" sz="1700" dirty="0" smtClean="0">
                <a:solidFill>
                  <a:sysClr val="windowText" lastClr="000000"/>
                </a:solidFill>
                <a:latin typeface="Candara" panose="020E0502030303020204" pitchFamily="34" charset="0"/>
              </a:rPr>
              <a:t>matter?</a:t>
            </a:r>
          </a:p>
          <a:p>
            <a:pPr lvl="0">
              <a:lnSpc>
                <a:spcPct val="120000"/>
              </a:lnSpc>
              <a:defRPr/>
            </a:pPr>
            <a:r>
              <a:rPr lang="en-US" sz="1700" dirty="0" smtClean="0">
                <a:solidFill>
                  <a:sysClr val="windowText" lastClr="000000"/>
                </a:solidFill>
                <a:latin typeface="Candara" panose="020E0502030303020204" pitchFamily="34" charset="0"/>
              </a:rPr>
              <a:t>If </a:t>
            </a:r>
            <a:r>
              <a:rPr lang="en-US" sz="1700" dirty="0">
                <a:solidFill>
                  <a:sysClr val="windowText" lastClr="000000"/>
                </a:solidFill>
                <a:latin typeface="Candara" panose="020E0502030303020204" pitchFamily="34" charset="0"/>
              </a:rPr>
              <a:t>you decided to pursue this matter, what would your agency have to </a:t>
            </a:r>
            <a:r>
              <a:rPr lang="en-US" sz="1700" dirty="0" smtClean="0">
                <a:solidFill>
                  <a:sysClr val="windowText" lastClr="000000"/>
                </a:solidFill>
                <a:latin typeface="Candara" panose="020E0502030303020204" pitchFamily="34" charset="0"/>
              </a:rPr>
              <a:t>establish?</a:t>
            </a:r>
          </a:p>
          <a:p>
            <a:pPr lvl="0">
              <a:lnSpc>
                <a:spcPct val="120000"/>
              </a:lnSpc>
              <a:defRPr/>
            </a:pPr>
            <a:r>
              <a:rPr lang="en-US" sz="1700" dirty="0" smtClean="0">
                <a:solidFill>
                  <a:sysClr val="windowText" lastClr="000000"/>
                </a:solidFill>
                <a:latin typeface="Candara" panose="020E0502030303020204" pitchFamily="34" charset="0"/>
              </a:rPr>
              <a:t>Is </a:t>
            </a:r>
            <a:r>
              <a:rPr lang="en-US" sz="1700" dirty="0">
                <a:solidFill>
                  <a:sysClr val="windowText" lastClr="000000"/>
                </a:solidFill>
                <a:latin typeface="Candara" panose="020E0502030303020204" pitchFamily="34" charset="0"/>
              </a:rPr>
              <a:t>there any other agencies that may have a role, including NPO’s and self-regulatory industry </a:t>
            </a:r>
            <a:r>
              <a:rPr lang="en-US" sz="1700" dirty="0" smtClean="0">
                <a:solidFill>
                  <a:sysClr val="windowText" lastClr="000000"/>
                </a:solidFill>
                <a:latin typeface="Candara" panose="020E0502030303020204" pitchFamily="34" charset="0"/>
              </a:rPr>
              <a:t>body?</a:t>
            </a:r>
          </a:p>
          <a:p>
            <a:pPr lvl="0">
              <a:lnSpc>
                <a:spcPct val="120000"/>
              </a:lnSpc>
              <a:defRPr/>
            </a:pPr>
            <a:r>
              <a:rPr lang="en-US" sz="1700" dirty="0" smtClean="0">
                <a:solidFill>
                  <a:sysClr val="windowText" lastClr="000000"/>
                </a:solidFill>
                <a:latin typeface="Candara" panose="020E0502030303020204" pitchFamily="34" charset="0"/>
              </a:rPr>
              <a:t>What </a:t>
            </a:r>
            <a:r>
              <a:rPr lang="en-US" sz="1700" dirty="0">
                <a:solidFill>
                  <a:sysClr val="windowText" lastClr="000000"/>
                </a:solidFill>
                <a:latin typeface="Candara" panose="020E0502030303020204" pitchFamily="34" charset="0"/>
              </a:rPr>
              <a:t>type of relief would you seek in this </a:t>
            </a:r>
            <a:r>
              <a:rPr lang="en-US" sz="1700" dirty="0" smtClean="0">
                <a:solidFill>
                  <a:sysClr val="windowText" lastClr="000000"/>
                </a:solidFill>
                <a:latin typeface="Candara" panose="020E0502030303020204" pitchFamily="34" charset="0"/>
              </a:rPr>
              <a:t>matter?</a:t>
            </a:r>
          </a:p>
          <a:p>
            <a:pPr lvl="0">
              <a:lnSpc>
                <a:spcPct val="120000"/>
              </a:lnSpc>
              <a:defRPr/>
            </a:pPr>
            <a:r>
              <a:rPr lang="en-US" sz="1700" dirty="0" smtClean="0">
                <a:solidFill>
                  <a:sysClr val="windowText" lastClr="000000"/>
                </a:solidFill>
                <a:latin typeface="Candara" panose="020E0502030303020204" pitchFamily="34" charset="0"/>
              </a:rPr>
              <a:t>What </a:t>
            </a:r>
            <a:r>
              <a:rPr lang="en-US" sz="1700" dirty="0">
                <a:solidFill>
                  <a:sysClr val="windowText" lastClr="000000"/>
                </a:solidFill>
                <a:latin typeface="Candara" panose="020E0502030303020204" pitchFamily="34" charset="0"/>
              </a:rPr>
              <a:t>type of consumer or business education, if any, do you think would be effective</a:t>
            </a:r>
            <a:r>
              <a:rPr lang="en-US" sz="1700" dirty="0" smtClean="0">
                <a:solidFill>
                  <a:sysClr val="windowText" lastClr="000000"/>
                </a:solidFill>
                <a:latin typeface="Candara" panose="020E0502030303020204" pitchFamily="34" charset="0"/>
              </a:rPr>
              <a:t>?</a:t>
            </a:r>
          </a:p>
        </p:txBody>
      </p:sp>
      <p:sp>
        <p:nvSpPr>
          <p:cNvPr id="3" name="Title 2"/>
          <p:cNvSpPr>
            <a:spLocks noGrp="1"/>
          </p:cNvSpPr>
          <p:nvPr>
            <p:ph type="title"/>
          </p:nvPr>
        </p:nvSpPr>
        <p:spPr/>
        <p:txBody>
          <a:bodyPr>
            <a:normAutofit fontScale="90000"/>
          </a:bodyPr>
          <a:lstStyle/>
          <a:p>
            <a:r>
              <a:rPr lang="en-US" sz="4900" b="1" dirty="0" smtClean="0">
                <a:solidFill>
                  <a:schemeClr val="tx1"/>
                </a:solidFill>
              </a:rPr>
              <a:t>Energy: Solar Cooker</a:t>
            </a:r>
            <a:r>
              <a:rPr lang="en-US" sz="4900" b="1" u="sng" dirty="0" smtClean="0">
                <a:solidFill>
                  <a:schemeClr val="tx1"/>
                </a:solidFill>
              </a:rPr>
              <a:t/>
            </a:r>
            <a:br>
              <a:rPr lang="en-US" sz="4900" b="1" u="sng" dirty="0" smtClean="0">
                <a:solidFill>
                  <a:schemeClr val="tx1"/>
                </a:solidFill>
              </a:rPr>
            </a:br>
            <a:r>
              <a:rPr lang="en-US" sz="3400" dirty="0" smtClean="0">
                <a:solidFill>
                  <a:schemeClr val="tx1"/>
                </a:solidFill>
              </a:rPr>
              <a:t>Discussion Questions</a:t>
            </a:r>
            <a:endParaRPr lang="en-US" sz="3400" dirty="0">
              <a:solidFill>
                <a:schemeClr val="tx1"/>
              </a:solidFill>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25551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1_Morroco Templat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589</TotalTime>
  <Words>1744</Words>
  <Application>Microsoft Office PowerPoint</Application>
  <PresentationFormat>On-screen Show (4:3)</PresentationFormat>
  <Paragraphs>133</Paragraphs>
  <Slides>22</Slides>
  <Notes>10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Waveform</vt:lpstr>
      <vt:lpstr>1_Morroco Template</vt:lpstr>
      <vt:lpstr>The Sixth Annual African Dialogue  Consumer Protection Conference</vt:lpstr>
      <vt:lpstr>Environment: Bamboo-zled! Fact Pattern – 1/2 </vt:lpstr>
      <vt:lpstr>Environment: Bamboo-zled! Fact Pattern – 2/2 </vt:lpstr>
      <vt:lpstr>Environment: Bamboo-zled! Exhibit A</vt:lpstr>
      <vt:lpstr>Environment: Bamboo-zled! Questions for Discussion</vt:lpstr>
      <vt:lpstr>Energy: Solar Cooker Fact Pattern – 1/2</vt:lpstr>
      <vt:lpstr>Energy: Solar Cooker Fact Pattern – 2/2 </vt:lpstr>
      <vt:lpstr>Energy: Solar Cooker Exhibit A</vt:lpstr>
      <vt:lpstr>Energy: Solar Cooker Discussion Questions</vt:lpstr>
      <vt:lpstr>Energy: Unplugging the Competition Fact Pattern</vt:lpstr>
      <vt:lpstr>PowerPoint Presentation</vt:lpstr>
      <vt:lpstr>Energy: Unplugging the Competition Discussion Questions</vt:lpstr>
      <vt:lpstr>FTC v. Dyna-E</vt:lpstr>
      <vt:lpstr>PowerPoint Presentation</vt:lpstr>
      <vt:lpstr>FTC v. Pure Bamboo</vt:lpstr>
      <vt:lpstr>FTC v. Pure Bamboo</vt:lpstr>
      <vt:lpstr>PowerPoint Presentation</vt:lpstr>
      <vt:lpstr>FTC Green and Energy Guides</vt:lpstr>
      <vt:lpstr>PowerPoint Presentation</vt:lpstr>
      <vt:lpstr>PowerPoint Presentation</vt:lpstr>
      <vt:lpstr>FTC v. North Carolina Board of Dentistry</vt:lpstr>
      <vt:lpstr>Thank you!</vt:lpstr>
    </vt:vector>
  </TitlesOfParts>
  <Company>Federal Trade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Curren, Darrell Lawrence</dc:creator>
  <cp:lastModifiedBy>Williams, Jacqueline</cp:lastModifiedBy>
  <cp:revision>52</cp:revision>
  <dcterms:created xsi:type="dcterms:W3CDTF">2014-07-31T14:07:52Z</dcterms:created>
  <dcterms:modified xsi:type="dcterms:W3CDTF">2014-08-28T15:01:38Z</dcterms:modified>
</cp:coreProperties>
</file>