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2"/>
  </p:notesMasterIdLst>
  <p:sldIdLst>
    <p:sldId id="271" r:id="rId2"/>
    <p:sldId id="261" r:id="rId3"/>
    <p:sldId id="262" r:id="rId4"/>
    <p:sldId id="270" r:id="rId5"/>
    <p:sldId id="272" r:id="rId6"/>
    <p:sldId id="273" r:id="rId7"/>
    <p:sldId id="269" r:id="rId8"/>
    <p:sldId id="268" r:id="rId9"/>
    <p:sldId id="275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22F4B-A5D4-45F1-8494-6946FEFEA110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3ACEC-58CA-442C-86E8-38E4ECD4C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1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9062D-A187-4039-BE5F-00E46BBA9D63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27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49A50-2E40-4126-9A0D-12CE2B7292F5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93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E9C4D-E97F-42C0-89C8-FF13559D29AF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21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2D0BCCE-DBF3-4A3E-8054-AEFCDC9BB767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41F7584-F01D-4378-B2C9-53240BC39C84}" type="slidenum">
              <a:rPr lang="en-US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91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38818-4991-40E6-804A-1F7270EAF6BC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4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3D8F0-E2C7-4525-8DFB-834483DFCB36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7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0D731-769F-4E8F-8BD1-1948A134746E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9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C192-EBBE-444F-A5FB-FFD9143C6DE8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46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F8F2-5F65-4BBD-B937-0C39783AE7C1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29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6AD8-0C7E-43C0-8DEE-2E4543C8F6EA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95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A076-D22B-403F-A722-87C1B5B6239D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62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A147-E6C8-41B9-9672-0A8ACC7BDD88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09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093DF1-67DC-4DEA-B79D-475A183D7C66}" type="datetime1">
              <a:rPr lang="en-US" smtClean="0">
                <a:solidFill>
                  <a:srgbClr val="073E87"/>
                </a:solidFill>
              </a:rPr>
              <a:pPr/>
              <a:t>8/25/2014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2A81D5C-F4C2-48B8-81C3-36C8089BB5FF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 dirty="0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29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news-events/press-releases/2014/01/court-blocks-telemarketer-pitched-high-end-merchandise-hispanic" TargetMode="External"/><Relationship Id="rId2" Type="http://schemas.openxmlformats.org/officeDocument/2006/relationships/hyperlink" Target="http://www.ftc.gov/news-events/press-releases/2013/01/ftc-brings-seventh-action-three-months-against-debt-relie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news-events/press-releases/2014/06/pennsylvania-home-builder-settles-ftc-charges-deceptive-mortgage" TargetMode="External"/><Relationship Id="rId2" Type="http://schemas.openxmlformats.org/officeDocument/2006/relationships/hyperlink" Target="http://www.ftc.gov/news-events/press-releases/2014/01/defendants-phony-mortgage-relief-scheme-pay-nearly-36-mill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news-events/press-releases/2014/05/ftc-settlement-bans-pyramid-scheme-operators-multi-level" TargetMode="External"/><Relationship Id="rId2" Type="http://schemas.openxmlformats.org/officeDocument/2006/relationships/hyperlink" Target="http://www.ftc.gov/news-events/press-releases/2014/06/us-appeals-court-affirms-ruling-favor-ftc-upholds-lower-cour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tc.gov/news-events/press-releases/2007/05/stored-value-mastercards-sent-today-skybiz-pyramid-scheme-victim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news-events/press-releases/2014/05/auto-lender-will-pay-55-million-settle-ftc-charges-it-harassed" TargetMode="External"/><Relationship Id="rId2" Type="http://schemas.openxmlformats.org/officeDocument/2006/relationships/hyperlink" Target="http://www.ftc.gov/news-events/press-releases/2014/01/ftc-announces-sweep-against-10-auto-dealers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tc.gov/news-events/press-releases/2013/01/settlement-ftc-bans-sellers-alleged-fraudulent-auto-loa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news-events/press-releases/2014/05/mortgage-lead-generator-will-pay-225000-settle-ftc-charges-it" TargetMode="External"/><Relationship Id="rId2" Type="http://schemas.openxmlformats.org/officeDocument/2006/relationships/hyperlink" Target="http://www.ftc.gov/news-events/press-releases/2014/06/pennsylvania-home-builder-settles-ftc-charges-deceptive-mortgage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news-events/press-releases/2013/09/ftcs-request-court-halts-alleged-phony-payday-loan-broker" TargetMode="External"/><Relationship Id="rId2" Type="http://schemas.openxmlformats.org/officeDocument/2006/relationships/hyperlink" Target="http://www.ftc.gov/news-events/press-releases/2014/06/us-district-judge-finds-payday-lender-amg-services-deceive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news-events/press-releases/2014/05/debt-collectors-who-posed-process-servers-intimidated-consumers" TargetMode="External"/><Relationship Id="rId2" Type="http://schemas.openxmlformats.org/officeDocument/2006/relationships/hyperlink" Target="http://www.ftc.gov/news-events/press-releases/2014/07/ftcs-request-court-halts-collection-allegedly-fake-payday-deb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tc.gov/news-events/press-releases/2013/10/ftcs-request-court-halts-collection-allegedly-fake-payday-debts" TargetMode="External"/><Relationship Id="rId4" Type="http://schemas.openxmlformats.org/officeDocument/2006/relationships/hyperlink" Target="http://www.ftc.gov/news-events/press-releases/2014/05/ftc-puts-texas-based-operation-permanently-out-debt-collection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news-events/press-releases/2013/09/ftc-settlement-bans-defendants-engaging-debt-collection-and" TargetMode="External"/><Relationship Id="rId2" Type="http://schemas.openxmlformats.org/officeDocument/2006/relationships/hyperlink" Target="http://www.ftc.gov/news-events/press-releases/2014/07/ftcs-request-court-halts-collection-allegedly-fake-payday-debts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3991088" y="6250163"/>
            <a:ext cx="1161826" cy="365125"/>
          </a:xfrm>
        </p:spPr>
        <p:txBody>
          <a:bodyPr/>
          <a:lstStyle/>
          <a:p>
            <a:fld id="{687D7A59-36E2-48B9-B146-C1E59501F63F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1" y="4648200"/>
            <a:ext cx="1981199" cy="1839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3128" y="291405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371600" y="993148"/>
            <a:ext cx="6858000" cy="571245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Law Enforcement Techniques and Cross-Border Collaboration: Financial Consumer Protection Issues</a:t>
            </a: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100" b="1" dirty="0">
                <a:solidFill>
                  <a:schemeClr val="bg1"/>
                </a:solidFill>
              </a:rPr>
              <a:t>S</a:t>
            </a:r>
            <a:r>
              <a:rPr lang="en-US" sz="3100" b="1" dirty="0" smtClean="0">
                <a:solidFill>
                  <a:schemeClr val="bg1"/>
                </a:solidFill>
              </a:rPr>
              <a:t>ixth Annual African Dialogue Conference</a:t>
            </a:r>
            <a:r>
              <a:rPr lang="en-US" sz="1800" b="1" dirty="0" smtClean="0">
                <a:solidFill>
                  <a:schemeClr val="bg1"/>
                </a:solidFill>
              </a:rPr>
              <a:t/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/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3100" b="1" dirty="0" smtClean="0">
                <a:solidFill>
                  <a:schemeClr val="bg1"/>
                </a:solidFill>
              </a:rPr>
              <a:t>Lilongwe, Malawi</a:t>
            </a:r>
            <a:br>
              <a:rPr lang="en-US" sz="3100" b="1" dirty="0" smtClean="0">
                <a:solidFill>
                  <a:schemeClr val="bg1"/>
                </a:solidFill>
              </a:rPr>
            </a:br>
            <a:r>
              <a:rPr lang="en-US" sz="3100" b="1" dirty="0" smtClean="0">
                <a:solidFill>
                  <a:schemeClr val="bg1"/>
                </a:solidFill>
              </a:rPr>
              <a:t>September 2014</a:t>
            </a:r>
            <a:r>
              <a:rPr lang="en-US" sz="2700" b="1" dirty="0" smtClean="0">
                <a:solidFill>
                  <a:schemeClr val="bg1"/>
                </a:solidFill>
              </a:rPr>
              <a:t/>
            </a:r>
            <a:br>
              <a:rPr lang="en-US" sz="2700" b="1" dirty="0" smtClean="0">
                <a:solidFill>
                  <a:schemeClr val="bg1"/>
                </a:solidFill>
              </a:rPr>
            </a:br>
            <a:r>
              <a:rPr lang="en-US" sz="3100" b="1" dirty="0" smtClean="0">
                <a:solidFill>
                  <a:schemeClr val="tx1"/>
                </a:solidFill>
              </a:rPr>
              <a:t/>
            </a:r>
            <a:br>
              <a:rPr lang="en-US" sz="3100" b="1" dirty="0" smtClean="0">
                <a:solidFill>
                  <a:schemeClr val="tx1"/>
                </a:solidFill>
              </a:rPr>
            </a:br>
            <a:r>
              <a:rPr lang="en-US" sz="3100" b="1" dirty="0" smtClean="0">
                <a:solidFill>
                  <a:schemeClr val="tx1"/>
                </a:solidFill>
              </a:rPr>
              <a:t/>
            </a:r>
            <a:br>
              <a:rPr lang="en-US" sz="3100" b="1" dirty="0" smtClean="0">
                <a:solidFill>
                  <a:schemeClr val="tx1"/>
                </a:solidFill>
              </a:rPr>
            </a:br>
            <a:r>
              <a:rPr lang="en-US" sz="2700" dirty="0" smtClean="0">
                <a:solidFill>
                  <a:prstClr val="black"/>
                </a:solidFill>
              </a:rPr>
              <a:t>Charles Harwood     U.S</a:t>
            </a:r>
            <a:r>
              <a:rPr lang="en-US" sz="2700" dirty="0">
                <a:solidFill>
                  <a:prstClr val="black"/>
                </a:solidFill>
              </a:rPr>
              <a:t>. Federal Trade </a:t>
            </a:r>
            <a:r>
              <a:rPr lang="en-US" sz="2700" dirty="0" smtClean="0">
                <a:solidFill>
                  <a:prstClr val="black"/>
                </a:solidFill>
              </a:rPr>
              <a:t>Commission</a:t>
            </a:r>
            <a:endParaRPr lang="en-US" sz="4000" b="1" dirty="0"/>
          </a:p>
        </p:txBody>
      </p:sp>
      <p:pic>
        <p:nvPicPr>
          <p:cNvPr id="9" name="Picture 5" descr="federal-trade-commission-ftc-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91405"/>
            <a:ext cx="990601" cy="934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56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2362200"/>
            <a:ext cx="8610600" cy="4114800"/>
          </a:xfrm>
        </p:spPr>
        <p:txBody>
          <a:bodyPr/>
          <a:lstStyle/>
          <a:p>
            <a:r>
              <a:rPr lang="en-US" sz="2800" dirty="0" smtClean="0"/>
              <a:t>MOU with Canadian Provincial Financial and Consumer Affairs Authority</a:t>
            </a:r>
          </a:p>
          <a:p>
            <a:pPr lvl="1"/>
            <a:r>
              <a:rPr lang="en-US" sz="2400" dirty="0" smtClean="0"/>
              <a:t>Agree </a:t>
            </a:r>
            <a:r>
              <a:rPr lang="en-US" sz="2400" dirty="0"/>
              <a:t>to use “best efforts to cooperate” with </a:t>
            </a:r>
            <a:r>
              <a:rPr lang="en-US" sz="2400" dirty="0" smtClean="0"/>
              <a:t>investigations,  cooperation </a:t>
            </a:r>
            <a:r>
              <a:rPr lang="en-US" sz="2400" dirty="0"/>
              <a:t>in joint </a:t>
            </a:r>
            <a:r>
              <a:rPr lang="en-US" sz="2400" dirty="0" smtClean="0"/>
              <a:t>investigations, maintain </a:t>
            </a:r>
            <a:r>
              <a:rPr lang="en-US" sz="2400" dirty="0"/>
              <a:t>the confidentiality of shared </a:t>
            </a:r>
            <a:r>
              <a:rPr lang="en-US" sz="2400" dirty="0" smtClean="0"/>
              <a:t>information</a:t>
            </a:r>
          </a:p>
          <a:p>
            <a:r>
              <a:rPr lang="en-US" sz="2800" dirty="0" smtClean="0"/>
              <a:t>FTC v. EMG</a:t>
            </a:r>
          </a:p>
          <a:p>
            <a:pPr lvl="1"/>
            <a:r>
              <a:rPr lang="en-US" sz="2400" dirty="0" smtClean="0"/>
              <a:t>Mortgage  relief fraud boiler room operating from Montreal</a:t>
            </a:r>
          </a:p>
          <a:p>
            <a:pPr lvl="1"/>
            <a:r>
              <a:rPr lang="en-US" sz="2400" dirty="0" smtClean="0"/>
              <a:t>FTC assisted by Royal </a:t>
            </a:r>
            <a:r>
              <a:rPr lang="en-US" sz="2400" dirty="0"/>
              <a:t>Canadian Mounted Police and </a:t>
            </a:r>
            <a:r>
              <a:rPr lang="en-US" sz="2400" dirty="0" smtClean="0"/>
              <a:t> provincial/local law enforcement</a:t>
            </a:r>
          </a:p>
          <a:p>
            <a:pPr lvl="1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Border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76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981200"/>
            <a:ext cx="4800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Con </a:t>
            </a:r>
            <a:r>
              <a:rPr lang="en-US" dirty="0"/>
              <a:t>artists </a:t>
            </a:r>
            <a:r>
              <a:rPr lang="en-US" dirty="0" smtClean="0"/>
              <a:t>take </a:t>
            </a:r>
            <a:r>
              <a:rPr lang="en-US" dirty="0"/>
              <a:t>advantage of </a:t>
            </a:r>
            <a:r>
              <a:rPr lang="en-US" dirty="0" smtClean="0"/>
              <a:t>extremely financially </a:t>
            </a:r>
            <a:r>
              <a:rPr lang="en-US" dirty="0"/>
              <a:t>distressed consumers and try to take their last </a:t>
            </a:r>
            <a:r>
              <a:rPr lang="en-US" dirty="0" smtClean="0"/>
              <a:t>dollar</a:t>
            </a:r>
          </a:p>
          <a:p>
            <a:r>
              <a:rPr lang="en-US" dirty="0" smtClean="0"/>
              <a:t>Consumers without income are promised a </a:t>
            </a:r>
            <a:r>
              <a:rPr lang="en-US" dirty="0"/>
              <a:t>job, government </a:t>
            </a:r>
            <a:r>
              <a:rPr lang="en-US" dirty="0" smtClean="0"/>
              <a:t>grant, </a:t>
            </a:r>
            <a:r>
              <a:rPr lang="en-US" dirty="0"/>
              <a:t>or some other money-making </a:t>
            </a:r>
            <a:r>
              <a:rPr lang="en-US" dirty="0" smtClean="0"/>
              <a:t>opportunity </a:t>
            </a:r>
          </a:p>
          <a:p>
            <a:r>
              <a:rPr lang="en-US" dirty="0" smtClean="0"/>
              <a:t>Consumers deep in debt are promised homes will be saved or credit record fixed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261872"/>
          </a:xfrm>
        </p:spPr>
        <p:txBody>
          <a:bodyPr/>
          <a:lstStyle/>
          <a:p>
            <a:r>
              <a:rPr lang="en-US" dirty="0" smtClean="0"/>
              <a:t>“Last Dollar” Scams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57800" y="3343364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2"/>
              </a:rPr>
              <a:t>FTC v. Innovative Wealth Builders</a:t>
            </a:r>
            <a:endParaRPr lang="en-US" sz="2400" dirty="0"/>
          </a:p>
          <a:p>
            <a:pPr marL="342900" indent="-34290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3"/>
              </a:rPr>
              <a:t>FTC v. Oro Marketing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9985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46482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Mortgage </a:t>
            </a:r>
            <a:r>
              <a:rPr lang="en-US" dirty="0"/>
              <a:t>relief scammers </a:t>
            </a:r>
            <a:r>
              <a:rPr lang="en-US" dirty="0" smtClean="0"/>
              <a:t>claim they </a:t>
            </a:r>
            <a:r>
              <a:rPr lang="en-US" dirty="0"/>
              <a:t>will negotiate with </a:t>
            </a:r>
            <a:r>
              <a:rPr lang="en-US" dirty="0" smtClean="0"/>
              <a:t>mortgage </a:t>
            </a:r>
            <a:r>
              <a:rPr lang="en-US" dirty="0"/>
              <a:t>lenders </a:t>
            </a:r>
            <a:r>
              <a:rPr lang="en-US" dirty="0" smtClean="0"/>
              <a:t>to avoid foreclosure</a:t>
            </a:r>
          </a:p>
          <a:p>
            <a:r>
              <a:rPr lang="en-US" dirty="0" smtClean="0"/>
              <a:t>Charge advance fee of hundreds </a:t>
            </a:r>
            <a:r>
              <a:rPr lang="en-US" dirty="0"/>
              <a:t>or thousands of dollars paid </a:t>
            </a:r>
            <a:r>
              <a:rPr lang="en-US" dirty="0" smtClean="0"/>
              <a:t>up-front</a:t>
            </a:r>
          </a:p>
          <a:p>
            <a:r>
              <a:rPr lang="en-US" dirty="0" smtClean="0"/>
              <a:t>Scammers often fail to obtain the relief they promise (and may not do anything)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65646" cy="1252728"/>
          </a:xfrm>
        </p:spPr>
        <p:txBody>
          <a:bodyPr/>
          <a:lstStyle/>
          <a:p>
            <a:r>
              <a:rPr lang="en-US" dirty="0" smtClean="0"/>
              <a:t>Mortgage Relief Fraud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29048" y="31242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2"/>
              </a:rPr>
              <a:t>FTC v. Prime Legal Plans</a:t>
            </a:r>
            <a:endParaRPr lang="en-US" sz="2400" dirty="0"/>
          </a:p>
          <a:p>
            <a:pPr marL="285750" indent="-28575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3"/>
              </a:rPr>
              <a:t>FTC v. Heritage Homes Group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19985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91200" y="3505200"/>
            <a:ext cx="3124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2"/>
              </a:rPr>
              <a:t>FTC v. </a:t>
            </a:r>
            <a:r>
              <a:rPr lang="en-US" sz="2400" dirty="0" err="1" smtClean="0">
                <a:hlinkClick r:id="rId2"/>
              </a:rPr>
              <a:t>BurnLounge</a:t>
            </a:r>
            <a:endParaRPr lang="en-US" sz="2400" dirty="0"/>
          </a:p>
          <a:p>
            <a:pPr marL="342900" indent="-34290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3"/>
              </a:rPr>
              <a:t>FTC v. Fortune Hi-Tech Marketing</a:t>
            </a:r>
            <a:endParaRPr lang="en-US" sz="2400" dirty="0"/>
          </a:p>
          <a:p>
            <a:pPr marL="342900" indent="-34290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4"/>
              </a:rPr>
              <a:t>FTC v. </a:t>
            </a:r>
            <a:r>
              <a:rPr lang="en-US" sz="2400" dirty="0" err="1" smtClean="0">
                <a:hlinkClick r:id="rId4"/>
              </a:rPr>
              <a:t>SkyBiz</a:t>
            </a:r>
            <a:endParaRPr lang="en-US" sz="2400" dirty="0" smtClean="0"/>
          </a:p>
        </p:txBody>
      </p:sp>
      <p:sp>
        <p:nvSpPr>
          <p:cNvPr id="12" name="Title 3"/>
          <p:cNvSpPr txBox="1">
            <a:spLocks/>
          </p:cNvSpPr>
          <p:nvPr/>
        </p:nvSpPr>
        <p:spPr>
          <a:xfrm>
            <a:off x="237640" y="443274"/>
            <a:ext cx="8677759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Pyramid Schemes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237641" y="2057400"/>
            <a:ext cx="4181959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13" name="Content Placeholder 1"/>
          <p:cNvSpPr>
            <a:spLocks noGrp="1"/>
          </p:cNvSpPr>
          <p:nvPr>
            <p:ph idx="1"/>
          </p:nvPr>
        </p:nvSpPr>
        <p:spPr>
          <a:xfrm>
            <a:off x="152400" y="2209800"/>
            <a:ext cx="56388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False promises of return on investment</a:t>
            </a:r>
          </a:p>
          <a:p>
            <a:r>
              <a:rPr lang="en-US" dirty="0" smtClean="0"/>
              <a:t>Participants focus on recruiting new members instead of on selling products</a:t>
            </a:r>
          </a:p>
          <a:p>
            <a:pPr lvl="1"/>
            <a:r>
              <a:rPr lang="en-US" dirty="0" smtClean="0"/>
              <a:t>Recruits only profit if they recruit more members who recruit more members</a:t>
            </a:r>
          </a:p>
          <a:p>
            <a:pPr lvl="1"/>
            <a:r>
              <a:rPr lang="en-US" dirty="0" smtClean="0"/>
              <a:t>Recruits pay a share of fees earn to their recruiter and their recruiter’s recruiter</a:t>
            </a:r>
          </a:p>
          <a:p>
            <a:r>
              <a:rPr lang="en-US" dirty="0" smtClean="0"/>
              <a:t>Scheme collapses and most participants lose money</a:t>
            </a:r>
          </a:p>
          <a:p>
            <a:r>
              <a:rPr lang="en-US" dirty="0" smtClean="0"/>
              <a:t>Victims in multiple countries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48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Automobile Financing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28600" y="2209800"/>
            <a:ext cx="5562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Dealer misrepresentations in </a:t>
            </a:r>
            <a:r>
              <a:rPr lang="en-US" dirty="0"/>
              <a:t>print, Internet, and video advertisements </a:t>
            </a:r>
            <a:r>
              <a:rPr lang="en-US" dirty="0" smtClean="0"/>
              <a:t>about low </a:t>
            </a:r>
            <a:r>
              <a:rPr lang="en-US" dirty="0"/>
              <a:t>monthly </a:t>
            </a:r>
            <a:r>
              <a:rPr lang="en-US" dirty="0" smtClean="0"/>
              <a:t>payments to buy, no </a:t>
            </a:r>
            <a:r>
              <a:rPr lang="en-US" dirty="0"/>
              <a:t>upfront payment  to </a:t>
            </a:r>
            <a:r>
              <a:rPr lang="en-US" dirty="0" smtClean="0"/>
              <a:t>lease, required credit terms not disclosed in ads</a:t>
            </a:r>
          </a:p>
          <a:p>
            <a:r>
              <a:rPr lang="en-US" dirty="0" smtClean="0"/>
              <a:t>Subprime auto </a:t>
            </a:r>
            <a:r>
              <a:rPr lang="en-US" dirty="0"/>
              <a:t>lending company </a:t>
            </a:r>
            <a:r>
              <a:rPr lang="en-US" dirty="0" smtClean="0"/>
              <a:t>that: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isrepresented fees </a:t>
            </a:r>
            <a:r>
              <a:rPr lang="en-US" dirty="0"/>
              <a:t>consumers </a:t>
            </a:r>
            <a:r>
              <a:rPr lang="en-US" dirty="0" smtClean="0"/>
              <a:t>owed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nilaterally increased principal balances</a:t>
            </a:r>
            <a:endParaRPr lang="en-US" dirty="0"/>
          </a:p>
          <a:p>
            <a:pPr lvl="1"/>
            <a:r>
              <a:rPr lang="en-US" dirty="0" smtClean="0"/>
              <a:t>Offered loan extensions without disclosing additional costs</a:t>
            </a:r>
          </a:p>
          <a:p>
            <a:pPr lvl="1"/>
            <a:r>
              <a:rPr lang="en-US" dirty="0" smtClean="0"/>
              <a:t>Engaged in abusive collection</a:t>
            </a:r>
          </a:p>
          <a:p>
            <a:r>
              <a:rPr lang="en-US" dirty="0" smtClean="0"/>
              <a:t>Vehicle loan modification scheme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6019800" y="2819400"/>
            <a:ext cx="2895600" cy="344728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Operation Steer Clear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FTC v. Consumer Portfolio Services</a:t>
            </a:r>
            <a:endParaRPr lang="en-US" dirty="0"/>
          </a:p>
          <a:p>
            <a:r>
              <a:rPr lang="en-US" dirty="0" smtClean="0">
                <a:hlinkClick r:id="rId4"/>
              </a:rPr>
              <a:t>FTC v. Auto Debt Consulting/Vehicle</a:t>
            </a:r>
            <a:r>
              <a:rPr lang="en-US" dirty="0">
                <a:hlinkClick r:id="rId4"/>
              </a:rPr>
              <a:t> </a:t>
            </a:r>
            <a:r>
              <a:rPr lang="en-US" dirty="0" smtClean="0">
                <a:hlinkClick r:id="rId4"/>
              </a:rPr>
              <a:t>Loan Mod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841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Mortgage Advertising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228600" y="2286000"/>
            <a:ext cx="59436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Misrepresenting </a:t>
            </a:r>
            <a:r>
              <a:rPr lang="en-US" dirty="0"/>
              <a:t>the </a:t>
            </a:r>
            <a:r>
              <a:rPr lang="en-US" dirty="0" smtClean="0"/>
              <a:t>terms, including </a:t>
            </a:r>
            <a:r>
              <a:rPr lang="en-US" dirty="0"/>
              <a:t>the </a:t>
            </a:r>
            <a:r>
              <a:rPr lang="en-US" dirty="0" smtClean="0"/>
              <a:t>interest, fees </a:t>
            </a:r>
            <a:r>
              <a:rPr lang="en-US" dirty="0"/>
              <a:t>or </a:t>
            </a:r>
            <a:r>
              <a:rPr lang="en-US" dirty="0" smtClean="0"/>
              <a:t>costs, monthly </a:t>
            </a:r>
            <a:r>
              <a:rPr lang="en-US" dirty="0"/>
              <a:t>payment, </a:t>
            </a:r>
            <a:r>
              <a:rPr lang="en-US" dirty="0" smtClean="0"/>
              <a:t>taxes </a:t>
            </a:r>
            <a:r>
              <a:rPr lang="en-US" dirty="0"/>
              <a:t>and insurance, among other </a:t>
            </a:r>
            <a:r>
              <a:rPr lang="en-US" dirty="0" smtClean="0"/>
              <a:t>things</a:t>
            </a:r>
          </a:p>
          <a:p>
            <a:r>
              <a:rPr lang="en-US" dirty="0" smtClean="0"/>
              <a:t>Misrepresenting total costs, including money </a:t>
            </a:r>
            <a:r>
              <a:rPr lang="en-US" dirty="0"/>
              <a:t>down to purchase a </a:t>
            </a:r>
            <a:r>
              <a:rPr lang="en-US" dirty="0" smtClean="0"/>
              <a:t>home, or that </a:t>
            </a:r>
            <a:r>
              <a:rPr lang="en-US" dirty="0"/>
              <a:t>consumers will receive 100% financing and pay no closing </a:t>
            </a:r>
            <a:r>
              <a:rPr lang="en-US" dirty="0" smtClean="0"/>
              <a:t>costs</a:t>
            </a:r>
          </a:p>
          <a:p>
            <a:r>
              <a:rPr lang="en-US" dirty="0" smtClean="0"/>
              <a:t>Illegally disclosing</a:t>
            </a:r>
            <a:r>
              <a:rPr lang="en-US" dirty="0"/>
              <a:t>, selling, or transferring consumer data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248400" y="3200400"/>
            <a:ext cx="2514600" cy="228600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FTC v. Homes Heritage Group</a:t>
            </a:r>
            <a:endParaRPr lang="en-US" dirty="0" smtClean="0"/>
          </a:p>
          <a:p>
            <a:r>
              <a:rPr lang="en-US" dirty="0">
                <a:hlinkClick r:id="rId3"/>
              </a:rPr>
              <a:t>FTC v. </a:t>
            </a:r>
            <a:r>
              <a:rPr lang="en-US" dirty="0" err="1">
                <a:hlinkClick r:id="rId3"/>
              </a:rPr>
              <a:t>GoLoansOnline.Com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92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3"/>
          <p:cNvSpPr txBox="1">
            <a:spLocks/>
          </p:cNvSpPr>
          <p:nvPr/>
        </p:nvSpPr>
        <p:spPr>
          <a:xfrm>
            <a:off x="228600" y="381000"/>
            <a:ext cx="8686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Payday Lending Fraud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Content Placeholder 1"/>
          <p:cNvSpPr>
            <a:spLocks noGrp="1"/>
          </p:cNvSpPr>
          <p:nvPr>
            <p:ph idx="1"/>
          </p:nvPr>
        </p:nvSpPr>
        <p:spPr>
          <a:xfrm>
            <a:off x="228600" y="2286000"/>
            <a:ext cx="4953000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Consumers </a:t>
            </a:r>
            <a:r>
              <a:rPr lang="en-US" dirty="0"/>
              <a:t>who need cash quickly turn to payday </a:t>
            </a:r>
            <a:r>
              <a:rPr lang="en-US" dirty="0" smtClean="0"/>
              <a:t>loans: short-term</a:t>
            </a:r>
            <a:r>
              <a:rPr lang="en-US" dirty="0"/>
              <a:t>, high interest loans that are generally due on the consumer’s next payday after the loan is taken </a:t>
            </a:r>
            <a:r>
              <a:rPr lang="en-US" dirty="0" smtClean="0"/>
              <a:t>out</a:t>
            </a:r>
          </a:p>
          <a:p>
            <a:r>
              <a:rPr lang="en-US" dirty="0" smtClean="0"/>
              <a:t>Consumers may not understand high costs</a:t>
            </a:r>
          </a:p>
          <a:p>
            <a:r>
              <a:rPr lang="en-US" dirty="0" smtClean="0"/>
              <a:t>Lenders may engage in prohibited collection practices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93399" y="3581400"/>
            <a:ext cx="3950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2"/>
              </a:rPr>
              <a:t>FTC v. AMG Services</a:t>
            </a:r>
            <a:endParaRPr lang="en-US" sz="2400" dirty="0"/>
          </a:p>
          <a:p>
            <a:pPr marL="342900" indent="-34290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3"/>
              </a:rPr>
              <a:t>FTC v. Vantage Funding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2693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476581" y="3048000"/>
            <a:ext cx="34388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2"/>
              </a:rPr>
              <a:t>FTC v. Williams, Scott &amp; Associates</a:t>
            </a:r>
            <a:endParaRPr lang="en-US" sz="2400" dirty="0"/>
          </a:p>
          <a:p>
            <a:pPr marL="285750" indent="-28575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3"/>
              </a:rPr>
              <a:t>FTC v. Asset Capital and Mgmt.</a:t>
            </a:r>
            <a:endParaRPr lang="en-US" sz="2400" dirty="0"/>
          </a:p>
          <a:p>
            <a:pPr marL="285750" indent="-28575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4"/>
              </a:rPr>
              <a:t>FTC v. Goldman Schwartz</a:t>
            </a:r>
            <a:endParaRPr lang="en-US" sz="2400" dirty="0"/>
          </a:p>
          <a:p>
            <a:pPr marL="285750" indent="-285750">
              <a:buClr>
                <a:schemeClr val="accent1"/>
              </a:buClr>
              <a:buFont typeface="Candara" panose="020E0502030303020204" pitchFamily="34" charset="0"/>
              <a:buChar char="*"/>
            </a:pPr>
            <a:r>
              <a:rPr lang="en-US" sz="2400" dirty="0" smtClean="0">
                <a:hlinkClick r:id="rId5"/>
              </a:rPr>
              <a:t>FTC v. Pinnacle Payment Services</a:t>
            </a:r>
            <a:endParaRPr lang="en-US" sz="2400" dirty="0"/>
          </a:p>
        </p:txBody>
      </p:sp>
      <p:sp>
        <p:nvSpPr>
          <p:cNvPr id="12" name="Title 3"/>
          <p:cNvSpPr txBox="1">
            <a:spLocks/>
          </p:cNvSpPr>
          <p:nvPr/>
        </p:nvSpPr>
        <p:spPr>
          <a:xfrm>
            <a:off x="237640" y="436600"/>
            <a:ext cx="8677759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Debt Collection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237641" y="2057400"/>
            <a:ext cx="5172559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Most debt collectors are careful to comply with laws,  but some engage in illegal collection practices</a:t>
            </a:r>
          </a:p>
          <a:p>
            <a:r>
              <a:rPr lang="en-US" dirty="0" smtClean="0"/>
              <a:t>Some collectors harass and threaten consumers, demand larger payments than allowed, refuse to verify debts, disclose debts illegally</a:t>
            </a:r>
          </a:p>
          <a:p>
            <a:r>
              <a:rPr lang="en-US" dirty="0" smtClean="0"/>
              <a:t>Some consumers pay collectors money they do not owe, others suffer invasions of their privacy, emotional distress, job loss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421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Phantom Debt Collection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52400" y="2209800"/>
            <a:ext cx="5791199" cy="449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False </a:t>
            </a:r>
            <a:r>
              <a:rPr lang="en-US" sz="2800" dirty="0"/>
              <a:t>threats </a:t>
            </a:r>
            <a:r>
              <a:rPr lang="en-US" sz="2800" dirty="0" smtClean="0"/>
              <a:t>bully </a:t>
            </a:r>
            <a:r>
              <a:rPr lang="en-US" sz="2800" dirty="0"/>
              <a:t>consumers </a:t>
            </a:r>
            <a:r>
              <a:rPr lang="en-US" sz="2800" dirty="0" smtClean="0"/>
              <a:t>to pay debts that do not belong to consumers</a:t>
            </a:r>
          </a:p>
          <a:p>
            <a:pPr lvl="1"/>
            <a:r>
              <a:rPr lang="en-US" sz="2400" dirty="0" smtClean="0"/>
              <a:t>Falsely claim affiliation with government</a:t>
            </a:r>
          </a:p>
          <a:p>
            <a:pPr lvl="1"/>
            <a:r>
              <a:rPr lang="en-US" sz="2400" dirty="0" smtClean="0"/>
              <a:t>Falsely claim imminent arrest, other legal action</a:t>
            </a:r>
          </a:p>
          <a:p>
            <a:r>
              <a:rPr lang="en-US" sz="2800" dirty="0" smtClean="0"/>
              <a:t>Consumers complete online forms posted by loan brokers</a:t>
            </a:r>
          </a:p>
          <a:p>
            <a:r>
              <a:rPr lang="en-US" sz="2800" dirty="0" smtClean="0"/>
              <a:t>Some calls come from off-shore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5867400" y="3581400"/>
            <a:ext cx="3200400" cy="144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FTC v. Williams, Scott &amp; Associates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FTC v. Pro Credit Group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796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Morroco Templat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1_Morroco Template</vt:lpstr>
      <vt:lpstr>Law Enforcement Techniques and Cross-Border Collaboration: Financial Consumer Protection Issues  Sixth Annual African Dialogue Conference  Lilongwe, Malawi September 2014   Charles Harwood     U.S. Federal Trade Commission</vt:lpstr>
      <vt:lpstr>“Last Dollar” Scams</vt:lpstr>
      <vt:lpstr>Mortgage Relief Fraud</vt:lpstr>
      <vt:lpstr>PowerPoint Presentation</vt:lpstr>
      <vt:lpstr>Automobile Financing</vt:lpstr>
      <vt:lpstr>Mortgage Advertising</vt:lpstr>
      <vt:lpstr>PowerPoint Presentation</vt:lpstr>
      <vt:lpstr>PowerPoint Presentation</vt:lpstr>
      <vt:lpstr>Phantom Debt Collection</vt:lpstr>
      <vt:lpstr>Cross Border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2014-08-25T07:03:04Z</dcterms:created>
  <dcterms:modified xsi:type="dcterms:W3CDTF">2014-08-25T07:05:36Z</dcterms:modified>
</cp:coreProperties>
</file>