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72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>
      <p:cViewPr>
        <p:scale>
          <a:sx n="60" d="100"/>
          <a:sy n="60" d="100"/>
        </p:scale>
        <p:origin x="-165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59002-587B-4FBA-9286-535561ECBDDF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9DBFD-0310-434C-85BA-A871AF62C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F359-84F3-482F-A2B4-24B9172CD4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F359-84F3-482F-A2B4-24B9172CD4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2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F359-84F3-482F-A2B4-24B9172CD4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4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F359-84F3-482F-A2B4-24B9172CD4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6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F359-84F3-482F-A2B4-24B9172CD4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7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F359-84F3-482F-A2B4-24B9172CD4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4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F359-84F3-482F-A2B4-24B9172CD4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6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2F359-84F3-482F-A2B4-24B9172CD4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5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62D-A187-4039-BE5F-00E46BBA9D63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9A50-2E40-4126-9A0D-12CE2B7292F5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9C4D-E97F-42C0-89C8-FF13559D29AF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3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D0BCCE-DBF3-4A3E-8054-AEFCDC9BB767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1F7584-F01D-4378-B2C9-53240BC39C84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8818-4991-40E6-804A-1F7270EAF6BC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4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8F0-E2C7-4525-8DFB-834483DFCB36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0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D731-769F-4E8F-8BD1-1948A134746E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0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192-EBBE-444F-A5FB-FFD9143C6DE8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F8F2-5F65-4BBD-B937-0C39783AE7C1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7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6AD8-0C7E-43C0-8DEE-2E4543C8F6EA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8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A076-D22B-403F-A722-87C1B5B6239D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0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147-E6C8-41B9-9672-0A8ACC7BDD88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093DF1-67DC-4DEA-B79D-475A183D7C66}" type="datetime1">
              <a:rPr lang="en-US" smtClean="0">
                <a:solidFill>
                  <a:srgbClr val="073E87"/>
                </a:solidFill>
              </a:rPr>
              <a:pPr/>
              <a:t>8/27/2014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3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" y="3810000"/>
            <a:ext cx="1981199" cy="183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128" y="29140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84681" y="758546"/>
            <a:ext cx="7144919" cy="59470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Financial Consumer Protection Issues:  Crypto-currencies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Sixth Annual African Dialogue Conference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Lilongwe, Malawi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September 2014</a:t>
            </a: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tx1"/>
                </a:solidFill>
              </a:rPr>
              <a:t/>
            </a:r>
            <a:br>
              <a:rPr lang="en-US" sz="3100" b="1" dirty="0" smtClean="0">
                <a:solidFill>
                  <a:schemeClr val="tx1"/>
                </a:solidFill>
              </a:rPr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400" dirty="0" smtClean="0">
                <a:solidFill>
                  <a:prstClr val="black"/>
                </a:solidFill>
              </a:rPr>
              <a:t>Charles Harwood     U.S</a:t>
            </a:r>
            <a:r>
              <a:rPr lang="en-US" sz="2400" dirty="0">
                <a:solidFill>
                  <a:prstClr val="black"/>
                </a:solidFill>
              </a:rPr>
              <a:t>. Federal Trade </a:t>
            </a:r>
            <a:r>
              <a:rPr lang="en-US" sz="2400" dirty="0" smtClean="0">
                <a:solidFill>
                  <a:prstClr val="black"/>
                </a:solidFill>
              </a:rPr>
              <a:t>Commission</a:t>
            </a:r>
            <a:endParaRPr lang="en-US" sz="3600" b="1" dirty="0"/>
          </a:p>
        </p:txBody>
      </p:sp>
      <p:pic>
        <p:nvPicPr>
          <p:cNvPr id="9" name="Picture 5" descr="federal-trade-commission-ftc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1405"/>
            <a:ext cx="990601" cy="9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potential?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Unbanked and </a:t>
            </a:r>
            <a:r>
              <a:rPr lang="en-US" sz="3200" dirty="0" err="1" smtClean="0"/>
              <a:t>underbanked</a:t>
            </a:r>
            <a:endParaRPr lang="en-US" sz="3200" dirty="0" smtClean="0"/>
          </a:p>
          <a:p>
            <a:pPr lvl="1"/>
            <a:r>
              <a:rPr lang="en-US" sz="2800" dirty="0" smtClean="0"/>
              <a:t>Inner cities</a:t>
            </a:r>
          </a:p>
          <a:p>
            <a:pPr lvl="1"/>
            <a:r>
              <a:rPr lang="en-US" sz="2800" dirty="0" smtClean="0"/>
              <a:t>Rural</a:t>
            </a:r>
          </a:p>
          <a:p>
            <a:r>
              <a:rPr lang="en-US" sz="3200" dirty="0" smtClean="0"/>
              <a:t>Developing world</a:t>
            </a:r>
          </a:p>
          <a:p>
            <a:pPr lvl="1"/>
            <a:r>
              <a:rPr lang="en-US" sz="2800" dirty="0" smtClean="0"/>
              <a:t>Cell phones</a:t>
            </a:r>
          </a:p>
          <a:p>
            <a:pPr lvl="1"/>
            <a:r>
              <a:rPr lang="en-US" sz="2800" dirty="0" smtClean="0"/>
              <a:t>Small transactions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Exchange rates volatile and </a:t>
            </a:r>
            <a:r>
              <a:rPr lang="en-US" dirty="0"/>
              <a:t>costs </a:t>
            </a:r>
            <a:r>
              <a:rPr lang="en-US" dirty="0" smtClean="0"/>
              <a:t>unclear</a:t>
            </a:r>
          </a:p>
          <a:p>
            <a:pPr lvl="1"/>
            <a:r>
              <a:rPr lang="en-US" dirty="0" smtClean="0"/>
              <a:t>Rapid value fluctuation</a:t>
            </a:r>
          </a:p>
          <a:p>
            <a:pPr lvl="1"/>
            <a:r>
              <a:rPr lang="en-US" dirty="0" smtClean="0"/>
              <a:t>Undisclosed costs and fees</a:t>
            </a:r>
          </a:p>
          <a:p>
            <a:r>
              <a:rPr lang="en-US" dirty="0" smtClean="0"/>
              <a:t>Hackers </a:t>
            </a:r>
            <a:r>
              <a:rPr lang="en-US" dirty="0"/>
              <a:t>and scammers pose serious security </a:t>
            </a:r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Potential targets </a:t>
            </a:r>
            <a:r>
              <a:rPr lang="en-US" dirty="0"/>
              <a:t>for highly sophisticated </a:t>
            </a:r>
            <a:r>
              <a:rPr lang="en-US" dirty="0" smtClean="0"/>
              <a:t>hackers</a:t>
            </a:r>
          </a:p>
          <a:p>
            <a:pPr lvl="1"/>
            <a:r>
              <a:rPr lang="en-US" dirty="0" smtClean="0"/>
              <a:t>Fraudsters take advantage of hype around this new currency</a:t>
            </a:r>
          </a:p>
          <a:p>
            <a:r>
              <a:rPr lang="en-US" dirty="0" smtClean="0"/>
              <a:t>May be hard to obtain help or refunds </a:t>
            </a:r>
            <a:r>
              <a:rPr lang="en-US" dirty="0"/>
              <a:t>for lost or stolen </a:t>
            </a:r>
            <a:r>
              <a:rPr lang="en-US" dirty="0" smtClean="0"/>
              <a:t>funds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47528"/>
            <a:ext cx="5778062" cy="323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2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62455" y="76201"/>
            <a:ext cx="82296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Crypto-currencies in Africa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38" y="5651982"/>
            <a:ext cx="5329841" cy="10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853" y="1600199"/>
            <a:ext cx="6400800" cy="104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charwood\Desktop\700_aHR0cDovL2NvaW50ZWxlZ3JhcGguY29tL3N0b3JhZ2UvdXBsb2Fkcy92aWV3LzVjODI1MWRhMmUxZTNmOTkzMmFkODQyNjlmZWVkMGRlLnBuZw==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3423832"/>
            <a:ext cx="368811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2067" y="2057400"/>
            <a:ext cx="7408333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Crypto-currencies</a:t>
            </a:r>
          </a:p>
          <a:p>
            <a:pPr lvl="1"/>
            <a:r>
              <a:rPr lang="en-US" dirty="0" smtClean="0"/>
              <a:t>What?  How?  Why?  </a:t>
            </a:r>
          </a:p>
          <a:p>
            <a:pPr lvl="1"/>
            <a:r>
              <a:rPr lang="en-US" dirty="0" err="1" smtClean="0"/>
              <a:t>Bitcoin</a:t>
            </a:r>
            <a:r>
              <a:rPr lang="en-US" dirty="0" smtClean="0"/>
              <a:t> and Competing </a:t>
            </a:r>
            <a:r>
              <a:rPr lang="en-US" dirty="0"/>
              <a:t>C</a:t>
            </a:r>
            <a:r>
              <a:rPr lang="en-US" dirty="0" smtClean="0"/>
              <a:t>urrencies</a:t>
            </a:r>
          </a:p>
          <a:p>
            <a:pPr lvl="1"/>
            <a:r>
              <a:rPr lang="en-US" dirty="0" smtClean="0"/>
              <a:t>Strengths/Weaknesses</a:t>
            </a:r>
          </a:p>
          <a:p>
            <a:pPr lvl="1"/>
            <a:r>
              <a:rPr lang="en-US" dirty="0" smtClean="0"/>
              <a:t>Regulation</a:t>
            </a:r>
            <a:endParaRPr lang="en-US" dirty="0" smtClean="0"/>
          </a:p>
          <a:p>
            <a:pPr lvl="1"/>
            <a:r>
              <a:rPr lang="en-US" dirty="0" smtClean="0"/>
              <a:t>Consumer Protection Issues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0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Crypto-currency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0" lvl="1" indent="-685800">
              <a:buClr>
                <a:schemeClr val="accent1"/>
              </a:buClr>
              <a:buSzPct val="85000"/>
              <a:buFont typeface="Candara" panose="020E0502030303020204" pitchFamily="34" charset="0"/>
              <a:buChar char="*"/>
            </a:pPr>
            <a:r>
              <a:rPr lang="en-US" sz="4800" dirty="0" smtClean="0"/>
              <a:t>Virtual currency</a:t>
            </a:r>
          </a:p>
          <a:p>
            <a:pPr marL="685800" lvl="1" indent="-685800">
              <a:buClr>
                <a:schemeClr val="accent1"/>
              </a:buClr>
              <a:buSzPct val="85000"/>
              <a:buFont typeface="Candara" panose="020E0502030303020204" pitchFamily="34" charset="0"/>
              <a:buChar char="*"/>
            </a:pPr>
            <a:r>
              <a:rPr lang="en-US" sz="4800" dirty="0" smtClean="0"/>
              <a:t>Decentralized</a:t>
            </a:r>
            <a:endParaRPr lang="en-US" sz="4800" dirty="0"/>
          </a:p>
          <a:p>
            <a:pPr marL="685800" lvl="1" indent="-685800">
              <a:buClr>
                <a:schemeClr val="accent1"/>
              </a:buClr>
              <a:buSzPct val="85000"/>
              <a:buFont typeface="Candara" panose="020E0502030303020204" pitchFamily="34" charset="0"/>
              <a:buChar char="*"/>
            </a:pPr>
            <a:r>
              <a:rPr lang="en-US" sz="4800" dirty="0"/>
              <a:t>Peer-to-peer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“Mining” for coins</a:t>
            </a:r>
          </a:p>
          <a:p>
            <a:r>
              <a:rPr lang="en-US" sz="4800" dirty="0" smtClean="0"/>
              <a:t>Crypto Exchanges</a:t>
            </a:r>
          </a:p>
          <a:p>
            <a:r>
              <a:rPr lang="en-US" sz="4800" dirty="0" smtClean="0"/>
              <a:t>The digital wallet</a:t>
            </a:r>
          </a:p>
        </p:txBody>
      </p:sp>
    </p:spTree>
    <p:extLst>
      <p:ext uri="{BB962C8B-B14F-4D97-AF65-F5344CB8AC3E}">
        <p14:creationId xmlns:p14="http://schemas.microsoft.com/office/powerpoint/2010/main" val="3063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Would People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I</a:t>
            </a:r>
            <a:r>
              <a:rPr lang="en-US" dirty="0" smtClean="0"/>
              <a:t>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800" dirty="0" smtClean="0"/>
              <a:t>Anonymity</a:t>
            </a:r>
          </a:p>
          <a:p>
            <a:r>
              <a:rPr lang="en-US" sz="4800" dirty="0" smtClean="0"/>
              <a:t>Non-government issued currency</a:t>
            </a:r>
          </a:p>
          <a:p>
            <a:r>
              <a:rPr lang="en-US" sz="4800" dirty="0" smtClean="0"/>
              <a:t>Investment potential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Bitcoin – The </a:t>
            </a:r>
            <a:r>
              <a:rPr lang="en-US" dirty="0" smtClean="0"/>
              <a:t>First </a:t>
            </a:r>
            <a:r>
              <a:rPr lang="en-US" dirty="0" smtClean="0"/>
              <a:t>and </a:t>
            </a:r>
            <a:r>
              <a:rPr lang="en-US" dirty="0" smtClean="0"/>
              <a:t>Most </a:t>
            </a:r>
            <a:r>
              <a:rPr lang="en-US" dirty="0"/>
              <a:t>F</a:t>
            </a:r>
            <a:r>
              <a:rPr lang="en-US" dirty="0" smtClean="0"/>
              <a:t>amous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2" y="2514600"/>
            <a:ext cx="6096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2" y="3429000"/>
            <a:ext cx="61806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2" y="4191000"/>
            <a:ext cx="3537178" cy="145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98" y="5647608"/>
            <a:ext cx="7074356" cy="83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22" y="4343400"/>
            <a:ext cx="4712977" cy="8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– What’s it worth?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9401"/>
            <a:ext cx="84582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28600" y="2514600"/>
            <a:ext cx="4191000" cy="4114800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 smtClean="0"/>
              <a:t>Microtransactions</a:t>
            </a:r>
            <a:endParaRPr lang="en-US" sz="2800" dirty="0" smtClean="0"/>
          </a:p>
          <a:p>
            <a:r>
              <a:rPr lang="en-US" sz="2800" dirty="0" smtClean="0"/>
              <a:t>Low transaction costs</a:t>
            </a:r>
          </a:p>
          <a:p>
            <a:r>
              <a:rPr lang="en-US" sz="2800" dirty="0" smtClean="0"/>
              <a:t>Potential Reduction in Loss of SI/PII</a:t>
            </a:r>
          </a:p>
          <a:p>
            <a:r>
              <a:rPr lang="en-US" sz="2800" dirty="0" smtClean="0"/>
              <a:t>Ease of transactions</a:t>
            </a:r>
          </a:p>
          <a:p>
            <a:r>
              <a:rPr lang="en-US" sz="2800" dirty="0" smtClean="0"/>
              <a:t>Unbanked/</a:t>
            </a:r>
            <a:r>
              <a:rPr lang="en-US" sz="2800" dirty="0" err="1" smtClean="0"/>
              <a:t>Underbanked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0" y="2514600"/>
            <a:ext cx="4343400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Means of money laundering/illegal activity</a:t>
            </a:r>
          </a:p>
          <a:p>
            <a:r>
              <a:rPr lang="en-US" sz="2800" dirty="0" smtClean="0"/>
              <a:t>Volatility</a:t>
            </a:r>
          </a:p>
          <a:p>
            <a:r>
              <a:rPr lang="en-US" sz="2800" dirty="0" smtClean="0"/>
              <a:t>No existing consumer protection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ecurity of stored coins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iquidity trap/Hoarding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rroco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(4:3)</PresentationFormat>
  <Paragraphs>60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1_Morroco Template</vt:lpstr>
      <vt:lpstr>Financial Consumer Protection Issues:  Crypto-currencies  Sixth Annual African Dialogue Conference  Lilongwe, Malawi September 2014   Charles Harwood     U.S. Federal Trade Commission</vt:lpstr>
      <vt:lpstr>PowerPoint Presentation</vt:lpstr>
      <vt:lpstr>Topics of Discussion</vt:lpstr>
      <vt:lpstr>What is Crypto-currency?</vt:lpstr>
      <vt:lpstr>How Does it Work?</vt:lpstr>
      <vt:lpstr>Why Would People Use It?</vt:lpstr>
      <vt:lpstr>Bitcoin – The First and Most Famous</vt:lpstr>
      <vt:lpstr>Bitcoin – What’s it worth?</vt:lpstr>
      <vt:lpstr>Strengths and Weaknesses</vt:lpstr>
      <vt:lpstr>Future potential?</vt:lpstr>
      <vt:lpstr>Consumer Protection Implications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2014-08-27T23:23:57Z</dcterms:created>
  <dcterms:modified xsi:type="dcterms:W3CDTF">2014-08-28T01:04:14Z</dcterms:modified>
</cp:coreProperties>
</file>