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7" r:id="rId2"/>
    <p:sldId id="271" r:id="rId3"/>
    <p:sldId id="283" r:id="rId4"/>
    <p:sldId id="277" r:id="rId5"/>
    <p:sldId id="286" r:id="rId6"/>
    <p:sldId id="287" r:id="rId7"/>
    <p:sldId id="288" r:id="rId8"/>
    <p:sldId id="284" r:id="rId9"/>
    <p:sldId id="285" r:id="rId10"/>
    <p:sldId id="280" r:id="rId11"/>
    <p:sldId id="257" r:id="rId12"/>
    <p:sldId id="270" r:id="rId13"/>
    <p:sldId id="258" r:id="rId14"/>
    <p:sldId id="263" r:id="rId15"/>
    <p:sldId id="281" r:id="rId16"/>
    <p:sldId id="272" r:id="rId17"/>
    <p:sldId id="273" r:id="rId18"/>
    <p:sldId id="274" r:id="rId19"/>
    <p:sldId id="275" r:id="rId20"/>
    <p:sldId id="27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55" autoAdjust="0"/>
  </p:normalViewPr>
  <p:slideViewPr>
    <p:cSldViewPr>
      <p:cViewPr>
        <p:scale>
          <a:sx n="100" d="100"/>
          <a:sy n="100" d="100"/>
        </p:scale>
        <p:origin x="-1860" y="-7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F37686-0440-4677-83C5-FA25233C7307}" type="datetimeFigureOut">
              <a:rPr lang="en-US" smtClean="0"/>
              <a:t>9/2/2014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55C617-89A9-4692-A195-BCE17FA5DABC}" type="slidenum">
              <a:rPr lang="en-US" smtClean="0"/>
              <a:t>‹#›</a:t>
            </a:fld>
            <a:endParaRPr lang="en-US"/>
          </a:p>
        </p:txBody>
      </p:sp>
    </p:spTree>
    <p:extLst>
      <p:ext uri="{BB962C8B-B14F-4D97-AF65-F5344CB8AC3E}">
        <p14:creationId xmlns:p14="http://schemas.microsoft.com/office/powerpoint/2010/main" val="95667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2</a:t>
            </a:fld>
            <a:endParaRPr lang="en-US"/>
          </a:p>
        </p:txBody>
      </p:sp>
    </p:spTree>
    <p:extLst>
      <p:ext uri="{BB962C8B-B14F-4D97-AF65-F5344CB8AC3E}">
        <p14:creationId xmlns:p14="http://schemas.microsoft.com/office/powerpoint/2010/main" val="52994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3</a:t>
            </a:fld>
            <a:endParaRPr lang="en-US"/>
          </a:p>
        </p:txBody>
      </p:sp>
    </p:spTree>
    <p:extLst>
      <p:ext uri="{BB962C8B-B14F-4D97-AF65-F5344CB8AC3E}">
        <p14:creationId xmlns:p14="http://schemas.microsoft.com/office/powerpoint/2010/main" val="2253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LeanSpa</a:t>
            </a:r>
            <a:r>
              <a:rPr lang="en-US" dirty="0" smtClean="0"/>
              <a:t>, LLC</a:t>
            </a:r>
          </a:p>
          <a:p>
            <a:r>
              <a:rPr lang="en-US" dirty="0" smtClean="0"/>
              <a:t>	Press Release: http://www.ftc.gov/news-events/press-releases/2014/01/sensa-three-other-marketers-fad-weight-loss-products-settle-ftc</a:t>
            </a:r>
          </a:p>
          <a:p>
            <a:r>
              <a:rPr lang="en-US" dirty="0" smtClean="0"/>
              <a:t>	Complaint: http://www.ftc.gov/sites/default/files/documents/cases/2011/12/111201leanspacmpt.pdf</a:t>
            </a:r>
          </a:p>
          <a:p>
            <a:r>
              <a:rPr lang="en-US" dirty="0" smtClean="0"/>
              <a:t>	Stipulated Settlement</a:t>
            </a:r>
          </a:p>
          <a:p>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13</a:t>
            </a:fld>
            <a:endParaRPr lang="en-US"/>
          </a:p>
        </p:txBody>
      </p:sp>
    </p:spTree>
    <p:extLst>
      <p:ext uri="{BB962C8B-B14F-4D97-AF65-F5344CB8AC3E}">
        <p14:creationId xmlns:p14="http://schemas.microsoft.com/office/powerpoint/2010/main" val="71589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a:t>
            </a:r>
            <a:r>
              <a:rPr lang="en-US" baseline="0" dirty="0" smtClean="0"/>
              <a:t> Snapchat (2014)</a:t>
            </a:r>
          </a:p>
          <a:p>
            <a:pPr marL="171825" indent="-171825">
              <a:buFont typeface="Arial" panose="020B0604020202020204" pitchFamily="34" charset="0"/>
              <a:buChar char="•"/>
            </a:pPr>
            <a:r>
              <a:rPr lang="en-US" baseline="0" dirty="0" smtClean="0"/>
              <a:t>Press release and resolution: http://www.ftc.gov/news-events/press-releases/2014/05/snapchat-settles-ftc-charges-promises-disappearing-messages-were</a:t>
            </a:r>
          </a:p>
          <a:p>
            <a:pPr marL="171825" indent="-171825">
              <a:buFont typeface="Arial" panose="020B0604020202020204" pitchFamily="34" charset="0"/>
              <a:buChar char="•"/>
            </a:pPr>
            <a:r>
              <a:rPr lang="en-US" baseline="0" dirty="0" smtClean="0"/>
              <a:t>Complaint: http://www.ftc.gov/system/files/documents/cases/140508snapchatcmpt.pdf </a:t>
            </a:r>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16</a:t>
            </a:fld>
            <a:endParaRPr lang="en-US"/>
          </a:p>
        </p:txBody>
      </p:sp>
    </p:spTree>
    <p:extLst>
      <p:ext uri="{BB962C8B-B14F-4D97-AF65-F5344CB8AC3E}">
        <p14:creationId xmlns:p14="http://schemas.microsoft.com/office/powerpoint/2010/main" val="366991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a:t>
            </a:r>
            <a:r>
              <a:rPr lang="en-US" baseline="0" dirty="0" smtClean="0"/>
              <a:t> Snapchat (2014)</a:t>
            </a:r>
          </a:p>
          <a:p>
            <a:pPr marL="171825" indent="-171825">
              <a:buFont typeface="Arial" panose="020B0604020202020204" pitchFamily="34" charset="0"/>
              <a:buChar char="•"/>
            </a:pPr>
            <a:r>
              <a:rPr lang="en-US" baseline="0" dirty="0" smtClean="0"/>
              <a:t>Press release and resolution: http://www.ftc.gov/news-events/press-releases/2014/05/snapchat-settles-ftc-charges-promises-disappearing-messages-were</a:t>
            </a:r>
          </a:p>
          <a:p>
            <a:pPr marL="171825" indent="-171825">
              <a:buFont typeface="Arial" panose="020B0604020202020204" pitchFamily="34" charset="0"/>
              <a:buChar char="•"/>
            </a:pPr>
            <a:r>
              <a:rPr lang="en-US" baseline="0" dirty="0" smtClean="0"/>
              <a:t>Complaint: http://www.ftc.gov/system/files/documents/cases/140508snapchatcmpt.pdf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18</a:t>
            </a:fld>
            <a:endParaRPr lang="en-US"/>
          </a:p>
        </p:txBody>
      </p:sp>
    </p:spTree>
    <p:extLst>
      <p:ext uri="{BB962C8B-B14F-4D97-AF65-F5344CB8AC3E}">
        <p14:creationId xmlns:p14="http://schemas.microsoft.com/office/powerpoint/2010/main" val="80977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a:t>
            </a:r>
            <a:r>
              <a:rPr lang="en-US" baseline="0" dirty="0" smtClean="0"/>
              <a:t> Snapchat (2014)</a:t>
            </a:r>
          </a:p>
          <a:p>
            <a:pPr marL="171825" indent="-171825">
              <a:buFont typeface="Arial" panose="020B0604020202020204" pitchFamily="34" charset="0"/>
              <a:buChar char="•"/>
            </a:pPr>
            <a:r>
              <a:rPr lang="en-US" baseline="0" dirty="0" smtClean="0"/>
              <a:t>Press release and resolution: http://www.ftc.gov/news-events/press-releases/2014/05/snapchat-settles-ftc-charges-promises-disappearing-messages-were</a:t>
            </a:r>
          </a:p>
          <a:p>
            <a:pPr marL="171825" indent="-171825">
              <a:buFont typeface="Arial" panose="020B0604020202020204" pitchFamily="34" charset="0"/>
              <a:buChar char="•"/>
            </a:pPr>
            <a:r>
              <a:rPr lang="en-US" baseline="0" dirty="0" smtClean="0"/>
              <a:t>Complaint: http://www.ftc.gov/system/files/documents/cases/140508snapchatcmpt.pdf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19</a:t>
            </a:fld>
            <a:endParaRPr lang="en-US"/>
          </a:p>
        </p:txBody>
      </p:sp>
    </p:spTree>
    <p:extLst>
      <p:ext uri="{BB962C8B-B14F-4D97-AF65-F5344CB8AC3E}">
        <p14:creationId xmlns:p14="http://schemas.microsoft.com/office/powerpoint/2010/main" val="60901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3506D-8DF2-4BD1-AAE8-D3B31BDE073D}" type="slidenum">
              <a:rPr lang="en-US" smtClean="0"/>
              <a:t>20</a:t>
            </a:fld>
            <a:endParaRPr lang="en-US"/>
          </a:p>
        </p:txBody>
      </p:sp>
    </p:spTree>
    <p:extLst>
      <p:ext uri="{BB962C8B-B14F-4D97-AF65-F5344CB8AC3E}">
        <p14:creationId xmlns:p14="http://schemas.microsoft.com/office/powerpoint/2010/main" val="426306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443F07-0842-4B4E-ACE6-D7F32866776B}"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E981-949C-46D7-8CBD-91BCEDE01B1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443F07-0842-4B4E-ACE6-D7F32866776B}"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443F07-0842-4B4E-ACE6-D7F32866776B}"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B443F07-0842-4B4E-ACE6-D7F32866776B}"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443F07-0842-4B4E-ACE6-D7F32866776B}"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E981-949C-46D7-8CBD-91BCEDE01B1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43F07-0842-4B4E-ACE6-D7F32866776B}"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E981-949C-46D7-8CBD-91BCEDE01B1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B443F07-0842-4B4E-ACE6-D7F32866776B}" type="datetimeFigureOut">
              <a:rPr lang="en-US" smtClean="0"/>
              <a:t>9/2/2014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2ACE981-949C-46D7-8CBD-91BCEDE01B1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fricaMa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090" y="3183466"/>
            <a:ext cx="1904810" cy="1668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ederal-trade-commission-ft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21965"/>
            <a:ext cx="2145953" cy="1819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8813" y="2677180"/>
            <a:ext cx="8291896" cy="523220"/>
          </a:xfrm>
          <a:prstGeom prst="rect">
            <a:avLst/>
          </a:prstGeom>
          <a:noFill/>
        </p:spPr>
        <p:txBody>
          <a:bodyPr wrap="square" rtlCol="0">
            <a:spAutoFit/>
          </a:bodyPr>
          <a:lstStyle/>
          <a:p>
            <a:pPr algn="ctr"/>
            <a:r>
              <a:rPr lang="en-US" sz="2800" b="1" dirty="0" smtClean="0">
                <a:solidFill>
                  <a:prstClr val="black"/>
                </a:solidFill>
              </a:rPr>
              <a:t>Investigation Planning: Case Studies</a:t>
            </a:r>
            <a:endParaRPr lang="en-US" sz="2800" b="1" dirty="0">
              <a:solidFill>
                <a:prstClr val="black"/>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3033"/>
            <a:ext cx="2286000" cy="21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 y="1447800"/>
            <a:ext cx="8991600" cy="1143000"/>
          </a:xfrm>
        </p:spPr>
        <p:txBody>
          <a:bodyPr>
            <a:noAutofit/>
          </a:bodyPr>
          <a:lstStyle/>
          <a:p>
            <a:pPr marL="182880" indent="0">
              <a:buNone/>
            </a:pPr>
            <a:r>
              <a:rPr lang="en-US" sz="3200" b="1" dirty="0" smtClean="0"/>
              <a:t>The Sixth Annual African Dialogue </a:t>
            </a:r>
            <a:br>
              <a:rPr lang="en-US" sz="3200" b="1" dirty="0" smtClean="0"/>
            </a:br>
            <a:r>
              <a:rPr lang="en-US" sz="3200" b="1" dirty="0" smtClean="0"/>
              <a:t>Consumer Protection Conference</a:t>
            </a:r>
            <a:endParaRPr lang="en-US" sz="3200" dirty="0"/>
          </a:p>
        </p:txBody>
      </p:sp>
      <p:sp>
        <p:nvSpPr>
          <p:cNvPr id="12" name="Subtitle 4"/>
          <p:cNvSpPr txBox="1">
            <a:spLocks/>
          </p:cNvSpPr>
          <p:nvPr/>
        </p:nvSpPr>
        <p:spPr>
          <a:xfrm>
            <a:off x="2743200" y="5410200"/>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solidFill>
                  <a:prstClr val="black"/>
                </a:solidFill>
              </a:rPr>
              <a:t>Lilongwe, Malawi</a:t>
            </a:r>
          </a:p>
          <a:p>
            <a:pPr marL="0" indent="0" algn="ctr">
              <a:buFont typeface="Arial" pitchFamily="34" charset="0"/>
              <a:buNone/>
            </a:pPr>
            <a:r>
              <a:rPr lang="en-US" sz="2000" dirty="0" smtClean="0">
                <a:solidFill>
                  <a:prstClr val="black"/>
                </a:solidFill>
              </a:rPr>
              <a:t>8-12 September 2014</a:t>
            </a:r>
            <a:endParaRPr lang="en-US" sz="2000" dirty="0">
              <a:solidFill>
                <a:prstClr val="black"/>
              </a:solidFill>
            </a:endParaRPr>
          </a:p>
        </p:txBody>
      </p:sp>
      <p:pic>
        <p:nvPicPr>
          <p:cNvPr id="1026" name="Picture 2" descr="C:\Users\dcurren\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13" y="4873855"/>
            <a:ext cx="1675508" cy="1675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rotWithShape="1">
          <a:blip r:embed="rId6"/>
          <a:srcRect l="19551" t="5698" r="71795" b="81482"/>
          <a:stretch/>
        </p:blipFill>
        <p:spPr bwMode="auto">
          <a:xfrm>
            <a:off x="6988886" y="4983514"/>
            <a:ext cx="2014000" cy="152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530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Case Study 1 - [[</a:t>
            </a:r>
            <a:r>
              <a:rPr lang="en-US" dirty="0" err="1" smtClean="0">
                <a:solidFill>
                  <a:schemeClr val="tx1"/>
                </a:solidFill>
              </a:rPr>
              <a:t>CoolTunes</a:t>
            </a:r>
            <a:r>
              <a:rPr lang="en-US" dirty="0" smtClean="0">
                <a:solidFill>
                  <a:schemeClr val="tx1"/>
                </a:solidFill>
              </a:rPr>
              <a:t>]]</a:t>
            </a:r>
            <a:endParaRPr lang="en-US" dirty="0">
              <a:solidFill>
                <a:schemeClr val="tx1"/>
              </a:solidFill>
            </a:endParaRPr>
          </a:p>
        </p:txBody>
      </p:sp>
      <p:pic>
        <p:nvPicPr>
          <p:cNvPr id="7" name="Content Placeholder 6" descr="C:\Users\bmurphy1\AppData\Local\Microsoft\Windows\Temporary Internet Files\Content.IE5\OSFD7DIT\MC900432565[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2819400"/>
            <a:ext cx="2789009" cy="27890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667000"/>
            <a:ext cx="244654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60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86000"/>
            <a:ext cx="7975600" cy="3840163"/>
          </a:xfrm>
        </p:spPr>
        <p:txBody>
          <a:bodyPr>
            <a:normAutofit fontScale="92500" lnSpcReduction="10000"/>
          </a:bodyPr>
          <a:lstStyle/>
          <a:p>
            <a:r>
              <a:rPr lang="en-US" sz="2600" dirty="0" err="1">
                <a:solidFill>
                  <a:schemeClr val="tx1"/>
                </a:solidFill>
              </a:rPr>
              <a:t>Mosegi</a:t>
            </a:r>
            <a:r>
              <a:rPr lang="en-US" sz="2600" dirty="0">
                <a:solidFill>
                  <a:schemeClr val="tx1"/>
                </a:solidFill>
              </a:rPr>
              <a:t>, a park ranger from Botswana, received an e-mail from his good friend, </a:t>
            </a:r>
            <a:r>
              <a:rPr lang="en-US" sz="2600" dirty="0" err="1">
                <a:solidFill>
                  <a:schemeClr val="tx1"/>
                </a:solidFill>
              </a:rPr>
              <a:t>Baruti</a:t>
            </a:r>
            <a:r>
              <a:rPr lang="en-US" sz="2600" dirty="0">
                <a:solidFill>
                  <a:schemeClr val="tx1"/>
                </a:solidFill>
              </a:rPr>
              <a:t>, about a new website that he said was </a:t>
            </a:r>
            <a:r>
              <a:rPr lang="en-US" sz="2600" dirty="0" smtClean="0">
                <a:solidFill>
                  <a:schemeClr val="tx1"/>
                </a:solidFill>
              </a:rPr>
              <a:t>really awesome. </a:t>
            </a:r>
          </a:p>
          <a:p>
            <a:r>
              <a:rPr lang="en-US" sz="2600" dirty="0" smtClean="0">
                <a:solidFill>
                  <a:schemeClr val="tx1"/>
                </a:solidFill>
              </a:rPr>
              <a:t>The </a:t>
            </a:r>
            <a:r>
              <a:rPr lang="en-US" sz="2600" dirty="0">
                <a:solidFill>
                  <a:schemeClr val="tx1"/>
                </a:solidFill>
              </a:rPr>
              <a:t>Kenyan website, [[</a:t>
            </a:r>
            <a:r>
              <a:rPr lang="en-US" sz="2600" dirty="0" err="1">
                <a:solidFill>
                  <a:schemeClr val="tx1"/>
                </a:solidFill>
              </a:rPr>
              <a:t>CoolTunes</a:t>
            </a:r>
            <a:r>
              <a:rPr lang="en-US" sz="2600" dirty="0">
                <a:solidFill>
                  <a:schemeClr val="tx1"/>
                </a:solidFill>
              </a:rPr>
              <a:t>]] had two main features: a streaming service containing a large selection of music </a:t>
            </a:r>
            <a:r>
              <a:rPr lang="en-US" sz="2600" dirty="0" smtClean="0">
                <a:solidFill>
                  <a:schemeClr val="tx1"/>
                </a:solidFill>
              </a:rPr>
              <a:t>and </a:t>
            </a:r>
            <a:r>
              <a:rPr lang="en-US" sz="2600" dirty="0">
                <a:solidFill>
                  <a:schemeClr val="tx1"/>
                </a:solidFill>
              </a:rPr>
              <a:t>a premium service access to a synthesizer where someone could compose their own </a:t>
            </a:r>
            <a:r>
              <a:rPr lang="en-US" sz="2600" dirty="0" smtClean="0">
                <a:solidFill>
                  <a:schemeClr val="tx1"/>
                </a:solidFill>
              </a:rPr>
              <a:t>music. </a:t>
            </a:r>
          </a:p>
          <a:p>
            <a:r>
              <a:rPr lang="en-US" sz="2600" dirty="0" smtClean="0">
                <a:solidFill>
                  <a:schemeClr val="tx1"/>
                </a:solidFill>
              </a:rPr>
              <a:t>The premium service also gave users access to a personal </a:t>
            </a:r>
            <a:r>
              <a:rPr lang="en-US" sz="2600" dirty="0">
                <a:solidFill>
                  <a:schemeClr val="tx1"/>
                </a:solidFill>
              </a:rPr>
              <a:t>website where he could publish his music and sell it to others.</a:t>
            </a:r>
          </a:p>
          <a:p>
            <a:endParaRPr lang="en-US" dirty="0">
              <a:solidFill>
                <a:schemeClr val="tx1"/>
              </a:solidFill>
            </a:endParaRPr>
          </a:p>
        </p:txBody>
      </p:sp>
      <p:sp>
        <p:nvSpPr>
          <p:cNvPr id="2" name="Title 1"/>
          <p:cNvSpPr>
            <a:spLocks noGrp="1"/>
          </p:cNvSpPr>
          <p:nvPr>
            <p:ph type="title"/>
          </p:nvPr>
        </p:nvSpPr>
        <p:spPr>
          <a:xfrm>
            <a:off x="1219200" y="304800"/>
            <a:ext cx="7772400" cy="1252728"/>
          </a:xfrm>
        </p:spPr>
        <p:txBody>
          <a:bodyPr>
            <a:normAutofit fontScale="90000"/>
          </a:bodyPr>
          <a:lstStyle/>
          <a:p>
            <a:r>
              <a:rPr lang="en-US" sz="3600" b="1" u="sng" dirty="0" smtClean="0">
                <a:solidFill>
                  <a:schemeClr val="tx1"/>
                </a:solidFill>
              </a:rPr>
              <a:t>Music to His Ears, Music to Their Wallets</a:t>
            </a:r>
            <a:br>
              <a:rPr lang="en-US" sz="3600" b="1" u="sng" dirty="0" smtClean="0">
                <a:solidFill>
                  <a:schemeClr val="tx1"/>
                </a:solidFill>
              </a:rPr>
            </a:br>
            <a:r>
              <a:rPr lang="en-US" sz="3100" b="1" dirty="0" smtClean="0">
                <a:solidFill>
                  <a:schemeClr val="tx1"/>
                </a:solidFill>
              </a:rPr>
              <a:t>Facts 1/2</a:t>
            </a:r>
            <a:endParaRPr lang="en-US" sz="3100" b="1" u="sng" dirty="0">
              <a:solidFill>
                <a:schemeClr val="tx1"/>
              </a:solidFill>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93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966" y="381000"/>
            <a:ext cx="8229600" cy="1252728"/>
          </a:xfrm>
        </p:spPr>
        <p:txBody>
          <a:bodyPr>
            <a:normAutofit/>
          </a:bodyPr>
          <a:lstStyle/>
          <a:p>
            <a:r>
              <a:rPr lang="en-US" sz="3200" b="1" u="sng" dirty="0">
                <a:solidFill>
                  <a:schemeClr val="tx1"/>
                </a:solidFill>
              </a:rPr>
              <a:t>Music to His Ears, Music to Their Wallets</a:t>
            </a:r>
            <a:r>
              <a:rPr lang="en-US" sz="3600" b="1" u="sng" dirty="0">
                <a:solidFill>
                  <a:schemeClr val="tx1"/>
                </a:solidFill>
              </a:rPr>
              <a:t/>
            </a:r>
            <a:br>
              <a:rPr lang="en-US" sz="3600" b="1" u="sng" dirty="0">
                <a:solidFill>
                  <a:schemeClr val="tx1"/>
                </a:solidFill>
              </a:rPr>
            </a:br>
            <a:r>
              <a:rPr lang="en-US" sz="2800" b="1" dirty="0" smtClean="0">
                <a:solidFill>
                  <a:schemeClr val="tx1"/>
                </a:solidFill>
              </a:rPr>
              <a:t>Exhibit A</a:t>
            </a:r>
            <a:endParaRPr lang="en-US" sz="28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New folder\BurnLou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25930"/>
            <a:ext cx="8553450" cy="513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3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077200" cy="3962400"/>
          </a:xfrm>
        </p:spPr>
        <p:txBody>
          <a:bodyPr>
            <a:normAutofit fontScale="55000" lnSpcReduction="20000"/>
          </a:bodyPr>
          <a:lstStyle/>
          <a:p>
            <a:r>
              <a:rPr lang="en-US" sz="3300" dirty="0" err="1">
                <a:solidFill>
                  <a:schemeClr val="tx1"/>
                </a:solidFill>
              </a:rPr>
              <a:t>Mosegi</a:t>
            </a:r>
            <a:r>
              <a:rPr lang="en-US" sz="3300" dirty="0">
                <a:solidFill>
                  <a:schemeClr val="tx1"/>
                </a:solidFill>
              </a:rPr>
              <a:t> </a:t>
            </a:r>
            <a:r>
              <a:rPr lang="en-US" sz="3300" dirty="0" smtClean="0">
                <a:solidFill>
                  <a:schemeClr val="tx1"/>
                </a:solidFill>
              </a:rPr>
              <a:t>signed up for a </a:t>
            </a:r>
            <a:r>
              <a:rPr lang="en-US" sz="3300" dirty="0">
                <a:solidFill>
                  <a:schemeClr val="tx1"/>
                </a:solidFill>
              </a:rPr>
              <a:t>free seven-day trial for the premium </a:t>
            </a:r>
            <a:r>
              <a:rPr lang="en-US" sz="3300" dirty="0" smtClean="0">
                <a:solidFill>
                  <a:schemeClr val="tx1"/>
                </a:solidFill>
              </a:rPr>
              <a:t>version. </a:t>
            </a:r>
            <a:r>
              <a:rPr lang="en-US" sz="3300" dirty="0">
                <a:solidFill>
                  <a:schemeClr val="tx1"/>
                </a:solidFill>
              </a:rPr>
              <a:t>When </a:t>
            </a:r>
            <a:r>
              <a:rPr lang="en-US" sz="3300" dirty="0" err="1">
                <a:solidFill>
                  <a:schemeClr val="tx1"/>
                </a:solidFill>
              </a:rPr>
              <a:t>Mosegi</a:t>
            </a:r>
            <a:r>
              <a:rPr lang="en-US" sz="3300" dirty="0">
                <a:solidFill>
                  <a:schemeClr val="tx1"/>
                </a:solidFill>
              </a:rPr>
              <a:t> signed up for the trial, the website asked him for his debit card information “as a means of identifying him.” When trying out the website, he found that a lot of his favorite music wasn’t available for streaming (most of it had labels such as “COMING SOON”). He tried out the synthesizer, but a lot of instruments he wanted to use were missing. Composing songs also took a lot more time and effort than he had thought, and the price was very steep for a monthly package. </a:t>
            </a:r>
            <a:r>
              <a:rPr lang="en-US" sz="3300" dirty="0" err="1">
                <a:solidFill>
                  <a:schemeClr val="tx1"/>
                </a:solidFill>
              </a:rPr>
              <a:t>Mosegi</a:t>
            </a:r>
            <a:r>
              <a:rPr lang="en-US" sz="3300" dirty="0">
                <a:solidFill>
                  <a:schemeClr val="tx1"/>
                </a:solidFill>
              </a:rPr>
              <a:t> therefore decided against buying anything.</a:t>
            </a:r>
          </a:p>
          <a:p>
            <a:r>
              <a:rPr lang="en-US" sz="3300" dirty="0">
                <a:solidFill>
                  <a:schemeClr val="tx1"/>
                </a:solidFill>
              </a:rPr>
              <a:t>B</a:t>
            </a:r>
            <a:r>
              <a:rPr lang="en-US" sz="3300" dirty="0" smtClean="0">
                <a:solidFill>
                  <a:schemeClr val="tx1"/>
                </a:solidFill>
              </a:rPr>
              <a:t>uried </a:t>
            </a:r>
            <a:r>
              <a:rPr lang="en-US" sz="3300" dirty="0">
                <a:solidFill>
                  <a:schemeClr val="tx1"/>
                </a:solidFill>
              </a:rPr>
              <a:t>in the terms and conditions </a:t>
            </a:r>
            <a:r>
              <a:rPr lang="en-US" sz="3300" dirty="0" smtClean="0">
                <a:solidFill>
                  <a:schemeClr val="tx1"/>
                </a:solidFill>
              </a:rPr>
              <a:t>was a sentence saying that users of the trial would </a:t>
            </a:r>
            <a:r>
              <a:rPr lang="en-US" sz="3300" dirty="0">
                <a:solidFill>
                  <a:schemeClr val="tx1"/>
                </a:solidFill>
              </a:rPr>
              <a:t>automatically be charged for a month’s service once the </a:t>
            </a:r>
            <a:r>
              <a:rPr lang="en-US" sz="3300" dirty="0" smtClean="0">
                <a:solidFill>
                  <a:schemeClr val="tx1"/>
                </a:solidFill>
              </a:rPr>
              <a:t>seven days were </a:t>
            </a:r>
            <a:r>
              <a:rPr lang="en-US" sz="3300" dirty="0">
                <a:solidFill>
                  <a:schemeClr val="tx1"/>
                </a:solidFill>
              </a:rPr>
              <a:t>over if </a:t>
            </a:r>
            <a:r>
              <a:rPr lang="en-US" sz="3300" dirty="0" smtClean="0">
                <a:solidFill>
                  <a:schemeClr val="tx1"/>
                </a:solidFill>
              </a:rPr>
              <a:t>they </a:t>
            </a:r>
            <a:r>
              <a:rPr lang="en-US" sz="3300" dirty="0">
                <a:solidFill>
                  <a:schemeClr val="tx1"/>
                </a:solidFill>
              </a:rPr>
              <a:t>did not call a number to cancel the service. The trial period ended just before </a:t>
            </a:r>
            <a:r>
              <a:rPr lang="en-US" sz="3300" dirty="0" err="1">
                <a:solidFill>
                  <a:schemeClr val="tx1"/>
                </a:solidFill>
              </a:rPr>
              <a:t>Mosegi’s</a:t>
            </a:r>
            <a:r>
              <a:rPr lang="en-US" sz="3300" dirty="0">
                <a:solidFill>
                  <a:schemeClr val="tx1"/>
                </a:solidFill>
              </a:rPr>
              <a:t> payday at his </a:t>
            </a:r>
            <a:r>
              <a:rPr lang="en-US" sz="3300" dirty="0" smtClean="0">
                <a:solidFill>
                  <a:schemeClr val="tx1"/>
                </a:solidFill>
              </a:rPr>
              <a:t>job, so there was not enough left in his account for the charge. When </a:t>
            </a:r>
            <a:r>
              <a:rPr lang="en-US" sz="3300" dirty="0" err="1">
                <a:solidFill>
                  <a:schemeClr val="tx1"/>
                </a:solidFill>
              </a:rPr>
              <a:t>Mosegi</a:t>
            </a:r>
            <a:r>
              <a:rPr lang="en-US" sz="3300" dirty="0">
                <a:solidFill>
                  <a:schemeClr val="tx1"/>
                </a:solidFill>
              </a:rPr>
              <a:t> went to the bank the next day to cash in his paycheck, he noticed the large overdraft charge on the account in addition to the large payment to the music site.</a:t>
            </a:r>
          </a:p>
          <a:p>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sz="4900" b="1" u="sng" dirty="0" smtClean="0">
                <a:solidFill>
                  <a:schemeClr val="tx1"/>
                </a:solidFill>
              </a:rPr>
              <a:t>Negative Options</a:t>
            </a:r>
            <a:r>
              <a:rPr lang="en-US" b="1" u="sng" dirty="0" smtClean="0">
                <a:solidFill>
                  <a:schemeClr val="tx1"/>
                </a:solidFill>
              </a:rPr>
              <a:t/>
            </a:r>
            <a:br>
              <a:rPr lang="en-US" b="1" u="sng" dirty="0" smtClean="0">
                <a:solidFill>
                  <a:schemeClr val="tx1"/>
                </a:solidFill>
              </a:rPr>
            </a:br>
            <a:r>
              <a:rPr lang="en-US" sz="3400" b="1" dirty="0" smtClean="0">
                <a:solidFill>
                  <a:schemeClr val="tx1"/>
                </a:solidFill>
              </a:rPr>
              <a:t>Facts 2/2</a:t>
            </a:r>
            <a:endParaRPr lang="en-US" sz="3400" b="1" u="sng" dirty="0">
              <a:solidFill>
                <a:schemeClr val="tx1"/>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26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153400" cy="4267200"/>
          </a:xfrm>
        </p:spPr>
        <p:txBody>
          <a:bodyPr>
            <a:normAutofit fontScale="40000" lnSpcReduction="20000"/>
          </a:bodyPr>
          <a:lstStyle/>
          <a:p>
            <a:pPr>
              <a:lnSpc>
                <a:spcPct val="120000"/>
              </a:lnSpc>
              <a:defRPr/>
            </a:pPr>
            <a:r>
              <a:rPr lang="en-US" sz="4000" dirty="0">
                <a:solidFill>
                  <a:sysClr val="windowText" lastClr="000000"/>
                </a:solidFill>
                <a:latin typeface="Corbel"/>
              </a:rPr>
              <a:t>Does the fact that </a:t>
            </a:r>
            <a:r>
              <a:rPr lang="en-US" sz="4000" dirty="0" err="1">
                <a:solidFill>
                  <a:sysClr val="windowText" lastClr="000000"/>
                </a:solidFill>
                <a:latin typeface="Corbel"/>
              </a:rPr>
              <a:t>Mosegi</a:t>
            </a:r>
            <a:r>
              <a:rPr lang="en-US" sz="4000" dirty="0">
                <a:solidFill>
                  <a:sysClr val="windowText" lastClr="000000"/>
                </a:solidFill>
                <a:latin typeface="Corbel"/>
              </a:rPr>
              <a:t> used a debit card instead of a credit card or mobile payment system matter to the way you would handle the case?</a:t>
            </a:r>
          </a:p>
          <a:p>
            <a:pPr lvl="0">
              <a:lnSpc>
                <a:spcPct val="120000"/>
              </a:lnSpc>
              <a:defRPr/>
            </a:pPr>
            <a:r>
              <a:rPr lang="en-US" sz="4000" dirty="0" smtClean="0">
                <a:solidFill>
                  <a:sysClr val="windowText" lastClr="000000"/>
                </a:solidFill>
                <a:latin typeface="Corbel"/>
              </a:rPr>
              <a:t>How </a:t>
            </a:r>
            <a:r>
              <a:rPr lang="en-US" sz="4000" dirty="0">
                <a:solidFill>
                  <a:sysClr val="windowText" lastClr="000000"/>
                </a:solidFill>
                <a:latin typeface="Corbel"/>
              </a:rPr>
              <a:t>would you go about investigating a case like </a:t>
            </a:r>
            <a:r>
              <a:rPr lang="en-US" sz="4000" dirty="0" smtClean="0">
                <a:solidFill>
                  <a:sysClr val="windowText" lastClr="000000"/>
                </a:solidFill>
                <a:latin typeface="Corbel"/>
              </a:rPr>
              <a:t>this?</a:t>
            </a:r>
          </a:p>
          <a:p>
            <a:pPr lvl="0">
              <a:lnSpc>
                <a:spcPct val="120000"/>
              </a:lnSpc>
              <a:defRPr/>
            </a:pPr>
            <a:r>
              <a:rPr lang="en-US" sz="4000" dirty="0" smtClean="0">
                <a:solidFill>
                  <a:sysClr val="windowText" lastClr="000000"/>
                </a:solidFill>
                <a:latin typeface="Corbel"/>
              </a:rPr>
              <a:t>How would you approach the fact that the company here is based in another country?</a:t>
            </a:r>
          </a:p>
          <a:p>
            <a:pPr lvl="0">
              <a:lnSpc>
                <a:spcPct val="120000"/>
              </a:lnSpc>
              <a:defRPr/>
            </a:pPr>
            <a:r>
              <a:rPr lang="en-US" sz="4000" dirty="0" smtClean="0">
                <a:solidFill>
                  <a:sysClr val="windowText" lastClr="000000"/>
                </a:solidFill>
                <a:latin typeface="Corbel"/>
              </a:rPr>
              <a:t>What </a:t>
            </a:r>
            <a:r>
              <a:rPr lang="en-US" sz="4000" dirty="0">
                <a:solidFill>
                  <a:sysClr val="windowText" lastClr="000000"/>
                </a:solidFill>
                <a:latin typeface="Corbel"/>
              </a:rPr>
              <a:t>factors would be important as your agency considers whether it will pursue this </a:t>
            </a:r>
            <a:r>
              <a:rPr lang="en-US" sz="4000" dirty="0" smtClean="0">
                <a:solidFill>
                  <a:sysClr val="windowText" lastClr="000000"/>
                </a:solidFill>
                <a:latin typeface="Corbel"/>
              </a:rPr>
              <a:t>matter?</a:t>
            </a:r>
          </a:p>
          <a:p>
            <a:pPr lvl="0">
              <a:lnSpc>
                <a:spcPct val="120000"/>
              </a:lnSpc>
              <a:defRPr/>
            </a:pPr>
            <a:r>
              <a:rPr lang="en-US" sz="4000" dirty="0" smtClean="0">
                <a:solidFill>
                  <a:sysClr val="windowText" lastClr="000000"/>
                </a:solidFill>
                <a:latin typeface="Corbel"/>
              </a:rPr>
              <a:t>Does your country require that consumers affirmatively agree to a service before they can be charged for something like this?</a:t>
            </a:r>
          </a:p>
          <a:p>
            <a:pPr lvl="0">
              <a:lnSpc>
                <a:spcPct val="120000"/>
              </a:lnSpc>
              <a:defRPr/>
            </a:pPr>
            <a:r>
              <a:rPr lang="en-US" sz="4000" dirty="0" smtClean="0">
                <a:solidFill>
                  <a:sysClr val="windowText" lastClr="000000"/>
                </a:solidFill>
                <a:latin typeface="Corbel"/>
              </a:rPr>
              <a:t>If </a:t>
            </a:r>
            <a:r>
              <a:rPr lang="en-US" sz="4000" dirty="0">
                <a:solidFill>
                  <a:sysClr val="windowText" lastClr="000000"/>
                </a:solidFill>
                <a:latin typeface="Corbel"/>
              </a:rPr>
              <a:t>you decided to pursue this matter, what would your agency have to </a:t>
            </a:r>
            <a:r>
              <a:rPr lang="en-US" sz="4000" dirty="0" smtClean="0">
                <a:solidFill>
                  <a:sysClr val="windowText" lastClr="000000"/>
                </a:solidFill>
                <a:latin typeface="Corbel"/>
              </a:rPr>
              <a:t>establish?</a:t>
            </a:r>
          </a:p>
          <a:p>
            <a:pPr lvl="0">
              <a:lnSpc>
                <a:spcPct val="120000"/>
              </a:lnSpc>
              <a:defRPr/>
            </a:pPr>
            <a:r>
              <a:rPr lang="en-US" sz="4000" dirty="0" smtClean="0">
                <a:solidFill>
                  <a:sysClr val="windowText" lastClr="000000"/>
                </a:solidFill>
                <a:latin typeface="Corbel"/>
              </a:rPr>
              <a:t>Is </a:t>
            </a:r>
            <a:r>
              <a:rPr lang="en-US" sz="4000" dirty="0">
                <a:solidFill>
                  <a:sysClr val="windowText" lastClr="000000"/>
                </a:solidFill>
                <a:latin typeface="Corbel"/>
              </a:rPr>
              <a:t>there any other agencies that may have a role, including NPO’s and self-regulatory industry </a:t>
            </a:r>
            <a:r>
              <a:rPr lang="en-US" sz="4000" dirty="0" smtClean="0">
                <a:solidFill>
                  <a:sysClr val="windowText" lastClr="000000"/>
                </a:solidFill>
                <a:latin typeface="Corbel"/>
              </a:rPr>
              <a:t>body?</a:t>
            </a:r>
          </a:p>
          <a:p>
            <a:pPr lvl="0">
              <a:lnSpc>
                <a:spcPct val="120000"/>
              </a:lnSpc>
              <a:defRPr/>
            </a:pPr>
            <a:r>
              <a:rPr lang="en-US" sz="4000" dirty="0" smtClean="0">
                <a:solidFill>
                  <a:sysClr val="windowText" lastClr="000000"/>
                </a:solidFill>
                <a:latin typeface="Corbel"/>
              </a:rPr>
              <a:t>What </a:t>
            </a:r>
            <a:r>
              <a:rPr lang="en-US" sz="4000" dirty="0">
                <a:solidFill>
                  <a:sysClr val="windowText" lastClr="000000"/>
                </a:solidFill>
                <a:latin typeface="Corbel"/>
              </a:rPr>
              <a:t>type of relief would you seek in this </a:t>
            </a:r>
            <a:r>
              <a:rPr lang="en-US" sz="4000" dirty="0" smtClean="0">
                <a:solidFill>
                  <a:sysClr val="windowText" lastClr="000000"/>
                </a:solidFill>
                <a:latin typeface="Corbel"/>
              </a:rPr>
              <a:t>matter?</a:t>
            </a:r>
          </a:p>
          <a:p>
            <a:pPr lvl="0">
              <a:lnSpc>
                <a:spcPct val="120000"/>
              </a:lnSpc>
              <a:defRPr/>
            </a:pPr>
            <a:r>
              <a:rPr lang="en-US" sz="4000" dirty="0" smtClean="0">
                <a:solidFill>
                  <a:sysClr val="windowText" lastClr="000000"/>
                </a:solidFill>
                <a:latin typeface="Corbel"/>
              </a:rPr>
              <a:t>What </a:t>
            </a:r>
            <a:r>
              <a:rPr lang="en-US" sz="4000" dirty="0">
                <a:solidFill>
                  <a:sysClr val="windowText" lastClr="000000"/>
                </a:solidFill>
                <a:latin typeface="Corbel"/>
              </a:rPr>
              <a:t>type of consumer or business education, if any, do you think would be </a:t>
            </a:r>
            <a:r>
              <a:rPr lang="en-US" sz="4000" dirty="0" smtClean="0">
                <a:solidFill>
                  <a:sysClr val="windowText" lastClr="000000"/>
                </a:solidFill>
                <a:latin typeface="Corbel"/>
              </a:rPr>
              <a:t>effective?</a:t>
            </a:r>
          </a:p>
        </p:txBody>
      </p:sp>
      <p:sp>
        <p:nvSpPr>
          <p:cNvPr id="3" name="Title 2"/>
          <p:cNvSpPr>
            <a:spLocks noGrp="1"/>
          </p:cNvSpPr>
          <p:nvPr>
            <p:ph type="title"/>
          </p:nvPr>
        </p:nvSpPr>
        <p:spPr/>
        <p:txBody>
          <a:bodyPr>
            <a:normAutofit fontScale="90000"/>
          </a:bodyPr>
          <a:lstStyle/>
          <a:p>
            <a:r>
              <a:rPr lang="en-US" sz="4900" b="1" u="sng" dirty="0" smtClean="0">
                <a:solidFill>
                  <a:schemeClr val="tx1"/>
                </a:solidFill>
              </a:rPr>
              <a:t>Negative Options</a:t>
            </a:r>
            <a:r>
              <a:rPr lang="en-US" sz="4900" b="1" dirty="0" smtClean="0">
                <a:solidFill>
                  <a:schemeClr val="tx1"/>
                </a:solidFill>
              </a:rPr>
              <a:t/>
            </a:r>
            <a:br>
              <a:rPr lang="en-US" sz="4900" b="1" dirty="0" smtClean="0">
                <a:solidFill>
                  <a:schemeClr val="tx1"/>
                </a:solidFill>
              </a:rPr>
            </a:br>
            <a:r>
              <a:rPr lang="en-US" sz="3400" b="1" dirty="0" smtClean="0">
                <a:solidFill>
                  <a:schemeClr val="tx1"/>
                </a:solidFill>
              </a:rPr>
              <a:t>Questions for Discussion</a:t>
            </a:r>
            <a:endParaRPr lang="en-US" sz="3400" b="1"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42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Case Study 2 - </a:t>
            </a:r>
            <a:r>
              <a:rPr lang="en-US" dirty="0" err="1" smtClean="0">
                <a:solidFill>
                  <a:schemeClr val="tx1"/>
                </a:solidFill>
              </a:rPr>
              <a:t>InstaFilm</a:t>
            </a:r>
            <a:endParaRPr lang="en-US"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26670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14600"/>
            <a:ext cx="217103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92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09800"/>
            <a:ext cx="7428282" cy="4419600"/>
          </a:xfrm>
        </p:spPr>
        <p:txBody>
          <a:bodyPr>
            <a:normAutofit fontScale="85000" lnSpcReduction="20000"/>
          </a:bodyPr>
          <a:lstStyle/>
          <a:p>
            <a:pPr>
              <a:lnSpc>
                <a:spcPct val="120000"/>
              </a:lnSpc>
            </a:pPr>
            <a:r>
              <a:rPr lang="en-US" dirty="0" err="1">
                <a:solidFill>
                  <a:schemeClr val="tx1"/>
                </a:solidFill>
              </a:rPr>
              <a:t>Kolawole</a:t>
            </a:r>
            <a:r>
              <a:rPr lang="en-US" dirty="0">
                <a:solidFill>
                  <a:schemeClr val="tx1"/>
                </a:solidFill>
              </a:rPr>
              <a:t>, a Nigerian, is a consumer and fan of </a:t>
            </a:r>
            <a:r>
              <a:rPr lang="en-US" dirty="0" err="1">
                <a:solidFill>
                  <a:schemeClr val="tx1"/>
                </a:solidFill>
              </a:rPr>
              <a:t>eConnectAfrica</a:t>
            </a:r>
            <a:r>
              <a:rPr lang="en-US" dirty="0">
                <a:solidFill>
                  <a:schemeClr val="tx1"/>
                </a:solidFill>
              </a:rPr>
              <a:t>, a mobile app </a:t>
            </a:r>
            <a:r>
              <a:rPr lang="en-US" dirty="0" smtClean="0">
                <a:solidFill>
                  <a:schemeClr val="tx1"/>
                </a:solidFill>
              </a:rPr>
              <a:t>developer based in Ghana. </a:t>
            </a:r>
            <a:r>
              <a:rPr lang="en-US" dirty="0" err="1">
                <a:solidFill>
                  <a:schemeClr val="tx1"/>
                </a:solidFill>
              </a:rPr>
              <a:t>Kolawole</a:t>
            </a:r>
            <a:r>
              <a:rPr lang="en-US" dirty="0">
                <a:solidFill>
                  <a:schemeClr val="tx1"/>
                </a:solidFill>
              </a:rPr>
              <a:t> has downloaded several of its apps before, such as its popular </a:t>
            </a:r>
            <a:r>
              <a:rPr lang="en-US" dirty="0" err="1">
                <a:solidFill>
                  <a:schemeClr val="tx1"/>
                </a:solidFill>
              </a:rPr>
              <a:t>PinFridge</a:t>
            </a:r>
            <a:r>
              <a:rPr lang="en-US" dirty="0">
                <a:solidFill>
                  <a:schemeClr val="tx1"/>
                </a:solidFill>
              </a:rPr>
              <a:t> app, which allows users to place pictures on a virtual refrigerator and share with friends. </a:t>
            </a:r>
          </a:p>
          <a:p>
            <a:pPr>
              <a:lnSpc>
                <a:spcPct val="120000"/>
              </a:lnSpc>
            </a:pPr>
            <a:r>
              <a:rPr lang="en-US" dirty="0" err="1" smtClean="0">
                <a:solidFill>
                  <a:schemeClr val="tx1"/>
                </a:solidFill>
              </a:rPr>
              <a:t>Kolawole</a:t>
            </a:r>
            <a:r>
              <a:rPr lang="en-US" dirty="0" smtClean="0">
                <a:solidFill>
                  <a:schemeClr val="tx1"/>
                </a:solidFill>
              </a:rPr>
              <a:t> </a:t>
            </a:r>
            <a:r>
              <a:rPr lang="en-US" dirty="0">
                <a:solidFill>
                  <a:schemeClr val="tx1"/>
                </a:solidFill>
              </a:rPr>
              <a:t>is interested in </a:t>
            </a:r>
            <a:r>
              <a:rPr lang="en-US" dirty="0" err="1">
                <a:solidFill>
                  <a:schemeClr val="tx1"/>
                </a:solidFill>
              </a:rPr>
              <a:t>eConnectAfrica’s</a:t>
            </a:r>
            <a:r>
              <a:rPr lang="en-US" dirty="0">
                <a:solidFill>
                  <a:schemeClr val="tx1"/>
                </a:solidFill>
              </a:rPr>
              <a:t> latest app, </a:t>
            </a:r>
            <a:r>
              <a:rPr lang="en-US" dirty="0" err="1">
                <a:solidFill>
                  <a:schemeClr val="tx1"/>
                </a:solidFill>
              </a:rPr>
              <a:t>InstaFilm</a:t>
            </a:r>
            <a:r>
              <a:rPr lang="en-US" dirty="0">
                <a:solidFill>
                  <a:schemeClr val="tx1"/>
                </a:solidFill>
              </a:rPr>
              <a:t>. He pulls it up on his phone, and the description reads as </a:t>
            </a:r>
            <a:r>
              <a:rPr lang="en-US" dirty="0" smtClean="0">
                <a:solidFill>
                  <a:schemeClr val="tx1"/>
                </a:solidFill>
              </a:rPr>
              <a:t>follows:</a:t>
            </a:r>
            <a:endParaRPr lang="en-US" dirty="0">
              <a:solidFill>
                <a:schemeClr val="tx1"/>
              </a:solidFill>
            </a:endParaRPr>
          </a:p>
          <a:p>
            <a:pPr lvl="1">
              <a:lnSpc>
                <a:spcPct val="120000"/>
              </a:lnSpc>
            </a:pPr>
            <a:r>
              <a:rPr lang="en-US" dirty="0" smtClean="0">
                <a:solidFill>
                  <a:schemeClr val="tx1"/>
                </a:solidFill>
              </a:rPr>
              <a:t>Send </a:t>
            </a:r>
            <a:r>
              <a:rPr lang="en-US" dirty="0">
                <a:solidFill>
                  <a:schemeClr val="tx1"/>
                </a:solidFill>
              </a:rPr>
              <a:t>videos clips that you record on your phone to friends and family with </a:t>
            </a:r>
            <a:r>
              <a:rPr lang="en-US" dirty="0" err="1">
                <a:solidFill>
                  <a:schemeClr val="tx1"/>
                </a:solidFill>
              </a:rPr>
              <a:t>Instafilm</a:t>
            </a:r>
            <a:r>
              <a:rPr lang="en-US" dirty="0">
                <a:solidFill>
                  <a:schemeClr val="tx1"/>
                </a:solidFill>
              </a:rPr>
              <a:t>. Simply open </a:t>
            </a:r>
            <a:r>
              <a:rPr lang="en-US" dirty="0" err="1">
                <a:solidFill>
                  <a:schemeClr val="tx1"/>
                </a:solidFill>
              </a:rPr>
              <a:t>Instafilm</a:t>
            </a:r>
            <a:r>
              <a:rPr lang="en-US" dirty="0">
                <a:solidFill>
                  <a:schemeClr val="tx1"/>
                </a:solidFill>
              </a:rPr>
              <a:t>, tap the record button on screen, and capture your video. The videos may be a maximum of fifteen seconds. Before sending the video, designate a period of time that the recipient will be allowed to view the video. After the timer expires, the video will be erased—</a:t>
            </a:r>
            <a:r>
              <a:rPr lang="en-US" i="1" dirty="0">
                <a:solidFill>
                  <a:schemeClr val="tx1"/>
                </a:solidFill>
              </a:rPr>
              <a:t>for all time</a:t>
            </a:r>
            <a:r>
              <a:rPr lang="en-US" dirty="0" smtClean="0">
                <a:solidFill>
                  <a:schemeClr val="tx1"/>
                </a:solidFill>
              </a:rPr>
              <a:t>.</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16</a:t>
            </a:fld>
            <a:endParaRPr lang="en-US" dirty="0">
              <a:solidFill>
                <a:srgbClr val="073E87"/>
              </a:solidFill>
            </a:endParaRPr>
          </a:p>
        </p:txBody>
      </p:sp>
      <p:sp>
        <p:nvSpPr>
          <p:cNvPr id="4" name="Title 3"/>
          <p:cNvSpPr>
            <a:spLocks noGrp="1"/>
          </p:cNvSpPr>
          <p:nvPr>
            <p:ph type="title"/>
          </p:nvPr>
        </p:nvSpPr>
        <p:spPr>
          <a:xfrm>
            <a:off x="1062892" y="533400"/>
            <a:ext cx="8077200" cy="1143000"/>
          </a:xfrm>
        </p:spPr>
        <p:txBody>
          <a:bodyPr>
            <a:noAutofit/>
          </a:bodyPr>
          <a:lstStyle/>
          <a:p>
            <a:r>
              <a:rPr lang="en-US" sz="3700" b="1" u="sng" dirty="0" smtClean="0">
                <a:solidFill>
                  <a:schemeClr val="tx1"/>
                </a:solidFill>
              </a:rPr>
              <a:t>Mobile Security: A Dance Not Erased</a:t>
            </a:r>
            <a:r>
              <a:rPr lang="en-US" sz="3800" b="1" u="sng" dirty="0" smtClean="0">
                <a:solidFill>
                  <a:schemeClr val="tx1"/>
                </a:solidFill>
              </a:rPr>
              <a:t/>
            </a:r>
            <a:br>
              <a:rPr lang="en-US" sz="3800" b="1" u="sng" dirty="0" smtClean="0">
                <a:solidFill>
                  <a:schemeClr val="tx1"/>
                </a:solidFill>
              </a:rPr>
            </a:br>
            <a:r>
              <a:rPr lang="en-US" sz="2800" b="1" dirty="0" smtClean="0">
                <a:solidFill>
                  <a:schemeClr val="tx1"/>
                </a:solidFill>
              </a:rPr>
              <a:t>Fact Pattern – 1/3 </a:t>
            </a:r>
            <a:endParaRPr lang="en-US" sz="28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5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17</a:t>
            </a:fld>
            <a:endParaRPr lang="en-US" dirty="0">
              <a:solidFill>
                <a:srgbClr val="073E87"/>
              </a:solidFill>
            </a:endParaRPr>
          </a:p>
        </p:txBody>
      </p:sp>
      <p:sp>
        <p:nvSpPr>
          <p:cNvPr id="4" name="Title 3"/>
          <p:cNvSpPr>
            <a:spLocks noGrp="1"/>
          </p:cNvSpPr>
          <p:nvPr>
            <p:ph type="title"/>
          </p:nvPr>
        </p:nvSpPr>
        <p:spPr/>
        <p:txBody>
          <a:bodyPr>
            <a:normAutofit fontScale="90000"/>
          </a:bodyPr>
          <a:lstStyle/>
          <a:p>
            <a:r>
              <a:rPr lang="en-US" b="1" u="sng" dirty="0">
                <a:solidFill>
                  <a:schemeClr val="tx1"/>
                </a:solidFill>
              </a:rPr>
              <a:t>Mobile Security: A Dance Not Erased</a:t>
            </a:r>
            <a:br>
              <a:rPr lang="en-US" b="1" u="sng" dirty="0">
                <a:solidFill>
                  <a:schemeClr val="tx1"/>
                </a:solidFill>
              </a:rPr>
            </a:br>
            <a:r>
              <a:rPr lang="en-US" sz="3200" b="1" dirty="0" smtClean="0">
                <a:solidFill>
                  <a:schemeClr val="tx1"/>
                </a:solidFill>
              </a:rPr>
              <a:t>Exhibit A</a:t>
            </a:r>
            <a:endParaRPr lang="en-US" dirty="0"/>
          </a:p>
        </p:txBody>
      </p:sp>
      <p:pic>
        <p:nvPicPr>
          <p:cNvPr id="2050" name="Picture 2" descr="H:\Edited Photos\Snapchat Edi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954" y="1524000"/>
            <a:ext cx="3888074"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1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33600"/>
            <a:ext cx="7924800" cy="4343400"/>
          </a:xfrm>
        </p:spPr>
        <p:txBody>
          <a:bodyPr>
            <a:normAutofit fontScale="77500" lnSpcReduction="20000"/>
          </a:bodyPr>
          <a:lstStyle/>
          <a:p>
            <a:pPr>
              <a:lnSpc>
                <a:spcPct val="120000"/>
              </a:lnSpc>
            </a:pPr>
            <a:r>
              <a:rPr lang="en-US" dirty="0">
                <a:solidFill>
                  <a:schemeClr val="tx1"/>
                </a:solidFill>
              </a:rPr>
              <a:t>The idea of the video disappearing appeals to </a:t>
            </a:r>
            <a:r>
              <a:rPr lang="en-US" dirty="0" err="1">
                <a:solidFill>
                  <a:schemeClr val="tx1"/>
                </a:solidFill>
              </a:rPr>
              <a:t>Kolawole</a:t>
            </a:r>
            <a:r>
              <a:rPr lang="en-US" dirty="0">
                <a:solidFill>
                  <a:schemeClr val="tx1"/>
                </a:solidFill>
              </a:rPr>
              <a:t>, as he does not want his personal message floating in cyberspace indefinitely. </a:t>
            </a:r>
            <a:r>
              <a:rPr lang="en-US" dirty="0" err="1">
                <a:solidFill>
                  <a:schemeClr val="tx1"/>
                </a:solidFill>
              </a:rPr>
              <a:t>Kolawole</a:t>
            </a:r>
            <a:r>
              <a:rPr lang="en-US" dirty="0">
                <a:solidFill>
                  <a:schemeClr val="tx1"/>
                </a:solidFill>
              </a:rPr>
              <a:t> downloads the app</a:t>
            </a:r>
            <a:r>
              <a:rPr lang="en-US" dirty="0" smtClean="0">
                <a:solidFill>
                  <a:schemeClr val="tx1"/>
                </a:solidFill>
              </a:rPr>
              <a:t>.</a:t>
            </a:r>
            <a:endParaRPr lang="en-US" dirty="0">
              <a:solidFill>
                <a:schemeClr val="tx1"/>
              </a:solidFill>
            </a:endParaRPr>
          </a:p>
          <a:p>
            <a:pPr>
              <a:lnSpc>
                <a:spcPct val="120000"/>
              </a:lnSpc>
            </a:pPr>
            <a:r>
              <a:rPr lang="en-US" dirty="0" smtClean="0">
                <a:solidFill>
                  <a:schemeClr val="tx1"/>
                </a:solidFill>
              </a:rPr>
              <a:t>To </a:t>
            </a:r>
            <a:r>
              <a:rPr lang="en-US" dirty="0">
                <a:solidFill>
                  <a:schemeClr val="tx1"/>
                </a:solidFill>
              </a:rPr>
              <a:t>kick off his new download, </a:t>
            </a:r>
            <a:r>
              <a:rPr lang="en-US" dirty="0" err="1">
                <a:solidFill>
                  <a:schemeClr val="tx1"/>
                </a:solidFill>
              </a:rPr>
              <a:t>Kolawole</a:t>
            </a:r>
            <a:r>
              <a:rPr lang="en-US" dirty="0">
                <a:solidFill>
                  <a:schemeClr val="tx1"/>
                </a:solidFill>
              </a:rPr>
              <a:t> decides to do something special: record himself doing the </a:t>
            </a:r>
            <a:r>
              <a:rPr lang="en-US" dirty="0" err="1">
                <a:solidFill>
                  <a:schemeClr val="tx1"/>
                </a:solidFill>
              </a:rPr>
              <a:t>Alanta</a:t>
            </a:r>
            <a:r>
              <a:rPr lang="en-US" dirty="0">
                <a:solidFill>
                  <a:schemeClr val="tx1"/>
                </a:solidFill>
              </a:rPr>
              <a:t> dance. </a:t>
            </a:r>
            <a:r>
              <a:rPr lang="en-US" dirty="0" smtClean="0">
                <a:solidFill>
                  <a:schemeClr val="tx1"/>
                </a:solidFill>
              </a:rPr>
              <a:t>He is eager to impress, so he puts extra effort into making a trance-like expression, while aggressively moving his legs and hips.</a:t>
            </a:r>
            <a:endParaRPr lang="en-US" dirty="0">
              <a:solidFill>
                <a:schemeClr val="tx1"/>
              </a:solidFill>
            </a:endParaRPr>
          </a:p>
          <a:p>
            <a:pPr>
              <a:lnSpc>
                <a:spcPct val="120000"/>
              </a:lnSpc>
            </a:pPr>
            <a:r>
              <a:rPr lang="en-US" dirty="0">
                <a:solidFill>
                  <a:schemeClr val="tx1"/>
                </a:solidFill>
              </a:rPr>
              <a:t> </a:t>
            </a:r>
            <a:r>
              <a:rPr lang="en-US" dirty="0" smtClean="0">
                <a:solidFill>
                  <a:schemeClr val="tx1"/>
                </a:solidFill>
              </a:rPr>
              <a:t>The </a:t>
            </a:r>
            <a:r>
              <a:rPr lang="en-US" dirty="0">
                <a:solidFill>
                  <a:schemeClr val="tx1"/>
                </a:solidFill>
              </a:rPr>
              <a:t>recipient of his video, </a:t>
            </a:r>
            <a:r>
              <a:rPr lang="en-US" dirty="0" err="1">
                <a:solidFill>
                  <a:schemeClr val="tx1"/>
                </a:solidFill>
              </a:rPr>
              <a:t>Chisom</a:t>
            </a:r>
            <a:r>
              <a:rPr lang="en-US" dirty="0">
                <a:solidFill>
                  <a:schemeClr val="tx1"/>
                </a:solidFill>
              </a:rPr>
              <a:t>, thinks the video is funny, and wants to share it with her friends. She realizes that the video supposedly vanished after the timer expired, but, being tech savvy, she thinks she can retrieve it. She plugs her cellphone into her laptop via USB, and discovers that the video had been saved outside of </a:t>
            </a:r>
            <a:r>
              <a:rPr lang="en-US" dirty="0" err="1">
                <a:solidFill>
                  <a:schemeClr val="tx1"/>
                </a:solidFill>
              </a:rPr>
              <a:t>InstaFilm’s</a:t>
            </a:r>
            <a:r>
              <a:rPr lang="en-US" dirty="0">
                <a:solidFill>
                  <a:schemeClr val="tx1"/>
                </a:solidFill>
              </a:rPr>
              <a:t> “sandbox” in an unrestricted area. She opens the video, and then sends it via mass text message to twenty of her friends. </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18</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sz="4100" b="1" u="sng" dirty="0">
                <a:solidFill>
                  <a:schemeClr val="tx1"/>
                </a:solidFill>
              </a:rPr>
              <a:t>Mobile </a:t>
            </a:r>
            <a:r>
              <a:rPr lang="en-US" sz="4100" b="1" u="sng" dirty="0" smtClean="0">
                <a:solidFill>
                  <a:schemeClr val="tx1"/>
                </a:solidFill>
              </a:rPr>
              <a:t>Security: </a:t>
            </a:r>
            <a:r>
              <a:rPr lang="en-US" sz="4100" b="1" u="sng" dirty="0">
                <a:solidFill>
                  <a:schemeClr val="tx1"/>
                </a:solidFill>
              </a:rPr>
              <a:t>A Dance Not Erased</a:t>
            </a:r>
            <a:r>
              <a:rPr lang="en-US" sz="4100" b="1" u="sng" dirty="0" smtClean="0">
                <a:solidFill>
                  <a:schemeClr val="tx1"/>
                </a:solidFill>
              </a:rPr>
              <a:t/>
            </a:r>
            <a:br>
              <a:rPr lang="en-US" sz="4100" b="1" u="sng" dirty="0" smtClean="0">
                <a:solidFill>
                  <a:schemeClr val="tx1"/>
                </a:solidFill>
              </a:rPr>
            </a:br>
            <a:r>
              <a:rPr lang="en-US" sz="3100" b="1" dirty="0" smtClean="0">
                <a:solidFill>
                  <a:schemeClr val="tx1"/>
                </a:solidFill>
              </a:rPr>
              <a:t>Fact Pattern – 2/3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48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7428282" cy="4300297"/>
          </a:xfrm>
        </p:spPr>
        <p:txBody>
          <a:bodyPr>
            <a:normAutofit/>
          </a:bodyPr>
          <a:lstStyle/>
          <a:p>
            <a:pPr lvl="1"/>
            <a:r>
              <a:rPr lang="en-US" dirty="0">
                <a:solidFill>
                  <a:schemeClr val="tx1"/>
                </a:solidFill>
              </a:rPr>
              <a:t>A few weeks later, </a:t>
            </a:r>
            <a:r>
              <a:rPr lang="en-US" dirty="0" err="1">
                <a:solidFill>
                  <a:schemeClr val="tx1"/>
                </a:solidFill>
              </a:rPr>
              <a:t>Kolawole</a:t>
            </a:r>
            <a:r>
              <a:rPr lang="en-US" dirty="0">
                <a:solidFill>
                  <a:schemeClr val="tx1"/>
                </a:solidFill>
              </a:rPr>
              <a:t> is surfing the Internet, and discovers that videos from </a:t>
            </a:r>
            <a:r>
              <a:rPr lang="en-US" dirty="0" err="1">
                <a:solidFill>
                  <a:schemeClr val="tx1"/>
                </a:solidFill>
              </a:rPr>
              <a:t>Instafilm</a:t>
            </a:r>
            <a:r>
              <a:rPr lang="en-US" dirty="0">
                <a:solidFill>
                  <a:schemeClr val="tx1"/>
                </a:solidFill>
              </a:rPr>
              <a:t> </a:t>
            </a:r>
            <a:r>
              <a:rPr lang="en-US" dirty="0" smtClean="0">
                <a:solidFill>
                  <a:schemeClr val="tx1"/>
                </a:solidFill>
              </a:rPr>
              <a:t>have been </a:t>
            </a:r>
            <a:r>
              <a:rPr lang="en-US" dirty="0">
                <a:solidFill>
                  <a:schemeClr val="tx1"/>
                </a:solidFill>
              </a:rPr>
              <a:t>uploaded online. </a:t>
            </a:r>
            <a:r>
              <a:rPr lang="en-US" dirty="0" err="1">
                <a:solidFill>
                  <a:schemeClr val="tx1"/>
                </a:solidFill>
              </a:rPr>
              <a:t>Kolawole</a:t>
            </a:r>
            <a:r>
              <a:rPr lang="en-US" dirty="0">
                <a:solidFill>
                  <a:schemeClr val="tx1"/>
                </a:solidFill>
              </a:rPr>
              <a:t> is puzzled, as </a:t>
            </a:r>
            <a:r>
              <a:rPr lang="en-US" dirty="0" err="1">
                <a:solidFill>
                  <a:schemeClr val="tx1"/>
                </a:solidFill>
              </a:rPr>
              <a:t>InsaFilm</a:t>
            </a:r>
            <a:r>
              <a:rPr lang="en-US" dirty="0">
                <a:solidFill>
                  <a:schemeClr val="tx1"/>
                </a:solidFill>
              </a:rPr>
              <a:t> </a:t>
            </a:r>
            <a:r>
              <a:rPr lang="en-US" dirty="0" smtClean="0">
                <a:solidFill>
                  <a:schemeClr val="tx1"/>
                </a:solidFill>
              </a:rPr>
              <a:t>stated the </a:t>
            </a:r>
            <a:r>
              <a:rPr lang="en-US" dirty="0">
                <a:solidFill>
                  <a:schemeClr val="tx1"/>
                </a:solidFill>
              </a:rPr>
              <a:t>videos would be erased forever. </a:t>
            </a:r>
            <a:endParaRPr lang="en-US" dirty="0" smtClean="0">
              <a:solidFill>
                <a:schemeClr val="tx1"/>
              </a:solidFill>
            </a:endParaRPr>
          </a:p>
          <a:p>
            <a:pPr lvl="1"/>
            <a:r>
              <a:rPr lang="en-US" dirty="0" err="1" smtClean="0">
                <a:solidFill>
                  <a:schemeClr val="tx1"/>
                </a:solidFill>
              </a:rPr>
              <a:t>Kolawole</a:t>
            </a:r>
            <a:r>
              <a:rPr lang="en-US" dirty="0" smtClean="0">
                <a:solidFill>
                  <a:schemeClr val="tx1"/>
                </a:solidFill>
              </a:rPr>
              <a:t> </a:t>
            </a:r>
            <a:r>
              <a:rPr lang="en-US" dirty="0">
                <a:solidFill>
                  <a:schemeClr val="tx1"/>
                </a:solidFill>
              </a:rPr>
              <a:t>digs deeper, and sees</a:t>
            </a:r>
            <a:r>
              <a:rPr lang="en-US" i="1" dirty="0">
                <a:solidFill>
                  <a:schemeClr val="tx1"/>
                </a:solidFill>
              </a:rPr>
              <a:t> </a:t>
            </a:r>
            <a:r>
              <a:rPr lang="en-US" dirty="0">
                <a:solidFill>
                  <a:schemeClr val="tx1"/>
                </a:solidFill>
              </a:rPr>
              <a:t>that </a:t>
            </a:r>
            <a:r>
              <a:rPr lang="en-US" i="1" dirty="0">
                <a:solidFill>
                  <a:schemeClr val="tx1"/>
                </a:solidFill>
              </a:rPr>
              <a:t>his </a:t>
            </a:r>
            <a:r>
              <a:rPr lang="en-US" dirty="0">
                <a:solidFill>
                  <a:schemeClr val="tx1"/>
                </a:solidFill>
              </a:rPr>
              <a:t>video has been uploaded online</a:t>
            </a:r>
            <a:r>
              <a:rPr lang="en-US" dirty="0" smtClean="0">
                <a:solidFill>
                  <a:schemeClr val="tx1"/>
                </a:solidFill>
              </a:rPr>
              <a:t>.</a:t>
            </a:r>
          </a:p>
          <a:p>
            <a:pPr lvl="1"/>
            <a:r>
              <a:rPr lang="en-US" dirty="0" smtClean="0">
                <a:solidFill>
                  <a:schemeClr val="tx1"/>
                </a:solidFill>
              </a:rPr>
              <a:t> Now</a:t>
            </a:r>
            <a:r>
              <a:rPr lang="en-US" dirty="0">
                <a:solidFill>
                  <a:schemeClr val="tx1"/>
                </a:solidFill>
              </a:rPr>
              <a:t>, </a:t>
            </a:r>
            <a:r>
              <a:rPr lang="en-US" dirty="0" err="1">
                <a:solidFill>
                  <a:schemeClr val="tx1"/>
                </a:solidFill>
              </a:rPr>
              <a:t>Kolawole</a:t>
            </a:r>
            <a:r>
              <a:rPr lang="en-US" dirty="0">
                <a:solidFill>
                  <a:schemeClr val="tx1"/>
                </a:solidFill>
              </a:rPr>
              <a:t> is quite proud of his rendition of the </a:t>
            </a:r>
            <a:r>
              <a:rPr lang="en-US" dirty="0" err="1">
                <a:solidFill>
                  <a:schemeClr val="tx1"/>
                </a:solidFill>
              </a:rPr>
              <a:t>Alanta</a:t>
            </a:r>
            <a:r>
              <a:rPr lang="en-US" dirty="0">
                <a:solidFill>
                  <a:schemeClr val="tx1"/>
                </a:solidFill>
              </a:rPr>
              <a:t> dance, but feels </a:t>
            </a:r>
            <a:r>
              <a:rPr lang="en-US" dirty="0" smtClean="0">
                <a:solidFill>
                  <a:schemeClr val="tx1"/>
                </a:solidFill>
              </a:rPr>
              <a:t>deceived and exploited </a:t>
            </a:r>
            <a:r>
              <a:rPr lang="en-US" dirty="0">
                <a:solidFill>
                  <a:schemeClr val="tx1"/>
                </a:solidFill>
              </a:rPr>
              <a:t>by both </a:t>
            </a:r>
            <a:r>
              <a:rPr lang="en-US" dirty="0" err="1">
                <a:solidFill>
                  <a:schemeClr val="tx1"/>
                </a:solidFill>
              </a:rPr>
              <a:t>InstaFilm</a:t>
            </a:r>
            <a:r>
              <a:rPr lang="en-US" dirty="0">
                <a:solidFill>
                  <a:schemeClr val="tx1"/>
                </a:solidFill>
              </a:rPr>
              <a:t> and </a:t>
            </a:r>
            <a:r>
              <a:rPr lang="en-US" dirty="0" err="1">
                <a:solidFill>
                  <a:schemeClr val="tx1"/>
                </a:solidFill>
              </a:rPr>
              <a:t>Chisom</a:t>
            </a:r>
            <a:r>
              <a:rPr lang="en-US" dirty="0">
                <a:solidFill>
                  <a:schemeClr val="tx1"/>
                </a:solidFill>
              </a:rPr>
              <a:t>. </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19</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sz="4100" b="1" u="sng" dirty="0">
                <a:solidFill>
                  <a:schemeClr val="tx1"/>
                </a:solidFill>
              </a:rPr>
              <a:t>Mobile </a:t>
            </a:r>
            <a:r>
              <a:rPr lang="en-US" sz="4100" b="1" u="sng" dirty="0" smtClean="0">
                <a:solidFill>
                  <a:schemeClr val="tx1"/>
                </a:solidFill>
              </a:rPr>
              <a:t>Security: </a:t>
            </a:r>
            <a:r>
              <a:rPr lang="en-US" sz="4100" b="1" u="sng" dirty="0">
                <a:solidFill>
                  <a:schemeClr val="tx1"/>
                </a:solidFill>
              </a:rPr>
              <a:t>A Dance Not Erased</a:t>
            </a:r>
            <a:r>
              <a:rPr lang="en-US" b="1" u="sng" dirty="0" smtClean="0">
                <a:solidFill>
                  <a:schemeClr val="tx1"/>
                </a:solidFill>
              </a:rPr>
              <a:t/>
            </a:r>
            <a:br>
              <a:rPr lang="en-US" b="1" u="sng" dirty="0" smtClean="0">
                <a:solidFill>
                  <a:schemeClr val="tx1"/>
                </a:solidFill>
              </a:rPr>
            </a:br>
            <a:r>
              <a:rPr lang="en-US" sz="3100" b="1" dirty="0" smtClean="0">
                <a:solidFill>
                  <a:schemeClr val="tx1"/>
                </a:solidFill>
              </a:rPr>
              <a:t>Fact Pattern – 3/3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71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solidFill>
              </a:rPr>
              <a:t>Case Study 1 - [[</a:t>
            </a:r>
            <a:r>
              <a:rPr lang="en-US" dirty="0" err="1">
                <a:solidFill>
                  <a:schemeClr val="tx1"/>
                </a:solidFill>
              </a:rPr>
              <a:t>CoolTunes</a:t>
            </a:r>
            <a:r>
              <a:rPr lang="en-US" dirty="0" smtClean="0">
                <a:solidFill>
                  <a:schemeClr val="tx1"/>
                </a:solidFill>
              </a:rPr>
              <a:t>]]</a:t>
            </a:r>
          </a:p>
          <a:p>
            <a:r>
              <a:rPr lang="en-US" dirty="0" smtClean="0">
                <a:solidFill>
                  <a:schemeClr val="tx1"/>
                </a:solidFill>
              </a:rPr>
              <a:t>Case Study 2 – </a:t>
            </a:r>
            <a:r>
              <a:rPr lang="en-US" dirty="0" err="1" smtClean="0">
                <a:solidFill>
                  <a:schemeClr val="tx1"/>
                </a:solidFill>
              </a:rPr>
              <a:t>eConnectAfrica</a:t>
            </a:r>
            <a:r>
              <a:rPr lang="en-US" dirty="0" smtClean="0">
                <a:solidFill>
                  <a:schemeClr val="tx1"/>
                </a:solidFill>
              </a:rPr>
              <a:t> / </a:t>
            </a:r>
            <a:r>
              <a:rPr lang="en-US" dirty="0" err="1" smtClean="0">
                <a:solidFill>
                  <a:schemeClr val="tx1"/>
                </a:solidFill>
              </a:rPr>
              <a:t>InstaFilm</a:t>
            </a:r>
            <a:endParaRPr lang="en-US" dirty="0" smtClean="0">
              <a:solidFill>
                <a:schemeClr val="tx1"/>
              </a:solidFill>
            </a:endParaRPr>
          </a:p>
          <a:p>
            <a:endParaRPr lang="en-US" dirty="0" smtClean="0">
              <a:solidFill>
                <a:schemeClr val="tx1"/>
              </a:solidFill>
            </a:endParaRPr>
          </a:p>
          <a:p>
            <a:endParaRPr lang="en-US" dirty="0"/>
          </a:p>
        </p:txBody>
      </p:sp>
      <p:sp>
        <p:nvSpPr>
          <p:cNvPr id="3" name="Title 2"/>
          <p:cNvSpPr>
            <a:spLocks noGrp="1"/>
          </p:cNvSpPr>
          <p:nvPr>
            <p:ph type="title"/>
          </p:nvPr>
        </p:nvSpPr>
        <p:spPr/>
        <p:txBody>
          <a:bodyPr>
            <a:normAutofit/>
          </a:bodyPr>
          <a:lstStyle/>
          <a:p>
            <a:r>
              <a:rPr lang="en-US" sz="4000" b="1" dirty="0" smtClean="0">
                <a:solidFill>
                  <a:schemeClr val="tx1"/>
                </a:solidFill>
              </a:rPr>
              <a:t>How do we bring this case?</a:t>
            </a:r>
            <a:endParaRPr lang="en-US" sz="4000" b="1" dirty="0">
              <a:solidFill>
                <a:schemeClr val="tx1"/>
              </a:solidFill>
            </a:endParaRPr>
          </a:p>
        </p:txBody>
      </p:sp>
      <p:pic>
        <p:nvPicPr>
          <p:cNvPr id="1027" name="Picture 3" descr="C:\Users\bmurphy1\AppData\Local\Microsoft\Windows\Temporary Internet Files\Content.IE5\OSFD7DIT\MC9004398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4229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urphy1\AppData\Local\Microsoft\Windows\Temporary Internet Files\Content.IE5\A7K7M75C\MC9000787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1" y="4066432"/>
            <a:ext cx="1752600" cy="17215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urphy1\AppData\Local\Microsoft\Windows\Temporary Internet Files\Content.IE5\OSFD7DIT\MC90043256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380" y="3922385"/>
            <a:ext cx="1972619" cy="19726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murphy1\AppData\Local\Microsoft\Windows\Temporary Internet Files\Content.IE5\A7K7M75C\MC90044179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78989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3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62200"/>
            <a:ext cx="7428282" cy="3840163"/>
          </a:xfrm>
        </p:spPr>
        <p:txBody>
          <a:bodyPr>
            <a:normAutofit/>
          </a:bodyPr>
          <a:lstStyle/>
          <a:p>
            <a:pPr lvl="1"/>
            <a:r>
              <a:rPr lang="en-US" dirty="0" smtClean="0">
                <a:solidFill>
                  <a:schemeClr val="tx1"/>
                </a:solidFill>
              </a:rPr>
              <a:t>What factors are important in deciding whether to pursue this case?</a:t>
            </a:r>
          </a:p>
          <a:p>
            <a:pPr lvl="1"/>
            <a:r>
              <a:rPr lang="en-US" dirty="0" smtClean="0">
                <a:solidFill>
                  <a:schemeClr val="tx1"/>
                </a:solidFill>
              </a:rPr>
              <a:t>How would you approach the cross-border dimension?</a:t>
            </a:r>
          </a:p>
          <a:p>
            <a:pPr lvl="1"/>
            <a:r>
              <a:rPr lang="en-US" dirty="0" smtClean="0">
                <a:solidFill>
                  <a:schemeClr val="tx1"/>
                </a:solidFill>
              </a:rPr>
              <a:t>What other agencies would play a role?</a:t>
            </a:r>
          </a:p>
          <a:p>
            <a:pPr lvl="1"/>
            <a:r>
              <a:rPr lang="en-US" dirty="0" smtClean="0">
                <a:solidFill>
                  <a:schemeClr val="tx1"/>
                </a:solidFill>
              </a:rPr>
              <a:t>Was the app deceptive?</a:t>
            </a:r>
          </a:p>
          <a:p>
            <a:pPr lvl="1"/>
            <a:r>
              <a:rPr lang="en-US" dirty="0" smtClean="0">
                <a:solidFill>
                  <a:schemeClr val="tx1"/>
                </a:solidFill>
              </a:rPr>
              <a:t>How much responsibility does </a:t>
            </a:r>
            <a:r>
              <a:rPr lang="en-US" dirty="0" err="1" smtClean="0">
                <a:solidFill>
                  <a:schemeClr val="tx1"/>
                </a:solidFill>
              </a:rPr>
              <a:t>Chisom</a:t>
            </a:r>
            <a:r>
              <a:rPr lang="en-US" dirty="0" smtClean="0">
                <a:solidFill>
                  <a:schemeClr val="tx1"/>
                </a:solidFill>
              </a:rPr>
              <a:t> bear?</a:t>
            </a:r>
          </a:p>
          <a:p>
            <a:pPr lvl="1"/>
            <a:r>
              <a:rPr lang="en-US" dirty="0" smtClean="0">
                <a:solidFill>
                  <a:schemeClr val="tx1"/>
                </a:solidFill>
              </a:rPr>
              <a:t>What type of relief would you seek?</a:t>
            </a:r>
          </a:p>
          <a:p>
            <a:pPr lvl="1"/>
            <a:r>
              <a:rPr lang="en-US" dirty="0" smtClean="0">
                <a:solidFill>
                  <a:schemeClr val="tx1"/>
                </a:solidFill>
              </a:rPr>
              <a:t>Would consumer education be effective?</a:t>
            </a:r>
            <a:endParaRPr lang="en-US" dirty="0">
              <a:solidFill>
                <a:schemeClr val="tx1"/>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20</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sz="4100" b="1" u="sng" dirty="0">
                <a:solidFill>
                  <a:schemeClr val="tx1"/>
                </a:solidFill>
              </a:rPr>
              <a:t>Mobile </a:t>
            </a:r>
            <a:r>
              <a:rPr lang="en-US" sz="4100" b="1" u="sng" dirty="0" smtClean="0">
                <a:solidFill>
                  <a:schemeClr val="tx1"/>
                </a:solidFill>
              </a:rPr>
              <a:t>Security: </a:t>
            </a:r>
            <a:r>
              <a:rPr lang="en-US" sz="4100" b="1" u="sng" dirty="0">
                <a:solidFill>
                  <a:schemeClr val="tx1"/>
                </a:solidFill>
              </a:rPr>
              <a:t>A Dance Not Erased </a:t>
            </a:r>
            <a:r>
              <a:rPr lang="en-US" sz="3100" b="1" dirty="0" smtClean="0">
                <a:solidFill>
                  <a:schemeClr val="tx1"/>
                </a:solidFill>
              </a:rPr>
              <a:t>Questions for Discussion</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75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chemeClr val="tx1"/>
                </a:solidFill>
              </a:rPr>
              <a:t>Planning Documents – </a:t>
            </a:r>
            <a:r>
              <a:rPr lang="en-US" b="1" i="1" dirty="0" smtClean="0">
                <a:solidFill>
                  <a:schemeClr val="tx1"/>
                </a:solidFill>
              </a:rPr>
              <a:t>Be Specific and Keep Updated</a:t>
            </a:r>
            <a:r>
              <a:rPr lang="en-US" b="1" dirty="0" smtClean="0">
                <a:solidFill>
                  <a:schemeClr val="tx1"/>
                </a:solidFill>
              </a:rPr>
              <a:t>!</a:t>
            </a:r>
            <a:endParaRPr lang="en-US" b="1" dirty="0">
              <a:solidFill>
                <a:schemeClr val="tx1"/>
              </a:solidFill>
            </a:endParaRPr>
          </a:p>
        </p:txBody>
      </p:sp>
      <p:sp>
        <p:nvSpPr>
          <p:cNvPr id="2" name="Content Placeholder 1"/>
          <p:cNvSpPr>
            <a:spLocks noGrp="1"/>
          </p:cNvSpPr>
          <p:nvPr>
            <p:ph sz="quarter" idx="13"/>
          </p:nvPr>
        </p:nvSpPr>
        <p:spPr/>
        <p:txBody>
          <a:bodyPr>
            <a:normAutofit/>
          </a:bodyPr>
          <a:lstStyle/>
          <a:p>
            <a:pPr lvl="1"/>
            <a:r>
              <a:rPr lang="en-US" b="1" dirty="0" smtClean="0">
                <a:solidFill>
                  <a:schemeClr val="tx1"/>
                </a:solidFill>
              </a:rPr>
              <a:t>Investigative </a:t>
            </a:r>
            <a:r>
              <a:rPr lang="en-US" b="1" dirty="0">
                <a:solidFill>
                  <a:schemeClr val="tx1"/>
                </a:solidFill>
              </a:rPr>
              <a:t>P</a:t>
            </a:r>
            <a:r>
              <a:rPr lang="en-US" b="1" dirty="0" smtClean="0">
                <a:solidFill>
                  <a:schemeClr val="tx1"/>
                </a:solidFill>
              </a:rPr>
              <a:t>lan  </a:t>
            </a:r>
            <a:endParaRPr lang="en-US" dirty="0" smtClean="0">
              <a:solidFill>
                <a:schemeClr val="tx1"/>
              </a:solidFill>
            </a:endParaRPr>
          </a:p>
        </p:txBody>
      </p:sp>
      <p:sp>
        <p:nvSpPr>
          <p:cNvPr id="7" name="Content Placeholder 6"/>
          <p:cNvSpPr>
            <a:spLocks noGrp="1"/>
          </p:cNvSpPr>
          <p:nvPr>
            <p:ph sz="quarter" idx="14"/>
          </p:nvPr>
        </p:nvSpPr>
        <p:spPr/>
        <p:txBody>
          <a:bodyPr/>
          <a:lstStyle/>
          <a:p>
            <a:pPr marL="274320" lvl="1"/>
            <a:r>
              <a:rPr lang="en-US" b="1" dirty="0">
                <a:solidFill>
                  <a:schemeClr val="tx1"/>
                </a:solidFill>
              </a:rPr>
              <a:t>Proof </a:t>
            </a:r>
            <a:r>
              <a:rPr lang="en-US" b="1" dirty="0" smtClean="0">
                <a:solidFill>
                  <a:schemeClr val="tx1"/>
                </a:solidFill>
              </a:rPr>
              <a:t>Chart </a:t>
            </a:r>
            <a:endParaRPr lang="en-US" dirty="0">
              <a:solidFill>
                <a:schemeClr val="tx1"/>
              </a:solidFill>
            </a:endParaRPr>
          </a:p>
          <a:p>
            <a:endParaRPr lang="en-US" dirty="0"/>
          </a:p>
        </p:txBody>
      </p:sp>
      <p:pic>
        <p:nvPicPr>
          <p:cNvPr id="5" name="imgPreview" descr="business,calendars,daybooks,office supplies,offices,organizers,schedules"/>
          <p:cNvPicPr/>
          <p:nvPr/>
        </p:nvPicPr>
        <p:blipFill>
          <a:blip r:embed="rId3">
            <a:extLst>
              <a:ext uri="{28A0092B-C50C-407E-A947-70E740481C1C}">
                <a14:useLocalDpi xmlns:a14="http://schemas.microsoft.com/office/drawing/2010/main" val="0"/>
              </a:ext>
            </a:extLst>
          </a:blip>
          <a:srcRect/>
          <a:stretch>
            <a:fillRect/>
          </a:stretch>
        </p:blipFill>
        <p:spPr bwMode="auto">
          <a:xfrm>
            <a:off x="381001" y="3124200"/>
            <a:ext cx="3657600" cy="3324225"/>
          </a:xfrm>
          <a:prstGeom prst="rect">
            <a:avLst/>
          </a:prstGeom>
          <a:noFill/>
          <a:ln>
            <a:noFill/>
          </a:ln>
        </p:spPr>
      </p:pic>
      <p:pic>
        <p:nvPicPr>
          <p:cNvPr id="6" name="imgPreview" descr="calendars,date books,households,office supplies,offices,organizers,schedules"/>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43274"/>
            <a:ext cx="3095625" cy="3095625"/>
          </a:xfrm>
          <a:prstGeom prst="rect">
            <a:avLst/>
          </a:prstGeom>
          <a:noFill/>
          <a:ln>
            <a:noFill/>
          </a:ln>
        </p:spPr>
      </p:pic>
    </p:spTree>
    <p:extLst>
      <p:ext uri="{BB962C8B-B14F-4D97-AF65-F5344CB8AC3E}">
        <p14:creationId xmlns:p14="http://schemas.microsoft.com/office/powerpoint/2010/main" val="18324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675467"/>
            <a:ext cx="8534400" cy="3450696"/>
          </a:xfrm>
        </p:spPr>
        <p:txBody>
          <a:bodyPr>
            <a:normAutofit fontScale="92500" lnSpcReduction="10000"/>
          </a:bodyPr>
          <a:lstStyle/>
          <a:p>
            <a:r>
              <a:rPr lang="en-US" u="sng" dirty="0" smtClean="0">
                <a:solidFill>
                  <a:schemeClr val="tx1"/>
                </a:solidFill>
              </a:rPr>
              <a:t>Legal </a:t>
            </a:r>
            <a:r>
              <a:rPr lang="en-US" u="sng" dirty="0">
                <a:solidFill>
                  <a:schemeClr val="tx1"/>
                </a:solidFill>
              </a:rPr>
              <a:t>C</a:t>
            </a:r>
            <a:r>
              <a:rPr lang="en-US" u="sng" dirty="0" smtClean="0">
                <a:solidFill>
                  <a:schemeClr val="tx1"/>
                </a:solidFill>
              </a:rPr>
              <a:t>onsiderations</a:t>
            </a:r>
            <a:r>
              <a:rPr lang="en-US" dirty="0" smtClean="0">
                <a:solidFill>
                  <a:schemeClr val="tx1"/>
                </a:solidFill>
              </a:rPr>
              <a:t>:  </a:t>
            </a:r>
          </a:p>
          <a:p>
            <a:pPr lvl="1"/>
            <a:r>
              <a:rPr lang="en-US" dirty="0" smtClean="0">
                <a:solidFill>
                  <a:schemeClr val="tx1"/>
                </a:solidFill>
              </a:rPr>
              <a:t>Determine potential causes of action / law violations and divide each one into its necessary elements </a:t>
            </a:r>
          </a:p>
          <a:p>
            <a:pPr lvl="1"/>
            <a:r>
              <a:rPr lang="en-US" dirty="0" smtClean="0">
                <a:solidFill>
                  <a:schemeClr val="tx1"/>
                </a:solidFill>
              </a:rPr>
              <a:t>Analyze business practices at issue and how they may violate the law</a:t>
            </a:r>
          </a:p>
          <a:p>
            <a:pPr lvl="1"/>
            <a:r>
              <a:rPr lang="en-US" dirty="0" smtClean="0">
                <a:solidFill>
                  <a:schemeClr val="tx1"/>
                </a:solidFill>
              </a:rPr>
              <a:t>Consider possible arguments and defenses, and how you will respond</a:t>
            </a:r>
          </a:p>
          <a:p>
            <a:pPr lvl="1"/>
            <a:r>
              <a:rPr lang="en-US" dirty="0" smtClean="0">
                <a:solidFill>
                  <a:schemeClr val="tx1"/>
                </a:solidFill>
              </a:rPr>
              <a:t>Assess potential remedies to address consumer injury at issue</a:t>
            </a:r>
          </a:p>
          <a:p>
            <a:r>
              <a:rPr lang="en-US" u="sng" dirty="0" smtClean="0">
                <a:solidFill>
                  <a:schemeClr val="tx1"/>
                </a:solidFill>
              </a:rPr>
              <a:t>Evidentiary Questions</a:t>
            </a:r>
            <a:r>
              <a:rPr lang="en-US" dirty="0" smtClean="0">
                <a:solidFill>
                  <a:schemeClr val="tx1"/>
                </a:solidFill>
              </a:rPr>
              <a:t>:</a:t>
            </a:r>
          </a:p>
          <a:p>
            <a:pPr lvl="1"/>
            <a:r>
              <a:rPr lang="en-US" dirty="0" smtClean="0">
                <a:solidFill>
                  <a:schemeClr val="tx1"/>
                </a:solidFill>
              </a:rPr>
              <a:t>What evidence exists and how does it relate to your case?</a:t>
            </a:r>
          </a:p>
          <a:p>
            <a:pPr lvl="1"/>
            <a:r>
              <a:rPr lang="en-US" dirty="0">
                <a:solidFill>
                  <a:schemeClr val="tx1"/>
                </a:solidFill>
              </a:rPr>
              <a:t>H</a:t>
            </a:r>
            <a:r>
              <a:rPr lang="en-US" dirty="0" smtClean="0">
                <a:solidFill>
                  <a:schemeClr val="tx1"/>
                </a:solidFill>
              </a:rPr>
              <a:t>ow will you obtain it?</a:t>
            </a:r>
          </a:p>
          <a:p>
            <a:pPr lvl="1"/>
            <a:r>
              <a:rPr lang="en-US" dirty="0">
                <a:solidFill>
                  <a:schemeClr val="tx1"/>
                </a:solidFill>
              </a:rPr>
              <a:t>H</a:t>
            </a:r>
            <a:r>
              <a:rPr lang="en-US" dirty="0" smtClean="0">
                <a:solidFill>
                  <a:schemeClr val="tx1"/>
                </a:solidFill>
              </a:rPr>
              <a:t>ow much you need?</a:t>
            </a:r>
          </a:p>
        </p:txBody>
      </p:sp>
      <p:sp>
        <p:nvSpPr>
          <p:cNvPr id="3" name="Title 2"/>
          <p:cNvSpPr>
            <a:spLocks noGrp="1"/>
          </p:cNvSpPr>
          <p:nvPr>
            <p:ph type="title"/>
          </p:nvPr>
        </p:nvSpPr>
        <p:spPr/>
        <p:txBody>
          <a:bodyPr>
            <a:normAutofit/>
          </a:bodyPr>
          <a:lstStyle/>
          <a:p>
            <a:r>
              <a:rPr lang="en-US" b="1" dirty="0" smtClean="0">
                <a:solidFill>
                  <a:schemeClr val="tx1"/>
                </a:solidFill>
              </a:rPr>
              <a:t>General Case Planning</a:t>
            </a:r>
            <a:endParaRPr lang="en-US" b="1" dirty="0">
              <a:solidFill>
                <a:schemeClr val="tx1"/>
              </a:solidFill>
            </a:endParaRPr>
          </a:p>
        </p:txBody>
      </p:sp>
    </p:spTree>
    <p:extLst>
      <p:ext uri="{BB962C8B-B14F-4D97-AF65-F5344CB8AC3E}">
        <p14:creationId xmlns:p14="http://schemas.microsoft.com/office/powerpoint/2010/main" val="225249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u="sng" dirty="0" smtClean="0">
                <a:solidFill>
                  <a:schemeClr val="tx1"/>
                </a:solidFill>
              </a:rPr>
              <a:t>Jurisdiction</a:t>
            </a:r>
            <a:r>
              <a:rPr lang="en-US" sz="2400" dirty="0" smtClean="0">
                <a:solidFill>
                  <a:schemeClr val="tx1"/>
                </a:solidFill>
              </a:rPr>
              <a:t>: Can </a:t>
            </a:r>
            <a:r>
              <a:rPr lang="en-US" sz="2400" dirty="0">
                <a:solidFill>
                  <a:schemeClr val="tx1"/>
                </a:solidFill>
              </a:rPr>
              <a:t>you bring the case? If so, where? Do you need to contact other authorities? Are there international considerations?</a:t>
            </a:r>
          </a:p>
          <a:p>
            <a:pPr lvl="1"/>
            <a:r>
              <a:rPr lang="en-US" sz="2400" u="sng" dirty="0" smtClean="0">
                <a:solidFill>
                  <a:schemeClr val="tx1"/>
                </a:solidFill>
              </a:rPr>
              <a:t>Legal</a:t>
            </a:r>
            <a:r>
              <a:rPr lang="en-US" sz="2400" dirty="0" smtClean="0">
                <a:solidFill>
                  <a:schemeClr val="tx1"/>
                </a:solidFill>
              </a:rPr>
              <a:t>: Questions </a:t>
            </a:r>
            <a:r>
              <a:rPr lang="en-US" sz="2400" dirty="0">
                <a:solidFill>
                  <a:schemeClr val="tx1"/>
                </a:solidFill>
              </a:rPr>
              <a:t>/ unclear areas of law that will require research?</a:t>
            </a:r>
          </a:p>
          <a:p>
            <a:pPr lvl="1"/>
            <a:r>
              <a:rPr lang="en-US" sz="2400" u="sng" dirty="0">
                <a:solidFill>
                  <a:schemeClr val="tx1"/>
                </a:solidFill>
              </a:rPr>
              <a:t>Economic </a:t>
            </a:r>
            <a:r>
              <a:rPr lang="en-US" sz="2400" u="sng" dirty="0" smtClean="0">
                <a:solidFill>
                  <a:schemeClr val="tx1"/>
                </a:solidFill>
              </a:rPr>
              <a:t>issue</a:t>
            </a:r>
            <a:r>
              <a:rPr lang="en-US" sz="2400" dirty="0" smtClean="0">
                <a:solidFill>
                  <a:schemeClr val="tx1"/>
                </a:solidFill>
              </a:rPr>
              <a:t>: Economist </a:t>
            </a:r>
            <a:r>
              <a:rPr lang="en-US" sz="2400" dirty="0">
                <a:solidFill>
                  <a:schemeClr val="tx1"/>
                </a:solidFill>
              </a:rPr>
              <a:t>on staff or on the case team?</a:t>
            </a:r>
          </a:p>
          <a:p>
            <a:endParaRPr lang="en-US" dirty="0"/>
          </a:p>
        </p:txBody>
      </p:sp>
      <p:sp>
        <p:nvSpPr>
          <p:cNvPr id="3" name="Title 2"/>
          <p:cNvSpPr>
            <a:spLocks noGrp="1"/>
          </p:cNvSpPr>
          <p:nvPr>
            <p:ph type="title"/>
          </p:nvPr>
        </p:nvSpPr>
        <p:spPr/>
        <p:txBody>
          <a:bodyPr>
            <a:normAutofit fontScale="90000"/>
          </a:bodyPr>
          <a:lstStyle/>
          <a:p>
            <a:r>
              <a:rPr lang="en-US" b="1" dirty="0">
                <a:solidFill>
                  <a:schemeClr val="tx1"/>
                </a:solidFill>
              </a:rPr>
              <a:t>Case </a:t>
            </a:r>
            <a:r>
              <a:rPr lang="en-US" b="1" dirty="0" smtClean="0">
                <a:solidFill>
                  <a:schemeClr val="tx1"/>
                </a:solidFill>
              </a:rPr>
              <a:t>Determinations – </a:t>
            </a:r>
            <a:br>
              <a:rPr lang="en-US" b="1" dirty="0" smtClean="0">
                <a:solidFill>
                  <a:schemeClr val="tx1"/>
                </a:solidFill>
              </a:rPr>
            </a:br>
            <a:r>
              <a:rPr lang="en-US" b="1" dirty="0" smtClean="0">
                <a:solidFill>
                  <a:schemeClr val="tx1"/>
                </a:solidFill>
              </a:rPr>
              <a:t>Legal Framework</a:t>
            </a:r>
            <a:endParaRPr lang="en-US" dirty="0"/>
          </a:p>
        </p:txBody>
      </p:sp>
    </p:spTree>
    <p:extLst>
      <p:ext uri="{BB962C8B-B14F-4D97-AF65-F5344CB8AC3E}">
        <p14:creationId xmlns:p14="http://schemas.microsoft.com/office/powerpoint/2010/main" val="274497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1"/>
            <a:r>
              <a:rPr lang="en-US" sz="3100" u="sng" dirty="0">
                <a:solidFill>
                  <a:schemeClr val="tx1"/>
                </a:solidFill>
              </a:rPr>
              <a:t>Background </a:t>
            </a:r>
            <a:r>
              <a:rPr lang="en-US" sz="3100" u="sng" dirty="0" smtClean="0">
                <a:solidFill>
                  <a:schemeClr val="tx1"/>
                </a:solidFill>
              </a:rPr>
              <a:t>information</a:t>
            </a:r>
            <a:r>
              <a:rPr lang="en-US" sz="3100" dirty="0" smtClean="0">
                <a:solidFill>
                  <a:schemeClr val="tx1"/>
                </a:solidFill>
              </a:rPr>
              <a:t>: Can </a:t>
            </a:r>
            <a:r>
              <a:rPr lang="en-US" sz="3100" dirty="0">
                <a:solidFill>
                  <a:schemeClr val="tx1"/>
                </a:solidFill>
              </a:rPr>
              <a:t>you obtain copies of websites, advertisements, corporate registrations, </a:t>
            </a:r>
            <a:r>
              <a:rPr lang="en-US" sz="3100" dirty="0" err="1">
                <a:solidFill>
                  <a:schemeClr val="tx1"/>
                </a:solidFill>
              </a:rPr>
              <a:t>etc</a:t>
            </a:r>
            <a:r>
              <a:rPr lang="en-US" sz="3100" dirty="0">
                <a:solidFill>
                  <a:schemeClr val="tx1"/>
                </a:solidFill>
              </a:rPr>
              <a:t>?</a:t>
            </a:r>
            <a:endParaRPr lang="en-US" sz="3100" u="sng" dirty="0">
              <a:solidFill>
                <a:schemeClr val="tx1"/>
              </a:solidFill>
            </a:endParaRPr>
          </a:p>
          <a:p>
            <a:pPr lvl="1"/>
            <a:r>
              <a:rPr lang="en-US" sz="3100" u="sng" dirty="0" smtClean="0">
                <a:solidFill>
                  <a:schemeClr val="tx1"/>
                </a:solidFill>
              </a:rPr>
              <a:t>Consumers</a:t>
            </a:r>
            <a:r>
              <a:rPr lang="en-US" sz="3100" dirty="0" smtClean="0">
                <a:solidFill>
                  <a:schemeClr val="tx1"/>
                </a:solidFill>
              </a:rPr>
              <a:t>: Do you have / need complaints? Can </a:t>
            </a:r>
            <a:r>
              <a:rPr lang="en-US" sz="3100" dirty="0">
                <a:solidFill>
                  <a:schemeClr val="tx1"/>
                </a:solidFill>
              </a:rPr>
              <a:t>you obtain </a:t>
            </a:r>
            <a:r>
              <a:rPr lang="en-US" sz="3100" dirty="0" smtClean="0">
                <a:solidFill>
                  <a:schemeClr val="tx1"/>
                </a:solidFill>
              </a:rPr>
              <a:t>consumer testimony </a:t>
            </a:r>
            <a:r>
              <a:rPr lang="en-US" sz="3100" dirty="0">
                <a:solidFill>
                  <a:schemeClr val="tx1"/>
                </a:solidFill>
              </a:rPr>
              <a:t>and </a:t>
            </a:r>
            <a:r>
              <a:rPr lang="en-US" sz="3100" dirty="0" smtClean="0">
                <a:solidFill>
                  <a:schemeClr val="tx1"/>
                </a:solidFill>
              </a:rPr>
              <a:t>documents?</a:t>
            </a:r>
            <a:endParaRPr lang="en-US" sz="3100" dirty="0">
              <a:solidFill>
                <a:schemeClr val="tx1"/>
              </a:solidFill>
            </a:endParaRPr>
          </a:p>
          <a:p>
            <a:pPr lvl="1"/>
            <a:r>
              <a:rPr lang="en-US" sz="3100" u="sng" dirty="0">
                <a:solidFill>
                  <a:schemeClr val="tx1"/>
                </a:solidFill>
              </a:rPr>
              <a:t>Third </a:t>
            </a:r>
            <a:r>
              <a:rPr lang="en-US" sz="3100" u="sng" dirty="0" smtClean="0">
                <a:solidFill>
                  <a:schemeClr val="tx1"/>
                </a:solidFill>
              </a:rPr>
              <a:t>parties</a:t>
            </a:r>
            <a:r>
              <a:rPr lang="en-US" sz="3100" dirty="0" smtClean="0">
                <a:solidFill>
                  <a:schemeClr val="tx1"/>
                </a:solidFill>
              </a:rPr>
              <a:t>: Do </a:t>
            </a:r>
            <a:r>
              <a:rPr lang="en-US" sz="3100" dirty="0">
                <a:solidFill>
                  <a:schemeClr val="tx1"/>
                </a:solidFill>
              </a:rPr>
              <a:t>third parties - such </a:t>
            </a:r>
            <a:r>
              <a:rPr lang="en-US" sz="3100" dirty="0" smtClean="0">
                <a:solidFill>
                  <a:schemeClr val="tx1"/>
                </a:solidFill>
              </a:rPr>
              <a:t>vendors or banks </a:t>
            </a:r>
            <a:r>
              <a:rPr lang="en-US" sz="3100" dirty="0">
                <a:solidFill>
                  <a:schemeClr val="tx1"/>
                </a:solidFill>
              </a:rPr>
              <a:t>– have information?  Can / should you contact them? How?</a:t>
            </a:r>
          </a:p>
          <a:p>
            <a:pPr lvl="1"/>
            <a:r>
              <a:rPr lang="en-US" sz="3100" u="sng" dirty="0" smtClean="0">
                <a:solidFill>
                  <a:schemeClr val="tx1"/>
                </a:solidFill>
              </a:rPr>
              <a:t>Defendants</a:t>
            </a:r>
            <a:r>
              <a:rPr lang="en-US" sz="3100" dirty="0" smtClean="0">
                <a:solidFill>
                  <a:schemeClr val="tx1"/>
                </a:solidFill>
              </a:rPr>
              <a:t>: Is </a:t>
            </a:r>
            <a:r>
              <a:rPr lang="en-US" sz="3100" dirty="0">
                <a:solidFill>
                  <a:schemeClr val="tx1"/>
                </a:solidFill>
              </a:rPr>
              <a:t>there evidence only (potential) defendants themselves would have? Can / should you contact them?</a:t>
            </a:r>
          </a:p>
          <a:p>
            <a:pPr lvl="1"/>
            <a:r>
              <a:rPr lang="en-US" sz="3100" u="sng" dirty="0">
                <a:solidFill>
                  <a:schemeClr val="tx1"/>
                </a:solidFill>
              </a:rPr>
              <a:t>Expert </a:t>
            </a:r>
            <a:r>
              <a:rPr lang="en-US" sz="3100" u="sng" dirty="0" smtClean="0">
                <a:solidFill>
                  <a:schemeClr val="tx1"/>
                </a:solidFill>
              </a:rPr>
              <a:t>witnesses</a:t>
            </a:r>
            <a:r>
              <a:rPr lang="en-US" sz="3100" dirty="0" smtClean="0">
                <a:solidFill>
                  <a:schemeClr val="tx1"/>
                </a:solidFill>
              </a:rPr>
              <a:t>: </a:t>
            </a:r>
            <a:r>
              <a:rPr lang="en-US" sz="3100" dirty="0">
                <a:solidFill>
                  <a:schemeClr val="tx1"/>
                </a:solidFill>
              </a:rPr>
              <a:t>Would an expert opinion or survey provide </a:t>
            </a:r>
            <a:r>
              <a:rPr lang="en-US" sz="3100" dirty="0" smtClean="0">
                <a:solidFill>
                  <a:schemeClr val="tx1"/>
                </a:solidFill>
              </a:rPr>
              <a:t>relevant evidence</a:t>
            </a:r>
            <a:r>
              <a:rPr lang="en-US" sz="3100" dirty="0">
                <a:solidFill>
                  <a:schemeClr val="tx1"/>
                </a:solidFill>
              </a:rPr>
              <a:t>?  Can you hire an expert </a:t>
            </a:r>
            <a:r>
              <a:rPr lang="en-US" sz="3100" dirty="0" smtClean="0">
                <a:solidFill>
                  <a:schemeClr val="tx1"/>
                </a:solidFill>
              </a:rPr>
              <a:t>?  </a:t>
            </a:r>
            <a:endParaRPr lang="en-US" sz="3100" dirty="0">
              <a:solidFill>
                <a:schemeClr val="tx1"/>
              </a:solidFill>
            </a:endParaRPr>
          </a:p>
          <a:p>
            <a:endParaRPr lang="en-US" dirty="0"/>
          </a:p>
        </p:txBody>
      </p:sp>
      <p:sp>
        <p:nvSpPr>
          <p:cNvPr id="3" name="Title 2"/>
          <p:cNvSpPr>
            <a:spLocks noGrp="1"/>
          </p:cNvSpPr>
          <p:nvPr>
            <p:ph type="title"/>
          </p:nvPr>
        </p:nvSpPr>
        <p:spPr/>
        <p:txBody>
          <a:bodyPr>
            <a:normAutofit fontScale="90000"/>
          </a:bodyPr>
          <a:lstStyle/>
          <a:p>
            <a:r>
              <a:rPr lang="en-US" b="1" dirty="0">
                <a:solidFill>
                  <a:schemeClr val="tx1"/>
                </a:solidFill>
              </a:rPr>
              <a:t>Case </a:t>
            </a:r>
            <a:r>
              <a:rPr lang="en-US" b="1" dirty="0" smtClean="0">
                <a:solidFill>
                  <a:schemeClr val="tx1"/>
                </a:solidFill>
              </a:rPr>
              <a:t>Determinations – </a:t>
            </a:r>
            <a:br>
              <a:rPr lang="en-US" b="1" dirty="0" smtClean="0">
                <a:solidFill>
                  <a:schemeClr val="tx1"/>
                </a:solidFill>
              </a:rPr>
            </a:br>
            <a:r>
              <a:rPr lang="en-US" b="1" dirty="0" smtClean="0">
                <a:solidFill>
                  <a:schemeClr val="tx1"/>
                </a:solidFill>
              </a:rPr>
              <a:t>Evidentiary Requirements</a:t>
            </a:r>
            <a:endParaRPr lang="en-US" dirty="0"/>
          </a:p>
        </p:txBody>
      </p:sp>
    </p:spTree>
    <p:extLst>
      <p:ext uri="{BB962C8B-B14F-4D97-AF65-F5344CB8AC3E}">
        <p14:creationId xmlns:p14="http://schemas.microsoft.com/office/powerpoint/2010/main" val="202935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solidFill>
                  <a:schemeClr val="tx1"/>
                </a:solidFill>
              </a:rPr>
              <a:t>Should you </a:t>
            </a:r>
            <a:r>
              <a:rPr lang="en-US" dirty="0" smtClean="0">
                <a:solidFill>
                  <a:schemeClr val="tx1"/>
                </a:solidFill>
              </a:rPr>
              <a:t>close the investigation or continue with the case? </a:t>
            </a:r>
            <a:endParaRPr lang="en-US" dirty="0">
              <a:solidFill>
                <a:schemeClr val="tx1"/>
              </a:solidFill>
            </a:endParaRPr>
          </a:p>
          <a:p>
            <a:r>
              <a:rPr lang="en-US" dirty="0" smtClean="0">
                <a:solidFill>
                  <a:schemeClr val="tx1"/>
                </a:solidFill>
              </a:rPr>
              <a:t>Can /should you contact the company </a:t>
            </a:r>
            <a:r>
              <a:rPr lang="en-US" dirty="0">
                <a:solidFill>
                  <a:schemeClr val="tx1"/>
                </a:solidFill>
              </a:rPr>
              <a:t>for information?</a:t>
            </a:r>
          </a:p>
          <a:p>
            <a:r>
              <a:rPr lang="en-US" dirty="0" smtClean="0">
                <a:solidFill>
                  <a:schemeClr val="tx1"/>
                </a:solidFill>
              </a:rPr>
              <a:t>Should you enter </a:t>
            </a:r>
            <a:r>
              <a:rPr lang="en-US" dirty="0">
                <a:solidFill>
                  <a:schemeClr val="tx1"/>
                </a:solidFill>
              </a:rPr>
              <a:t>into settlement negotiations?</a:t>
            </a:r>
          </a:p>
          <a:p>
            <a:r>
              <a:rPr lang="en-US" dirty="0" smtClean="0">
                <a:solidFill>
                  <a:schemeClr val="tx1"/>
                </a:solidFill>
              </a:rPr>
              <a:t>Do you file </a:t>
            </a:r>
            <a:r>
              <a:rPr lang="en-US" dirty="0">
                <a:solidFill>
                  <a:schemeClr val="tx1"/>
                </a:solidFill>
              </a:rPr>
              <a:t>a complaint?  </a:t>
            </a:r>
            <a:r>
              <a:rPr lang="en-US" dirty="0" smtClean="0">
                <a:solidFill>
                  <a:schemeClr val="tx1"/>
                </a:solidFill>
              </a:rPr>
              <a:t>Should you file </a:t>
            </a:r>
            <a:r>
              <a:rPr lang="en-US" dirty="0">
                <a:solidFill>
                  <a:schemeClr val="tx1"/>
                </a:solidFill>
              </a:rPr>
              <a:t>an </a:t>
            </a:r>
            <a:r>
              <a:rPr lang="en-US" i="1" dirty="0">
                <a:solidFill>
                  <a:schemeClr val="tx1"/>
                </a:solidFill>
              </a:rPr>
              <a:t>ex parte </a:t>
            </a:r>
            <a:r>
              <a:rPr lang="en-US" i="1" dirty="0" smtClean="0">
                <a:solidFill>
                  <a:schemeClr val="tx1"/>
                </a:solidFill>
              </a:rPr>
              <a:t>/ </a:t>
            </a:r>
            <a:r>
              <a:rPr lang="en-US" dirty="0" smtClean="0">
                <a:solidFill>
                  <a:schemeClr val="tx1"/>
                </a:solidFill>
              </a:rPr>
              <a:t>emergency</a:t>
            </a:r>
            <a:r>
              <a:rPr lang="en-US" i="1" dirty="0" smtClean="0">
                <a:solidFill>
                  <a:schemeClr val="tx1"/>
                </a:solidFill>
              </a:rPr>
              <a:t> </a:t>
            </a:r>
            <a:r>
              <a:rPr lang="en-US" dirty="0" smtClean="0">
                <a:solidFill>
                  <a:schemeClr val="tx1"/>
                </a:solidFill>
              </a:rPr>
              <a:t>complaint </a:t>
            </a:r>
            <a:r>
              <a:rPr lang="en-US" dirty="0">
                <a:solidFill>
                  <a:schemeClr val="tx1"/>
                </a:solidFill>
              </a:rPr>
              <a:t>to preserve assets and evidence</a:t>
            </a:r>
            <a:r>
              <a:rPr lang="en-US" dirty="0" smtClean="0">
                <a:solidFill>
                  <a:schemeClr val="tx1"/>
                </a:solidFill>
              </a:rPr>
              <a:t>?</a:t>
            </a:r>
          </a:p>
          <a:p>
            <a:r>
              <a:rPr lang="en-US" dirty="0" smtClean="0">
                <a:solidFill>
                  <a:schemeClr val="tx1"/>
                </a:solidFill>
              </a:rPr>
              <a:t>Should you partner with other law enforcement agencies?</a:t>
            </a:r>
          </a:p>
          <a:p>
            <a:r>
              <a:rPr lang="en-US" dirty="0" smtClean="0">
                <a:solidFill>
                  <a:schemeClr val="tx1"/>
                </a:solidFill>
              </a:rPr>
              <a:t>Could there be a role for consumer or business education?</a:t>
            </a:r>
            <a:endParaRPr lang="en-US" dirty="0">
              <a:solidFill>
                <a:schemeClr val="tx1"/>
              </a:solidFill>
            </a:endParaRPr>
          </a:p>
          <a:p>
            <a:endParaRPr lang="en-US" dirty="0"/>
          </a:p>
        </p:txBody>
      </p:sp>
      <p:sp>
        <p:nvSpPr>
          <p:cNvPr id="3" name="Title 2"/>
          <p:cNvSpPr>
            <a:spLocks noGrp="1"/>
          </p:cNvSpPr>
          <p:nvPr>
            <p:ph type="title"/>
          </p:nvPr>
        </p:nvSpPr>
        <p:spPr/>
        <p:txBody>
          <a:bodyPr>
            <a:normAutofit fontScale="90000"/>
          </a:bodyPr>
          <a:lstStyle/>
          <a:p>
            <a:r>
              <a:rPr lang="en-US" b="1" dirty="0">
                <a:solidFill>
                  <a:schemeClr val="tx1"/>
                </a:solidFill>
              </a:rPr>
              <a:t>Case </a:t>
            </a:r>
            <a:r>
              <a:rPr lang="en-US" b="1" dirty="0" smtClean="0">
                <a:solidFill>
                  <a:schemeClr val="tx1"/>
                </a:solidFill>
              </a:rPr>
              <a:t>Determinations – </a:t>
            </a:r>
            <a:br>
              <a:rPr lang="en-US" b="1" dirty="0" smtClean="0">
                <a:solidFill>
                  <a:schemeClr val="tx1"/>
                </a:solidFill>
              </a:rPr>
            </a:br>
            <a:r>
              <a:rPr lang="en-US" b="1" dirty="0" smtClean="0">
                <a:solidFill>
                  <a:schemeClr val="tx1"/>
                </a:solidFill>
              </a:rPr>
              <a:t>How to Proceed</a:t>
            </a:r>
            <a:endParaRPr lang="en-US" dirty="0"/>
          </a:p>
        </p:txBody>
      </p:sp>
    </p:spTree>
    <p:extLst>
      <p:ext uri="{BB962C8B-B14F-4D97-AF65-F5344CB8AC3E}">
        <p14:creationId xmlns:p14="http://schemas.microsoft.com/office/powerpoint/2010/main" val="202935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675467"/>
            <a:ext cx="8534400" cy="3450696"/>
          </a:xfrm>
        </p:spPr>
        <p:txBody>
          <a:bodyPr>
            <a:normAutofit/>
          </a:bodyPr>
          <a:lstStyle/>
          <a:p>
            <a:r>
              <a:rPr lang="en-US" dirty="0">
                <a:solidFill>
                  <a:schemeClr val="tx1"/>
                </a:solidFill>
              </a:rPr>
              <a:t>During the investigation, you may obtain potentially privileged, confidential or personal </a:t>
            </a:r>
            <a:r>
              <a:rPr lang="en-US" dirty="0" smtClean="0">
                <a:solidFill>
                  <a:schemeClr val="tx1"/>
                </a:solidFill>
              </a:rPr>
              <a:t>information.  </a:t>
            </a:r>
            <a:r>
              <a:rPr lang="en-US" i="1" dirty="0" smtClean="0">
                <a:solidFill>
                  <a:schemeClr val="tx1"/>
                </a:solidFill>
              </a:rPr>
              <a:t>Consider:</a:t>
            </a:r>
          </a:p>
          <a:p>
            <a:pPr lvl="1"/>
            <a:r>
              <a:rPr lang="en-US" dirty="0" smtClean="0">
                <a:solidFill>
                  <a:schemeClr val="tx1"/>
                </a:solidFill>
              </a:rPr>
              <a:t>Do you need this information? </a:t>
            </a:r>
          </a:p>
          <a:p>
            <a:pPr lvl="1"/>
            <a:r>
              <a:rPr lang="en-US" dirty="0" smtClean="0">
                <a:solidFill>
                  <a:schemeClr val="tx1"/>
                </a:solidFill>
              </a:rPr>
              <a:t>How will you maintain confidentiality?</a:t>
            </a:r>
          </a:p>
          <a:p>
            <a:pPr lvl="1"/>
            <a:r>
              <a:rPr lang="en-US" dirty="0" smtClean="0">
                <a:solidFill>
                  <a:schemeClr val="tx1"/>
                </a:solidFill>
              </a:rPr>
              <a:t>How will you keep the information secure? </a:t>
            </a:r>
            <a:endParaRPr lang="en-US" dirty="0">
              <a:solidFill>
                <a:schemeClr val="tx1"/>
              </a:solidFill>
            </a:endParaRPr>
          </a:p>
          <a:p>
            <a:pPr lvl="1"/>
            <a:r>
              <a:rPr lang="en-US" dirty="0" smtClean="0">
                <a:solidFill>
                  <a:schemeClr val="tx1"/>
                </a:solidFill>
              </a:rPr>
              <a:t>How </a:t>
            </a:r>
            <a:r>
              <a:rPr lang="en-US" dirty="0">
                <a:solidFill>
                  <a:schemeClr val="tx1"/>
                </a:solidFill>
              </a:rPr>
              <a:t>and when </a:t>
            </a:r>
            <a:r>
              <a:rPr lang="en-US" dirty="0" smtClean="0">
                <a:solidFill>
                  <a:schemeClr val="tx1"/>
                </a:solidFill>
              </a:rPr>
              <a:t>will the information be used? </a:t>
            </a:r>
          </a:p>
          <a:p>
            <a:pPr lvl="1"/>
            <a:r>
              <a:rPr lang="en-US" dirty="0" smtClean="0">
                <a:solidFill>
                  <a:schemeClr val="tx1"/>
                </a:solidFill>
              </a:rPr>
              <a:t>Do you need to notify the provider if you use the information? If so, how and when will you do this?  </a:t>
            </a:r>
          </a:p>
        </p:txBody>
      </p:sp>
      <p:sp>
        <p:nvSpPr>
          <p:cNvPr id="3" name="Title 2"/>
          <p:cNvSpPr>
            <a:spLocks noGrp="1"/>
          </p:cNvSpPr>
          <p:nvPr>
            <p:ph type="title"/>
          </p:nvPr>
        </p:nvSpPr>
        <p:spPr/>
        <p:txBody>
          <a:bodyPr>
            <a:normAutofit/>
          </a:bodyPr>
          <a:lstStyle/>
          <a:p>
            <a:r>
              <a:rPr lang="en-US" b="1" dirty="0" smtClean="0">
                <a:solidFill>
                  <a:schemeClr val="tx1"/>
                </a:solidFill>
              </a:rPr>
              <a:t>Confidentiality Considerations</a:t>
            </a:r>
            <a:endParaRPr lang="en-US" b="1" dirty="0">
              <a:solidFill>
                <a:schemeClr val="tx1"/>
              </a:solidFill>
            </a:endParaRPr>
          </a:p>
        </p:txBody>
      </p:sp>
    </p:spTree>
    <p:extLst>
      <p:ext uri="{BB962C8B-B14F-4D97-AF65-F5344CB8AC3E}">
        <p14:creationId xmlns:p14="http://schemas.microsoft.com/office/powerpoint/2010/main" val="139781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u="sng" dirty="0" smtClean="0">
                <a:solidFill>
                  <a:schemeClr val="tx1"/>
                </a:solidFill>
              </a:rPr>
              <a:t>Resources</a:t>
            </a:r>
            <a:r>
              <a:rPr lang="en-US" dirty="0" smtClean="0">
                <a:solidFill>
                  <a:schemeClr val="tx1"/>
                </a:solidFill>
              </a:rPr>
              <a:t>: What resources will you need? How will you obtain them?</a:t>
            </a:r>
          </a:p>
          <a:p>
            <a:r>
              <a:rPr lang="en-US" u="sng" dirty="0" smtClean="0">
                <a:solidFill>
                  <a:schemeClr val="tx1"/>
                </a:solidFill>
              </a:rPr>
              <a:t>Action Items</a:t>
            </a:r>
            <a:r>
              <a:rPr lang="en-US" dirty="0" smtClean="0">
                <a:solidFill>
                  <a:schemeClr val="tx1"/>
                </a:solidFill>
              </a:rPr>
              <a:t>: Which team member should be in charge of which task? How will team keep track of work and completion dates?</a:t>
            </a:r>
          </a:p>
          <a:p>
            <a:r>
              <a:rPr lang="en-US" u="sng" dirty="0" smtClean="0">
                <a:solidFill>
                  <a:schemeClr val="tx1"/>
                </a:solidFill>
              </a:rPr>
              <a:t>Timing</a:t>
            </a:r>
            <a:r>
              <a:rPr lang="en-US" dirty="0" smtClean="0">
                <a:solidFill>
                  <a:schemeClr val="tx1"/>
                </a:solidFill>
              </a:rPr>
              <a:t>: </a:t>
            </a:r>
            <a:r>
              <a:rPr lang="en-US" dirty="0">
                <a:solidFill>
                  <a:schemeClr val="tx1"/>
                </a:solidFill>
              </a:rPr>
              <a:t>Do you have external deadlines? What deadlines should you </a:t>
            </a:r>
            <a:r>
              <a:rPr lang="en-US" dirty="0" smtClean="0">
                <a:solidFill>
                  <a:schemeClr val="tx1"/>
                </a:solidFill>
              </a:rPr>
              <a:t>set internally? </a:t>
            </a:r>
          </a:p>
          <a:p>
            <a:r>
              <a:rPr lang="en-US" u="sng" dirty="0" smtClean="0">
                <a:solidFill>
                  <a:schemeClr val="tx1"/>
                </a:solidFill>
              </a:rPr>
              <a:t>Approvals</a:t>
            </a:r>
            <a:r>
              <a:rPr lang="en-US" dirty="0" smtClean="0">
                <a:solidFill>
                  <a:schemeClr val="tx1"/>
                </a:solidFill>
              </a:rPr>
              <a:t>: What approvals within your agency do you need? How and when will you obtain them?   </a:t>
            </a:r>
            <a:endParaRPr lang="en-US" dirty="0">
              <a:solidFill>
                <a:schemeClr val="tx1"/>
              </a:solidFill>
            </a:endParaRPr>
          </a:p>
        </p:txBody>
      </p:sp>
      <p:sp>
        <p:nvSpPr>
          <p:cNvPr id="3" name="Title 2"/>
          <p:cNvSpPr>
            <a:spLocks noGrp="1"/>
          </p:cNvSpPr>
          <p:nvPr>
            <p:ph type="title"/>
          </p:nvPr>
        </p:nvSpPr>
        <p:spPr/>
        <p:txBody>
          <a:bodyPr/>
          <a:lstStyle/>
          <a:p>
            <a:r>
              <a:rPr lang="en-US" b="1" dirty="0" smtClean="0">
                <a:solidFill>
                  <a:schemeClr val="tx1"/>
                </a:solidFill>
              </a:rPr>
              <a:t>Case Administration</a:t>
            </a:r>
            <a:endParaRPr lang="en-US" dirty="0"/>
          </a:p>
        </p:txBody>
      </p:sp>
    </p:spTree>
    <p:extLst>
      <p:ext uri="{BB962C8B-B14F-4D97-AF65-F5344CB8AC3E}">
        <p14:creationId xmlns:p14="http://schemas.microsoft.com/office/powerpoint/2010/main" val="1242168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937</TotalTime>
  <Words>1476</Words>
  <Application>Microsoft Office PowerPoint</Application>
  <PresentationFormat>On-screen Show (4:3)</PresentationFormat>
  <Paragraphs>115</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The Sixth Annual African Dialogue  Consumer Protection Conference</vt:lpstr>
      <vt:lpstr>How do we bring this case?</vt:lpstr>
      <vt:lpstr>Planning Documents – Be Specific and Keep Updated!</vt:lpstr>
      <vt:lpstr>General Case Planning</vt:lpstr>
      <vt:lpstr>Case Determinations –  Legal Framework</vt:lpstr>
      <vt:lpstr>Case Determinations –  Evidentiary Requirements</vt:lpstr>
      <vt:lpstr>Case Determinations –  How to Proceed</vt:lpstr>
      <vt:lpstr>Confidentiality Considerations</vt:lpstr>
      <vt:lpstr>Case Administration</vt:lpstr>
      <vt:lpstr>Case Study 1 - [[CoolTunes]]</vt:lpstr>
      <vt:lpstr>Music to His Ears, Music to Their Wallets Facts 1/2</vt:lpstr>
      <vt:lpstr>Music to His Ears, Music to Their Wallets Exhibit A</vt:lpstr>
      <vt:lpstr>Negative Options Facts 2/2</vt:lpstr>
      <vt:lpstr>Negative Options Questions for Discussion</vt:lpstr>
      <vt:lpstr>Case Study 2 - InstaFilm</vt:lpstr>
      <vt:lpstr>Mobile Security: A Dance Not Erased Fact Pattern – 1/3 </vt:lpstr>
      <vt:lpstr>Mobile Security: A Dance Not Erased Exhibit A</vt:lpstr>
      <vt:lpstr>Mobile Security: A Dance Not Erased Fact Pattern – 2/3 </vt:lpstr>
      <vt:lpstr>Mobile Security: A Dance Not Erased Fact Pattern – 3/3 </vt:lpstr>
      <vt:lpstr>Mobile Security: A Dance Not Erased Questions for Discussion</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Curren, Darrell Lawrence</dc:creator>
  <cp:lastModifiedBy>Federal Trade Commission</cp:lastModifiedBy>
  <cp:revision>79</cp:revision>
  <cp:lastPrinted>2014-08-14T20:32:25Z</cp:lastPrinted>
  <dcterms:created xsi:type="dcterms:W3CDTF">2014-07-30T21:44:11Z</dcterms:created>
  <dcterms:modified xsi:type="dcterms:W3CDTF">2014-09-02T17:58:28Z</dcterms:modified>
</cp:coreProperties>
</file>