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9999"/>
    <a:srgbClr val="4D4D4D"/>
    <a:srgbClr val="333333"/>
    <a:srgbClr val="2675B4"/>
    <a:srgbClr val="D9D9D9"/>
    <a:srgbClr val="F2F2F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2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590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1FBEA-6753-4E0F-ABD4-0F78C60AD0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6C403-FE79-4800-AF10-7BAEA10CBDA5}">
      <dgm:prSet phldrT="[Text]"/>
      <dgm:spPr/>
      <dgm:t>
        <a:bodyPr/>
        <a:lstStyle/>
        <a:p>
          <a:r>
            <a:rPr lang="en-US" dirty="0" smtClean="0"/>
            <a:t>Price </a:t>
          </a:r>
          <a:r>
            <a:rPr lang="en-US" dirty="0" smtClean="0"/>
            <a:t>Sensitivity: Varies by Age</a:t>
          </a:r>
          <a:endParaRPr lang="en-US" dirty="0"/>
        </a:p>
      </dgm:t>
    </dgm:pt>
    <dgm:pt modelId="{A1B8C40E-4DB7-4AE1-A38E-46514F27132F}" type="parTrans" cxnId="{C7E83CD0-C5C4-45CA-A33E-C8BA55628E79}">
      <dgm:prSet/>
      <dgm:spPr/>
      <dgm:t>
        <a:bodyPr/>
        <a:lstStyle/>
        <a:p>
          <a:endParaRPr lang="en-US"/>
        </a:p>
      </dgm:t>
    </dgm:pt>
    <dgm:pt modelId="{1B8A5030-996D-4DAA-AAE1-1B32463129A1}" type="sibTrans" cxnId="{C7E83CD0-C5C4-45CA-A33E-C8BA55628E79}">
      <dgm:prSet/>
      <dgm:spPr/>
      <dgm:t>
        <a:bodyPr/>
        <a:lstStyle/>
        <a:p>
          <a:endParaRPr lang="en-US"/>
        </a:p>
      </dgm:t>
    </dgm:pt>
    <dgm:pt modelId="{495D5093-DC55-4461-B113-F3F2F400E0C8}">
      <dgm:prSet phldrT="[Text]"/>
      <dgm:spPr/>
      <dgm:t>
        <a:bodyPr/>
        <a:lstStyle/>
        <a:p>
          <a:r>
            <a:rPr lang="en-US" dirty="0" smtClean="0"/>
            <a:t>Standardization and Plan Generosity</a:t>
          </a:r>
          <a:endParaRPr lang="en-US" dirty="0"/>
        </a:p>
      </dgm:t>
    </dgm:pt>
    <dgm:pt modelId="{4FA5057B-FD58-4CD3-8A0D-05E1A623F9B7}" type="parTrans" cxnId="{2126F633-23E7-4A34-BBFB-F3E7CEC41539}">
      <dgm:prSet/>
      <dgm:spPr/>
      <dgm:t>
        <a:bodyPr/>
        <a:lstStyle/>
        <a:p>
          <a:endParaRPr lang="en-US"/>
        </a:p>
      </dgm:t>
    </dgm:pt>
    <dgm:pt modelId="{35799C45-A258-403F-B19B-5AEDDEC275F7}" type="sibTrans" cxnId="{2126F633-23E7-4A34-BBFB-F3E7CEC41539}">
      <dgm:prSet/>
      <dgm:spPr/>
      <dgm:t>
        <a:bodyPr/>
        <a:lstStyle/>
        <a:p>
          <a:endParaRPr lang="en-US"/>
        </a:p>
      </dgm:t>
    </dgm:pt>
    <dgm:pt modelId="{35BA8FA3-6D2B-4975-BEDD-4A22FB4D6317}">
      <dgm:prSet phldrT="[Text]"/>
      <dgm:spPr/>
      <dgm:t>
        <a:bodyPr/>
        <a:lstStyle/>
        <a:p>
          <a:r>
            <a:rPr lang="en-US" dirty="0" smtClean="0"/>
            <a:t>Valuing (and Observing?) Networks</a:t>
          </a:r>
          <a:endParaRPr lang="en-US" dirty="0"/>
        </a:p>
      </dgm:t>
    </dgm:pt>
    <dgm:pt modelId="{2794E30D-EED1-4876-B35D-7D4F4E58B924}" type="parTrans" cxnId="{2037EDBA-23FA-46D2-A4E8-6DF602318216}">
      <dgm:prSet/>
      <dgm:spPr/>
      <dgm:t>
        <a:bodyPr/>
        <a:lstStyle/>
        <a:p>
          <a:endParaRPr lang="en-US"/>
        </a:p>
      </dgm:t>
    </dgm:pt>
    <dgm:pt modelId="{28C45A50-F379-4A7E-A78E-C4FAB8BCDB18}" type="sibTrans" cxnId="{2037EDBA-23FA-46D2-A4E8-6DF602318216}">
      <dgm:prSet/>
      <dgm:spPr/>
      <dgm:t>
        <a:bodyPr/>
        <a:lstStyle/>
        <a:p>
          <a:endParaRPr lang="en-US"/>
        </a:p>
      </dgm:t>
    </dgm:pt>
    <dgm:pt modelId="{BB7A594F-458B-44E0-AA92-7ED453AB6D1B}">
      <dgm:prSet phldrT="[Text]"/>
      <dgm:spPr/>
      <dgm:t>
        <a:bodyPr/>
        <a:lstStyle/>
        <a:p>
          <a:r>
            <a:rPr lang="en-US" dirty="0" smtClean="0"/>
            <a:t>Renewal Decisions and Defaults</a:t>
          </a:r>
          <a:endParaRPr lang="en-US" dirty="0"/>
        </a:p>
      </dgm:t>
    </dgm:pt>
    <dgm:pt modelId="{93B13679-4745-452E-9E38-0A38F63ABA14}" type="parTrans" cxnId="{E2BFFF99-C66D-429E-80E3-F5B52081B1A5}">
      <dgm:prSet/>
      <dgm:spPr/>
      <dgm:t>
        <a:bodyPr/>
        <a:lstStyle/>
        <a:p>
          <a:endParaRPr lang="en-US"/>
        </a:p>
      </dgm:t>
    </dgm:pt>
    <dgm:pt modelId="{8179261A-279A-4233-AFB1-0D9E1BE3FC13}" type="sibTrans" cxnId="{E2BFFF99-C66D-429E-80E3-F5B52081B1A5}">
      <dgm:prSet/>
      <dgm:spPr/>
      <dgm:t>
        <a:bodyPr/>
        <a:lstStyle/>
        <a:p>
          <a:endParaRPr lang="en-US"/>
        </a:p>
      </dgm:t>
    </dgm:pt>
    <dgm:pt modelId="{906CF4AD-30B5-4AAF-A916-316E676204CB}" type="pres">
      <dgm:prSet presAssocID="{4781FBEA-6753-4E0F-ABD4-0F78C60AD0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8D820D-2532-4A3B-9F01-6AA31B5C929D}" type="pres">
      <dgm:prSet presAssocID="{15D6C403-FE79-4800-AF10-7BAEA10CBDA5}" presName="parentLin" presStyleCnt="0"/>
      <dgm:spPr/>
    </dgm:pt>
    <dgm:pt modelId="{D82626BE-F37C-41EE-8B7D-EE9150F802ED}" type="pres">
      <dgm:prSet presAssocID="{15D6C403-FE79-4800-AF10-7BAEA10CBDA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4A41B33-5C9F-4FB5-B81C-C19C82018FB7}" type="pres">
      <dgm:prSet presAssocID="{15D6C403-FE79-4800-AF10-7BAEA10CBD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9C1DA-C01B-4971-BA23-DAFEAB3E49D9}" type="pres">
      <dgm:prSet presAssocID="{15D6C403-FE79-4800-AF10-7BAEA10CBDA5}" presName="negativeSpace" presStyleCnt="0"/>
      <dgm:spPr/>
    </dgm:pt>
    <dgm:pt modelId="{1EF31000-D8EF-4877-9DBC-AD69EC28F04B}" type="pres">
      <dgm:prSet presAssocID="{15D6C403-FE79-4800-AF10-7BAEA10CBDA5}" presName="childText" presStyleLbl="conFgAcc1" presStyleIdx="0" presStyleCnt="4">
        <dgm:presLayoutVars>
          <dgm:bulletEnabled val="1"/>
        </dgm:presLayoutVars>
      </dgm:prSet>
      <dgm:spPr/>
    </dgm:pt>
    <dgm:pt modelId="{A638A0D0-DC7D-41CF-A84D-03DCB6014505}" type="pres">
      <dgm:prSet presAssocID="{1B8A5030-996D-4DAA-AAE1-1B32463129A1}" presName="spaceBetweenRectangles" presStyleCnt="0"/>
      <dgm:spPr/>
    </dgm:pt>
    <dgm:pt modelId="{466298EC-882E-4FAE-A653-C250A8E8BB5D}" type="pres">
      <dgm:prSet presAssocID="{495D5093-DC55-4461-B113-F3F2F400E0C8}" presName="parentLin" presStyleCnt="0"/>
      <dgm:spPr/>
    </dgm:pt>
    <dgm:pt modelId="{E6CB41CE-F656-4459-8975-B221DB5E9AEB}" type="pres">
      <dgm:prSet presAssocID="{495D5093-DC55-4461-B113-F3F2F400E0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E2346E3-6D3A-4739-8EA0-C36FB0652F20}" type="pres">
      <dgm:prSet presAssocID="{495D5093-DC55-4461-B113-F3F2F400E0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5DAAA-7539-4E9E-8276-3690F3DD5CF3}" type="pres">
      <dgm:prSet presAssocID="{495D5093-DC55-4461-B113-F3F2F400E0C8}" presName="negativeSpace" presStyleCnt="0"/>
      <dgm:spPr/>
    </dgm:pt>
    <dgm:pt modelId="{9EBA0725-7142-4E6D-B0C1-4FA7E86FF323}" type="pres">
      <dgm:prSet presAssocID="{495D5093-DC55-4461-B113-F3F2F400E0C8}" presName="childText" presStyleLbl="conFgAcc1" presStyleIdx="1" presStyleCnt="4">
        <dgm:presLayoutVars>
          <dgm:bulletEnabled val="1"/>
        </dgm:presLayoutVars>
      </dgm:prSet>
      <dgm:spPr/>
    </dgm:pt>
    <dgm:pt modelId="{1F6947AE-E466-455F-BC12-E2EE8B2F2B94}" type="pres">
      <dgm:prSet presAssocID="{35799C45-A258-403F-B19B-5AEDDEC275F7}" presName="spaceBetweenRectangles" presStyleCnt="0"/>
      <dgm:spPr/>
    </dgm:pt>
    <dgm:pt modelId="{DDB7E2C6-4096-44A1-8F0E-21E066B2A490}" type="pres">
      <dgm:prSet presAssocID="{35BA8FA3-6D2B-4975-BEDD-4A22FB4D6317}" presName="parentLin" presStyleCnt="0"/>
      <dgm:spPr/>
    </dgm:pt>
    <dgm:pt modelId="{6F644350-6B8E-4418-A8F0-D0DFE10A260D}" type="pres">
      <dgm:prSet presAssocID="{35BA8FA3-6D2B-4975-BEDD-4A22FB4D631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417A6F8-B3FA-403F-9FFB-9AC47D0A0613}" type="pres">
      <dgm:prSet presAssocID="{35BA8FA3-6D2B-4975-BEDD-4A22FB4D63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CEEFB-D024-459D-B3CF-F4D3427EC6C2}" type="pres">
      <dgm:prSet presAssocID="{35BA8FA3-6D2B-4975-BEDD-4A22FB4D6317}" presName="negativeSpace" presStyleCnt="0"/>
      <dgm:spPr/>
    </dgm:pt>
    <dgm:pt modelId="{EE5F33AB-1E9D-4523-A42C-891CF9404189}" type="pres">
      <dgm:prSet presAssocID="{35BA8FA3-6D2B-4975-BEDD-4A22FB4D6317}" presName="childText" presStyleLbl="conFgAcc1" presStyleIdx="2" presStyleCnt="4">
        <dgm:presLayoutVars>
          <dgm:bulletEnabled val="1"/>
        </dgm:presLayoutVars>
      </dgm:prSet>
      <dgm:spPr/>
    </dgm:pt>
    <dgm:pt modelId="{7EEF4FBA-9C2C-49E1-B3FC-B7B7941A785A}" type="pres">
      <dgm:prSet presAssocID="{28C45A50-F379-4A7E-A78E-C4FAB8BCDB18}" presName="spaceBetweenRectangles" presStyleCnt="0"/>
      <dgm:spPr/>
    </dgm:pt>
    <dgm:pt modelId="{C95E1B05-FB71-4594-AFAE-35364D4691F0}" type="pres">
      <dgm:prSet presAssocID="{BB7A594F-458B-44E0-AA92-7ED453AB6D1B}" presName="parentLin" presStyleCnt="0"/>
      <dgm:spPr/>
    </dgm:pt>
    <dgm:pt modelId="{3EF3FD05-B778-4563-BDC6-0233F71C1689}" type="pres">
      <dgm:prSet presAssocID="{BB7A594F-458B-44E0-AA92-7ED453AB6D1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3BD5793-40AC-436F-BA02-F59D271D91E5}" type="pres">
      <dgm:prSet presAssocID="{BB7A594F-458B-44E0-AA92-7ED453AB6D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908D4-ADEF-474D-84F2-BF6ACCE171AD}" type="pres">
      <dgm:prSet presAssocID="{BB7A594F-458B-44E0-AA92-7ED453AB6D1B}" presName="negativeSpace" presStyleCnt="0"/>
      <dgm:spPr/>
    </dgm:pt>
    <dgm:pt modelId="{3AFD796D-C377-4B0A-9B63-73B6DC66F29E}" type="pres">
      <dgm:prSet presAssocID="{BB7A594F-458B-44E0-AA92-7ED453AB6D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36127E-EC30-43AB-AC5C-927EF272B9C5}" type="presOf" srcId="{35BA8FA3-6D2B-4975-BEDD-4A22FB4D6317}" destId="{3417A6F8-B3FA-403F-9FFB-9AC47D0A0613}" srcOrd="1" destOrd="0" presId="urn:microsoft.com/office/officeart/2005/8/layout/list1"/>
    <dgm:cxn modelId="{2126F633-23E7-4A34-BBFB-F3E7CEC41539}" srcId="{4781FBEA-6753-4E0F-ABD4-0F78C60AD0CD}" destId="{495D5093-DC55-4461-B113-F3F2F400E0C8}" srcOrd="1" destOrd="0" parTransId="{4FA5057B-FD58-4CD3-8A0D-05E1A623F9B7}" sibTransId="{35799C45-A258-403F-B19B-5AEDDEC275F7}"/>
    <dgm:cxn modelId="{0533A75C-FD5D-4F34-B187-44A775E59E86}" type="presOf" srcId="{15D6C403-FE79-4800-AF10-7BAEA10CBDA5}" destId="{D82626BE-F37C-41EE-8B7D-EE9150F802ED}" srcOrd="0" destOrd="0" presId="urn:microsoft.com/office/officeart/2005/8/layout/list1"/>
    <dgm:cxn modelId="{9A89A5D3-6EF7-4CFF-8DA9-E86C95BF7EB2}" type="presOf" srcId="{495D5093-DC55-4461-B113-F3F2F400E0C8}" destId="{6E2346E3-6D3A-4739-8EA0-C36FB0652F20}" srcOrd="1" destOrd="0" presId="urn:microsoft.com/office/officeart/2005/8/layout/list1"/>
    <dgm:cxn modelId="{04DB6BF4-CAE8-4B31-86E2-345A1526DBCA}" type="presOf" srcId="{35BA8FA3-6D2B-4975-BEDD-4A22FB4D6317}" destId="{6F644350-6B8E-4418-A8F0-D0DFE10A260D}" srcOrd="0" destOrd="0" presId="urn:microsoft.com/office/officeart/2005/8/layout/list1"/>
    <dgm:cxn modelId="{F578F3B0-56A9-4E6B-AAA4-74EF5CDA954B}" type="presOf" srcId="{15D6C403-FE79-4800-AF10-7BAEA10CBDA5}" destId="{F4A41B33-5C9F-4FB5-B81C-C19C82018FB7}" srcOrd="1" destOrd="0" presId="urn:microsoft.com/office/officeart/2005/8/layout/list1"/>
    <dgm:cxn modelId="{E2BFFF99-C66D-429E-80E3-F5B52081B1A5}" srcId="{4781FBEA-6753-4E0F-ABD4-0F78C60AD0CD}" destId="{BB7A594F-458B-44E0-AA92-7ED453AB6D1B}" srcOrd="3" destOrd="0" parTransId="{93B13679-4745-452E-9E38-0A38F63ABA14}" sibTransId="{8179261A-279A-4233-AFB1-0D9E1BE3FC13}"/>
    <dgm:cxn modelId="{2037EDBA-23FA-46D2-A4E8-6DF602318216}" srcId="{4781FBEA-6753-4E0F-ABD4-0F78C60AD0CD}" destId="{35BA8FA3-6D2B-4975-BEDD-4A22FB4D6317}" srcOrd="2" destOrd="0" parTransId="{2794E30D-EED1-4876-B35D-7D4F4E58B924}" sibTransId="{28C45A50-F379-4A7E-A78E-C4FAB8BCDB18}"/>
    <dgm:cxn modelId="{CD5B5025-0740-436A-A515-DFB5B6FC8BF4}" type="presOf" srcId="{4781FBEA-6753-4E0F-ABD4-0F78C60AD0CD}" destId="{906CF4AD-30B5-4AAF-A916-316E676204CB}" srcOrd="0" destOrd="0" presId="urn:microsoft.com/office/officeart/2005/8/layout/list1"/>
    <dgm:cxn modelId="{C7E83CD0-C5C4-45CA-A33E-C8BA55628E79}" srcId="{4781FBEA-6753-4E0F-ABD4-0F78C60AD0CD}" destId="{15D6C403-FE79-4800-AF10-7BAEA10CBDA5}" srcOrd="0" destOrd="0" parTransId="{A1B8C40E-4DB7-4AE1-A38E-46514F27132F}" sibTransId="{1B8A5030-996D-4DAA-AAE1-1B32463129A1}"/>
    <dgm:cxn modelId="{C61B3D4F-A684-48B1-A30B-0E48A1ECD87B}" type="presOf" srcId="{495D5093-DC55-4461-B113-F3F2F400E0C8}" destId="{E6CB41CE-F656-4459-8975-B221DB5E9AEB}" srcOrd="0" destOrd="0" presId="urn:microsoft.com/office/officeart/2005/8/layout/list1"/>
    <dgm:cxn modelId="{2BD20395-5D63-4F1E-AF42-6F0821E4F89C}" type="presOf" srcId="{BB7A594F-458B-44E0-AA92-7ED453AB6D1B}" destId="{3EF3FD05-B778-4563-BDC6-0233F71C1689}" srcOrd="0" destOrd="0" presId="urn:microsoft.com/office/officeart/2005/8/layout/list1"/>
    <dgm:cxn modelId="{D0610900-487B-4D4C-8FC1-D5D018809B99}" type="presOf" srcId="{BB7A594F-458B-44E0-AA92-7ED453AB6D1B}" destId="{F3BD5793-40AC-436F-BA02-F59D271D91E5}" srcOrd="1" destOrd="0" presId="urn:microsoft.com/office/officeart/2005/8/layout/list1"/>
    <dgm:cxn modelId="{AD4AE147-AD2B-4879-B953-C4538E6CD441}" type="presParOf" srcId="{906CF4AD-30B5-4AAF-A916-316E676204CB}" destId="{EA8D820D-2532-4A3B-9F01-6AA31B5C929D}" srcOrd="0" destOrd="0" presId="urn:microsoft.com/office/officeart/2005/8/layout/list1"/>
    <dgm:cxn modelId="{A1393F23-7261-49BA-90E9-02C118404E56}" type="presParOf" srcId="{EA8D820D-2532-4A3B-9F01-6AA31B5C929D}" destId="{D82626BE-F37C-41EE-8B7D-EE9150F802ED}" srcOrd="0" destOrd="0" presId="urn:microsoft.com/office/officeart/2005/8/layout/list1"/>
    <dgm:cxn modelId="{60CD3B0B-2024-4537-9430-2F04BE4F27EE}" type="presParOf" srcId="{EA8D820D-2532-4A3B-9F01-6AA31B5C929D}" destId="{F4A41B33-5C9F-4FB5-B81C-C19C82018FB7}" srcOrd="1" destOrd="0" presId="urn:microsoft.com/office/officeart/2005/8/layout/list1"/>
    <dgm:cxn modelId="{D711F137-55E5-4AC3-A8F4-63BEA413649F}" type="presParOf" srcId="{906CF4AD-30B5-4AAF-A916-316E676204CB}" destId="{89E9C1DA-C01B-4971-BA23-DAFEAB3E49D9}" srcOrd="1" destOrd="0" presId="urn:microsoft.com/office/officeart/2005/8/layout/list1"/>
    <dgm:cxn modelId="{480C2DAA-39FC-4A10-A1B2-7915B935E364}" type="presParOf" srcId="{906CF4AD-30B5-4AAF-A916-316E676204CB}" destId="{1EF31000-D8EF-4877-9DBC-AD69EC28F04B}" srcOrd="2" destOrd="0" presId="urn:microsoft.com/office/officeart/2005/8/layout/list1"/>
    <dgm:cxn modelId="{7502E471-9A0A-4960-AEE8-C58F5E827978}" type="presParOf" srcId="{906CF4AD-30B5-4AAF-A916-316E676204CB}" destId="{A638A0D0-DC7D-41CF-A84D-03DCB6014505}" srcOrd="3" destOrd="0" presId="urn:microsoft.com/office/officeart/2005/8/layout/list1"/>
    <dgm:cxn modelId="{20E577B5-ACC3-4CFE-83E4-57E0CB2D4DAE}" type="presParOf" srcId="{906CF4AD-30B5-4AAF-A916-316E676204CB}" destId="{466298EC-882E-4FAE-A653-C250A8E8BB5D}" srcOrd="4" destOrd="0" presId="urn:microsoft.com/office/officeart/2005/8/layout/list1"/>
    <dgm:cxn modelId="{9682EBB9-02FA-42CB-B10F-C2062725765E}" type="presParOf" srcId="{466298EC-882E-4FAE-A653-C250A8E8BB5D}" destId="{E6CB41CE-F656-4459-8975-B221DB5E9AEB}" srcOrd="0" destOrd="0" presId="urn:microsoft.com/office/officeart/2005/8/layout/list1"/>
    <dgm:cxn modelId="{BA1F3E92-F2F7-4B6B-8356-050A7DDA8EDA}" type="presParOf" srcId="{466298EC-882E-4FAE-A653-C250A8E8BB5D}" destId="{6E2346E3-6D3A-4739-8EA0-C36FB0652F20}" srcOrd="1" destOrd="0" presId="urn:microsoft.com/office/officeart/2005/8/layout/list1"/>
    <dgm:cxn modelId="{4521F210-273D-419D-9D27-AD38D75B0F1A}" type="presParOf" srcId="{906CF4AD-30B5-4AAF-A916-316E676204CB}" destId="{E735DAAA-7539-4E9E-8276-3690F3DD5CF3}" srcOrd="5" destOrd="0" presId="urn:microsoft.com/office/officeart/2005/8/layout/list1"/>
    <dgm:cxn modelId="{F753688F-8A29-46CD-A3DB-BF7844786CD6}" type="presParOf" srcId="{906CF4AD-30B5-4AAF-A916-316E676204CB}" destId="{9EBA0725-7142-4E6D-B0C1-4FA7E86FF323}" srcOrd="6" destOrd="0" presId="urn:microsoft.com/office/officeart/2005/8/layout/list1"/>
    <dgm:cxn modelId="{E55DDBD2-69C5-4B87-919A-3B6889BF5D9E}" type="presParOf" srcId="{906CF4AD-30B5-4AAF-A916-316E676204CB}" destId="{1F6947AE-E466-455F-BC12-E2EE8B2F2B94}" srcOrd="7" destOrd="0" presId="urn:microsoft.com/office/officeart/2005/8/layout/list1"/>
    <dgm:cxn modelId="{3A69841C-1E63-48FE-ADA7-23F00FD6022E}" type="presParOf" srcId="{906CF4AD-30B5-4AAF-A916-316E676204CB}" destId="{DDB7E2C6-4096-44A1-8F0E-21E066B2A490}" srcOrd="8" destOrd="0" presId="urn:microsoft.com/office/officeart/2005/8/layout/list1"/>
    <dgm:cxn modelId="{BB84C375-5BD3-410F-B884-231D29062D8C}" type="presParOf" srcId="{DDB7E2C6-4096-44A1-8F0E-21E066B2A490}" destId="{6F644350-6B8E-4418-A8F0-D0DFE10A260D}" srcOrd="0" destOrd="0" presId="urn:microsoft.com/office/officeart/2005/8/layout/list1"/>
    <dgm:cxn modelId="{20A199A8-BF01-4CD0-85CA-492D7E145095}" type="presParOf" srcId="{DDB7E2C6-4096-44A1-8F0E-21E066B2A490}" destId="{3417A6F8-B3FA-403F-9FFB-9AC47D0A0613}" srcOrd="1" destOrd="0" presId="urn:microsoft.com/office/officeart/2005/8/layout/list1"/>
    <dgm:cxn modelId="{166CDE66-6145-4D9A-A433-F706CE6CCE63}" type="presParOf" srcId="{906CF4AD-30B5-4AAF-A916-316E676204CB}" destId="{E60CEEFB-D024-459D-B3CF-F4D3427EC6C2}" srcOrd="9" destOrd="0" presId="urn:microsoft.com/office/officeart/2005/8/layout/list1"/>
    <dgm:cxn modelId="{E5204F71-B1D7-4E86-AAB2-659459CA9FAF}" type="presParOf" srcId="{906CF4AD-30B5-4AAF-A916-316E676204CB}" destId="{EE5F33AB-1E9D-4523-A42C-891CF9404189}" srcOrd="10" destOrd="0" presId="urn:microsoft.com/office/officeart/2005/8/layout/list1"/>
    <dgm:cxn modelId="{7B969CDF-148F-436C-810A-94A7AC04502C}" type="presParOf" srcId="{906CF4AD-30B5-4AAF-A916-316E676204CB}" destId="{7EEF4FBA-9C2C-49E1-B3FC-B7B7941A785A}" srcOrd="11" destOrd="0" presId="urn:microsoft.com/office/officeart/2005/8/layout/list1"/>
    <dgm:cxn modelId="{13DD69E1-D9BE-47A5-B38B-E31B1886F2A9}" type="presParOf" srcId="{906CF4AD-30B5-4AAF-A916-316E676204CB}" destId="{C95E1B05-FB71-4594-AFAE-35364D4691F0}" srcOrd="12" destOrd="0" presId="urn:microsoft.com/office/officeart/2005/8/layout/list1"/>
    <dgm:cxn modelId="{ADA17F67-18FB-4DD0-8E00-ABE34CEFB879}" type="presParOf" srcId="{C95E1B05-FB71-4594-AFAE-35364D4691F0}" destId="{3EF3FD05-B778-4563-BDC6-0233F71C1689}" srcOrd="0" destOrd="0" presId="urn:microsoft.com/office/officeart/2005/8/layout/list1"/>
    <dgm:cxn modelId="{060937E8-D412-4C71-946B-91C4579B7093}" type="presParOf" srcId="{C95E1B05-FB71-4594-AFAE-35364D4691F0}" destId="{F3BD5793-40AC-436F-BA02-F59D271D91E5}" srcOrd="1" destOrd="0" presId="urn:microsoft.com/office/officeart/2005/8/layout/list1"/>
    <dgm:cxn modelId="{34A3545F-3498-4034-BC08-C8BDD3067B3B}" type="presParOf" srcId="{906CF4AD-30B5-4AAF-A916-316E676204CB}" destId="{3E5908D4-ADEF-474D-84F2-BF6ACCE171AD}" srcOrd="13" destOrd="0" presId="urn:microsoft.com/office/officeart/2005/8/layout/list1"/>
    <dgm:cxn modelId="{78936B12-558B-43B3-B3FC-4191534B75AD}" type="presParOf" srcId="{906CF4AD-30B5-4AAF-A916-316E676204CB}" destId="{3AFD796D-C377-4B0A-9B63-73B6DC66F2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31000-D8EF-4877-9DBC-AD69EC28F04B}">
      <dsp:nvSpPr>
        <dsp:cNvPr id="0" name=""/>
        <dsp:cNvSpPr/>
      </dsp:nvSpPr>
      <dsp:spPr>
        <a:xfrm>
          <a:off x="0" y="331379"/>
          <a:ext cx="7924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1B33-5C9F-4FB5-B81C-C19C82018FB7}">
      <dsp:nvSpPr>
        <dsp:cNvPr id="0" name=""/>
        <dsp:cNvSpPr/>
      </dsp:nvSpPr>
      <dsp:spPr>
        <a:xfrm>
          <a:off x="396240" y="6659"/>
          <a:ext cx="55473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Price </a:t>
          </a:r>
          <a:r>
            <a:rPr lang="en-US" sz="2200" kern="1200" dirty="0" smtClean="0"/>
            <a:t>Sensitivity: Varies by Age</a:t>
          </a:r>
          <a:endParaRPr lang="en-US" sz="2200" kern="1200" dirty="0"/>
        </a:p>
      </dsp:txBody>
      <dsp:txXfrm>
        <a:off x="427943" y="38362"/>
        <a:ext cx="5483954" cy="586034"/>
      </dsp:txXfrm>
    </dsp:sp>
    <dsp:sp modelId="{9EBA0725-7142-4E6D-B0C1-4FA7E86FF323}">
      <dsp:nvSpPr>
        <dsp:cNvPr id="0" name=""/>
        <dsp:cNvSpPr/>
      </dsp:nvSpPr>
      <dsp:spPr>
        <a:xfrm>
          <a:off x="0" y="1329299"/>
          <a:ext cx="7924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346E3-6D3A-4739-8EA0-C36FB0652F20}">
      <dsp:nvSpPr>
        <dsp:cNvPr id="0" name=""/>
        <dsp:cNvSpPr/>
      </dsp:nvSpPr>
      <dsp:spPr>
        <a:xfrm>
          <a:off x="396240" y="1004579"/>
          <a:ext cx="55473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Standardization and Plan Generosity</a:t>
          </a:r>
          <a:endParaRPr lang="en-US" sz="2200" kern="1200" dirty="0"/>
        </a:p>
      </dsp:txBody>
      <dsp:txXfrm>
        <a:off x="427943" y="1036282"/>
        <a:ext cx="5483954" cy="586034"/>
      </dsp:txXfrm>
    </dsp:sp>
    <dsp:sp modelId="{EE5F33AB-1E9D-4523-A42C-891CF9404189}">
      <dsp:nvSpPr>
        <dsp:cNvPr id="0" name=""/>
        <dsp:cNvSpPr/>
      </dsp:nvSpPr>
      <dsp:spPr>
        <a:xfrm>
          <a:off x="0" y="2327220"/>
          <a:ext cx="7924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A6F8-B3FA-403F-9FFB-9AC47D0A0613}">
      <dsp:nvSpPr>
        <dsp:cNvPr id="0" name=""/>
        <dsp:cNvSpPr/>
      </dsp:nvSpPr>
      <dsp:spPr>
        <a:xfrm>
          <a:off x="396240" y="2002499"/>
          <a:ext cx="55473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Valuing (and Observing?) Networks</a:t>
          </a:r>
          <a:endParaRPr lang="en-US" sz="2200" kern="1200" dirty="0"/>
        </a:p>
      </dsp:txBody>
      <dsp:txXfrm>
        <a:off x="427943" y="2034202"/>
        <a:ext cx="5483954" cy="586034"/>
      </dsp:txXfrm>
    </dsp:sp>
    <dsp:sp modelId="{3AFD796D-C377-4B0A-9B63-73B6DC66F29E}">
      <dsp:nvSpPr>
        <dsp:cNvPr id="0" name=""/>
        <dsp:cNvSpPr/>
      </dsp:nvSpPr>
      <dsp:spPr>
        <a:xfrm>
          <a:off x="0" y="3325140"/>
          <a:ext cx="7924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D5793-40AC-436F-BA02-F59D271D91E5}">
      <dsp:nvSpPr>
        <dsp:cNvPr id="0" name=""/>
        <dsp:cNvSpPr/>
      </dsp:nvSpPr>
      <dsp:spPr>
        <a:xfrm>
          <a:off x="396240" y="3000420"/>
          <a:ext cx="55473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Renewal Decisions and Defaults</a:t>
          </a:r>
          <a:endParaRPr lang="en-US" sz="2200" kern="1200" dirty="0"/>
        </a:p>
      </dsp:txBody>
      <dsp:txXfrm>
        <a:off x="427943" y="3032123"/>
        <a:ext cx="548395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B94ED8-A7C7-42C3-B0EE-F28D326ED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66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26783F-FDD1-44CC-B6EC-8D5E241AA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4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64" charset="-128"/>
        <a:cs typeface="Osaka" pitchFamily="-6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03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>
            <a:lvl1pPr>
              <a:buClr>
                <a:srgbClr val="CC0000"/>
              </a:buClr>
              <a:defRPr/>
            </a:lvl1pPr>
            <a:lvl2pPr>
              <a:buClr>
                <a:srgbClr val="CC0000"/>
              </a:buClr>
              <a:defRPr/>
            </a:lvl2pPr>
            <a:lvl3pPr>
              <a:buClr>
                <a:srgbClr val="CC0000"/>
              </a:buClr>
              <a:defRPr/>
            </a:lvl3pPr>
            <a:lvl4pPr>
              <a:buClr>
                <a:srgbClr val="CC0000"/>
              </a:buClr>
              <a:defRPr/>
            </a:lvl4pPr>
            <a:lvl5pPr>
              <a:buClr>
                <a:srgbClr val="CC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2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0000"/>
              </a:buClr>
              <a:defRPr sz="2800"/>
            </a:lvl1pPr>
            <a:lvl2pPr>
              <a:buClr>
                <a:srgbClr val="CC0000"/>
              </a:buClr>
              <a:defRPr sz="2600"/>
            </a:lvl2pPr>
            <a:lvl3pPr>
              <a:buClr>
                <a:srgbClr val="CC0000"/>
              </a:buClr>
              <a:defRPr/>
            </a:lvl3pPr>
            <a:lvl4pPr>
              <a:buClr>
                <a:srgbClr val="CC0000"/>
              </a:buClr>
              <a:defRPr/>
            </a:lvl4pPr>
            <a:lvl5pPr>
              <a:buClr>
                <a:srgbClr val="CC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0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5903913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26FCA14-E19D-4AB8-98F8-C2D5F1F05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13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buClr>
                <a:srgbClr val="CC0000"/>
              </a:buClr>
              <a:defRPr sz="2800"/>
            </a:lvl1pPr>
            <a:lvl2pPr>
              <a:buClr>
                <a:srgbClr val="CC0000"/>
              </a:buClr>
              <a:defRPr sz="2400"/>
            </a:lvl2pPr>
            <a:lvl3pPr>
              <a:buClr>
                <a:srgbClr val="CC0000"/>
              </a:buClr>
              <a:defRPr sz="2000"/>
            </a:lvl3pPr>
            <a:lvl4pPr>
              <a:buClr>
                <a:srgbClr val="CC0000"/>
              </a:buClr>
              <a:defRPr sz="1800"/>
            </a:lvl4pPr>
            <a:lvl5pPr>
              <a:buClr>
                <a:srgbClr val="CC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buClr>
                <a:srgbClr val="CC0000"/>
              </a:buClr>
              <a:defRPr sz="2800"/>
            </a:lvl1pPr>
            <a:lvl2pPr>
              <a:buClr>
                <a:srgbClr val="CC0000"/>
              </a:buClr>
              <a:defRPr sz="2400"/>
            </a:lvl2pPr>
            <a:lvl3pPr>
              <a:buClr>
                <a:srgbClr val="CC0000"/>
              </a:buClr>
              <a:defRPr sz="2000"/>
            </a:lvl3pPr>
            <a:lvl4pPr>
              <a:buClr>
                <a:srgbClr val="CC0000"/>
              </a:buClr>
              <a:defRPr sz="1800"/>
            </a:lvl4pPr>
            <a:lvl5pPr>
              <a:buClr>
                <a:srgbClr val="CC0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0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0"/>
            <a:ext cx="51054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Trustees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5903913"/>
            <a:ext cx="1447800" cy="685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9E8D0D-9EA2-4536-81C0-D50D7FF43A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6629400" y="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D47D58D-D39E-40EF-877A-E4C5EE9189EF}" type="datetime1">
              <a:rPr lang="en-US" altLang="en-US"/>
              <a:pPr/>
              <a:t>2/23/2015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75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CC0000"/>
              </a:buClr>
              <a:defRPr sz="3200"/>
            </a:lvl1pPr>
            <a:lvl2pPr>
              <a:buClr>
                <a:srgbClr val="CC0000"/>
              </a:buClr>
              <a:defRPr sz="2800"/>
            </a:lvl2pPr>
            <a:lvl3pPr>
              <a:buClr>
                <a:srgbClr val="CC0000"/>
              </a:buClr>
              <a:defRPr sz="2400"/>
            </a:lvl3pPr>
            <a:lvl4pPr>
              <a:buClr>
                <a:srgbClr val="CC0000"/>
              </a:buClr>
              <a:defRPr sz="2000"/>
            </a:lvl4pPr>
            <a:lvl5pPr>
              <a:buClr>
                <a:srgbClr val="CC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0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42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C0000"/>
              </a:buClr>
              <a:defRPr/>
            </a:lvl1pPr>
            <a:lvl2pPr>
              <a:buClr>
                <a:srgbClr val="CC0000"/>
              </a:buClr>
              <a:defRPr/>
            </a:lvl2pPr>
            <a:lvl3pPr>
              <a:buClr>
                <a:srgbClr val="CC0000"/>
              </a:buClr>
              <a:defRPr/>
            </a:lvl3pPr>
            <a:lvl4pPr>
              <a:buClr>
                <a:srgbClr val="CC0000"/>
              </a:buClr>
              <a:defRPr/>
            </a:lvl4pPr>
            <a:lvl5pPr>
              <a:buClr>
                <a:srgbClr val="CC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5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-64" charset="-128"/>
              </a:defRPr>
            </a:lvl9pPr>
          </a:lstStyle>
          <a:p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2" name="Picture 1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>
                <a:latin typeface="+mn-lt"/>
              </a:rPr>
              <a:t>Consumer Decisions on Health Insurance Exchanges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905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Keith Marzilli Ericson</a:t>
            </a:r>
          </a:p>
          <a:p>
            <a:r>
              <a:rPr lang="en-US" sz="2000" dirty="0" smtClean="0">
                <a:latin typeface="+mj-lt"/>
              </a:rPr>
              <a:t>February 24, 2015</a:t>
            </a:r>
          </a:p>
          <a:p>
            <a:endParaRPr lang="en-US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Boston University and NBER</a:t>
            </a:r>
          </a:p>
          <a:p>
            <a:r>
              <a:rPr lang="en-US" sz="2000" dirty="0" smtClean="0">
                <a:latin typeface="+mj-lt"/>
              </a:rPr>
              <a:t>www.practicingeconomist.com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39624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Result of Standardization</a:t>
            </a:r>
          </a:p>
          <a:p>
            <a:r>
              <a:rPr lang="en-US" dirty="0" smtClean="0"/>
              <a:t>More </a:t>
            </a:r>
            <a:r>
              <a:rPr lang="en-US" dirty="0"/>
              <a:t>generous plans </a:t>
            </a:r>
            <a:r>
              <a:rPr lang="en-US" dirty="0" smtClean="0"/>
              <a:t>chosen. </a:t>
            </a:r>
            <a:endParaRPr lang="en-US" dirty="0" smtClean="0"/>
          </a:p>
          <a:p>
            <a:r>
              <a:rPr lang="en-US" dirty="0" smtClean="0"/>
              <a:t>Tier became more important in decisions</a:t>
            </a:r>
            <a:endParaRPr lang="en-US" dirty="0"/>
          </a:p>
          <a:p>
            <a:r>
              <a:rPr lang="en-US" dirty="0"/>
              <a:t>Little change in price </a:t>
            </a:r>
            <a:r>
              <a:rPr lang="en-US" dirty="0" smtClean="0"/>
              <a:t>sensitivity</a:t>
            </a:r>
            <a:endParaRPr lang="en-US" dirty="0"/>
          </a:p>
          <a:p>
            <a:r>
              <a:rPr lang="en-US" dirty="0"/>
              <a:t>Major shift in brand choices</a:t>
            </a:r>
          </a:p>
          <a:p>
            <a:r>
              <a:rPr lang="en-US" dirty="0" smtClean="0"/>
              <a:t>Made consumers better off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4118162" y="381000"/>
            <a:ext cx="5025838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267200"/>
          </a:xfrm>
        </p:spPr>
        <p:txBody>
          <a:bodyPr/>
          <a:lstStyle/>
          <a:p>
            <a:r>
              <a:rPr lang="en-US" dirty="0" smtClean="0"/>
              <a:t>How do consumers value provider coverage network?</a:t>
            </a:r>
          </a:p>
          <a:p>
            <a:pPr lvl="1"/>
            <a:r>
              <a:rPr lang="en-US" dirty="0" smtClean="0"/>
              <a:t>Hard to observe network (many doctors, hospitals)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 direct choice evidence until now</a:t>
            </a:r>
          </a:p>
          <a:p>
            <a:r>
              <a:rPr lang="en-US" dirty="0" smtClean="0"/>
              <a:t>Massachusetts HIX 2009-2010</a:t>
            </a:r>
          </a:p>
          <a:p>
            <a:pPr lvl="1"/>
            <a:r>
              <a:rPr lang="en-US" dirty="0" smtClean="0"/>
              <a:t>Had </a:t>
            </a:r>
            <a:r>
              <a:rPr lang="en-US" dirty="0" smtClean="0"/>
              <a:t>useful search tool</a:t>
            </a:r>
          </a:p>
          <a:p>
            <a:pPr lvl="1"/>
            <a:r>
              <a:rPr lang="en-US" dirty="0" smtClean="0"/>
              <a:t>Measure network breadth by % of </a:t>
            </a:r>
            <a:r>
              <a:rPr lang="en-US" i="1" dirty="0" smtClean="0"/>
              <a:t>all </a:t>
            </a:r>
            <a:r>
              <a:rPr lang="en-US" dirty="0" smtClean="0"/>
              <a:t>hospital admissions statewide that would be covered by </a:t>
            </a:r>
            <a:r>
              <a:rPr lang="en-US" dirty="0" smtClean="0"/>
              <a:t>insurer</a:t>
            </a:r>
          </a:p>
          <a:p>
            <a:pPr lvl="1"/>
            <a:r>
              <a:rPr lang="en-US" dirty="0" smtClean="0"/>
              <a:t>Measure willingness to pay </a:t>
            </a:r>
            <a:r>
              <a:rPr lang="en-US" smtClean="0"/>
              <a:t>from plan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886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Consumers </a:t>
            </a:r>
            <a:r>
              <a:rPr lang="en-US" dirty="0" smtClean="0"/>
              <a:t>willing </a:t>
            </a:r>
            <a:r>
              <a:rPr lang="en-US" dirty="0" smtClean="0"/>
              <a:t>to pay </a:t>
            </a:r>
            <a:r>
              <a:rPr lang="en-US" dirty="0" smtClean="0"/>
              <a:t>for broader network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It varies by age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$750/year for 30 year olds, $1500/year for 60 year olds</a:t>
            </a:r>
          </a:p>
          <a:p>
            <a:r>
              <a:rPr lang="en-US" dirty="0" smtClean="0">
                <a:sym typeface="Wingdings" pitchFamily="2" charset="2"/>
              </a:rPr>
              <a:t>Hard to distinguish different networks </a:t>
            </a:r>
            <a:r>
              <a:rPr lang="en-US" i="1" dirty="0" smtClean="0">
                <a:sym typeface="Wingdings" pitchFamily="2" charset="2"/>
              </a:rPr>
              <a:t>within </a:t>
            </a:r>
            <a:r>
              <a:rPr lang="en-US" dirty="0" smtClean="0">
                <a:sym typeface="Wingdings" pitchFamily="2" charset="2"/>
              </a:rPr>
              <a:t>brand</a:t>
            </a:r>
          </a:p>
          <a:p>
            <a:r>
              <a:rPr lang="en-US" dirty="0" smtClean="0">
                <a:sym typeface="Wingdings" pitchFamily="2" charset="2"/>
              </a:rPr>
              <a:t>Don’t know much about contexts with opaque network info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Or unfamiliar brands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71600"/>
            <a:ext cx="511492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29154" y="647700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 and Starc. Forthcoming. </a:t>
            </a:r>
            <a:r>
              <a:rPr lang="en-US" sz="1200" dirty="0">
                <a:latin typeface="+mn-lt"/>
              </a:rPr>
              <a:t>"Measuring Consumer Valuation of Limited Provider Networks”. </a:t>
            </a:r>
            <a:r>
              <a:rPr lang="en-US" sz="1200" i="1" dirty="0" smtClean="0">
                <a:latin typeface="+mn-lt"/>
              </a:rPr>
              <a:t>American Econ. Rev.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Inertia in Plan Choice: Defaults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6581001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Ericson. 2014. </a:t>
            </a:r>
            <a:r>
              <a:rPr lang="en-US" sz="1200" dirty="0">
                <a:latin typeface="+mn-lt"/>
              </a:rPr>
              <a:t>"Consumer Inertia and Firm Pricing in </a:t>
            </a:r>
            <a:r>
              <a:rPr lang="en-US" sz="1200" dirty="0" smtClean="0">
                <a:latin typeface="+mn-lt"/>
              </a:rPr>
              <a:t>Medicare </a:t>
            </a:r>
            <a:r>
              <a:rPr lang="en-US" sz="1200" dirty="0">
                <a:latin typeface="+mn-lt"/>
              </a:rPr>
              <a:t>Part D ”. </a:t>
            </a:r>
            <a:r>
              <a:rPr lang="en-US" sz="1200" i="1" dirty="0" smtClean="0">
                <a:latin typeface="+mn-lt"/>
              </a:rPr>
              <a:t>AEJ Policy.</a:t>
            </a:r>
            <a:endParaRPr lang="en-US" sz="1200" i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4438" y="1166812"/>
            <a:ext cx="5553723" cy="4169850"/>
            <a:chOff x="3814438" y="1166812"/>
            <a:chExt cx="5553723" cy="4169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4438" y="1166812"/>
              <a:ext cx="5553723" cy="41698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7239000" y="1524000"/>
              <a:ext cx="1905000" cy="838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Osaka" pitchFamily="-64" charset="-128"/>
                <a:cs typeface="Osaka" pitchFamily="-64" charset="-128"/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38862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Medicare Part D</a:t>
            </a:r>
          </a:p>
          <a:p>
            <a:r>
              <a:rPr lang="en-US" dirty="0" smtClean="0"/>
              <a:t>Initial assignment </a:t>
            </a:r>
            <a:r>
              <a:rPr lang="en-US" dirty="0" smtClean="0"/>
              <a:t>default: 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Low Income Subsidy </a:t>
            </a:r>
            <a:r>
              <a:rPr lang="en-US" dirty="0" smtClean="0">
                <a:sym typeface="Wingdings" pitchFamily="2" charset="2"/>
              </a:rPr>
              <a:t>(LIS) recipients </a:t>
            </a:r>
            <a:r>
              <a:rPr lang="en-US" dirty="0" smtClean="0">
                <a:sym typeface="Wingdings" pitchFamily="2" charset="2"/>
              </a:rPr>
              <a:t>assigned to plan below threshold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Matters in year 1 and beyond </a:t>
            </a:r>
          </a:p>
          <a:p>
            <a:r>
              <a:rPr lang="en-US" dirty="0" smtClean="0">
                <a:sym typeface="Wingdings" pitchFamily="2" charset="2"/>
              </a:rPr>
              <a:t>Automatic switching </a:t>
            </a:r>
            <a:r>
              <a:rPr lang="en-US" dirty="0" smtClean="0">
                <a:sym typeface="Wingdings" pitchFamily="2" charset="2"/>
              </a:rPr>
              <a:t>default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If </a:t>
            </a:r>
            <a:r>
              <a:rPr lang="en-US" dirty="0" smtClean="0">
                <a:sym typeface="Wingdings" pitchFamily="2" charset="2"/>
              </a:rPr>
              <a:t>firm raises </a:t>
            </a:r>
            <a:r>
              <a:rPr lang="en-US" dirty="0" smtClean="0">
                <a:sym typeface="Wingdings" pitchFamily="2" charset="2"/>
              </a:rPr>
              <a:t>price in year 2</a:t>
            </a:r>
            <a:r>
              <a:rPr lang="en-US" dirty="0">
                <a:sym typeface="Wingdings" pitchFamily="2" charset="2"/>
              </a:rPr>
              <a:t>, LIS switched </a:t>
            </a:r>
            <a:r>
              <a:rPr lang="en-US" dirty="0" smtClean="0">
                <a:sym typeface="Wingdings" pitchFamily="2" charset="2"/>
              </a:rPr>
              <a:t>to cheaper plan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 income enrollees have to actively switch</a:t>
            </a:r>
          </a:p>
        </p:txBody>
      </p:sp>
    </p:spTree>
    <p:extLst>
      <p:ext uri="{BB962C8B-B14F-4D97-AF65-F5344CB8AC3E}">
        <p14:creationId xmlns:p14="http://schemas.microsoft.com/office/powerpoint/2010/main" val="2087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420134" cy="32146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Inertia in Plan Choice: Defaults Matter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Insurers </a:t>
            </a:r>
            <a:r>
              <a:rPr lang="en-US" dirty="0" smtClean="0"/>
              <a:t>respond by using </a:t>
            </a:r>
            <a:r>
              <a:rPr lang="en-US" dirty="0" smtClean="0"/>
              <a:t>“invest-then-harvest” pricing</a:t>
            </a:r>
          </a:p>
          <a:p>
            <a:pPr lvl="1"/>
            <a:r>
              <a:rPr lang="en-US" dirty="0" smtClean="0"/>
              <a:t>Offer low prices in early years, capture </a:t>
            </a:r>
            <a:r>
              <a:rPr lang="en-US" dirty="0" smtClean="0"/>
              <a:t>enrollees</a:t>
            </a:r>
            <a:endParaRPr lang="en-US" dirty="0" smtClean="0"/>
          </a:p>
          <a:p>
            <a:pPr lvl="1"/>
            <a:r>
              <a:rPr lang="en-US" dirty="0" smtClean="0"/>
              <a:t>Costly to switch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Raise prices in later years</a:t>
            </a:r>
          </a:p>
          <a:p>
            <a:r>
              <a:rPr lang="en-US" dirty="0" smtClean="0">
                <a:sym typeface="Wingdings" pitchFamily="2" charset="2"/>
              </a:rPr>
              <a:t>Result: unnecessary </a:t>
            </a:r>
            <a:r>
              <a:rPr lang="en-US" dirty="0" smtClean="0">
                <a:sym typeface="Wingdings" pitchFamily="2" charset="2"/>
              </a:rPr>
              <a:t>churn </a:t>
            </a:r>
            <a:r>
              <a:rPr lang="en-US" dirty="0" smtClean="0">
                <a:sym typeface="Wingdings" pitchFamily="2" charset="2"/>
              </a:rPr>
              <a:t>between plans, lower investment in </a:t>
            </a:r>
            <a:r>
              <a:rPr lang="en-US" dirty="0" smtClean="0">
                <a:sym typeface="Wingdings" pitchFamily="2" charset="2"/>
              </a:rPr>
              <a:t>enrollee health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199"/>
            <a:ext cx="4420135" cy="3214643"/>
          </a:xfrm>
        </p:spPr>
      </p:pic>
      <p:sp>
        <p:nvSpPr>
          <p:cNvPr id="11" name="TextBox 10"/>
          <p:cNvSpPr txBox="1"/>
          <p:nvPr/>
        </p:nvSpPr>
        <p:spPr>
          <a:xfrm>
            <a:off x="4783184" y="4724400"/>
            <a:ext cx="4115332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Result</a:t>
            </a:r>
            <a:r>
              <a:rPr lang="en-US" sz="2000" dirty="0" smtClean="0"/>
              <a:t>: Older plans are 20% more expensive than equivalent newly introduced plans </a:t>
            </a:r>
          </a:p>
          <a:p>
            <a:r>
              <a:rPr lang="en-US" sz="1400" i="1" dirty="0" smtClean="0"/>
              <a:t>(weighted by enrollment)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6581001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Ericson. 2014. </a:t>
            </a:r>
            <a:r>
              <a:rPr lang="en-US" sz="1200" dirty="0">
                <a:latin typeface="+mn-lt"/>
              </a:rPr>
              <a:t>"Consumer Inertia and Firm Pricing in </a:t>
            </a:r>
            <a:r>
              <a:rPr lang="en-US" sz="1200" dirty="0" smtClean="0">
                <a:latin typeface="+mn-lt"/>
              </a:rPr>
              <a:t>Medicare </a:t>
            </a:r>
            <a:r>
              <a:rPr lang="en-US" sz="1200" dirty="0">
                <a:latin typeface="+mn-lt"/>
              </a:rPr>
              <a:t>Part D ”. </a:t>
            </a:r>
            <a:r>
              <a:rPr lang="en-US" sz="1200" i="1" dirty="0" smtClean="0">
                <a:latin typeface="+mn-lt"/>
              </a:rPr>
              <a:t>AEJ Policy.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7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8382000" cy="685800"/>
          </a:xfrm>
        </p:spPr>
        <p:txBody>
          <a:bodyPr/>
          <a:lstStyle/>
          <a:p>
            <a:r>
              <a:rPr lang="en-US" b="1" dirty="0"/>
              <a:t>Consumer </a:t>
            </a:r>
            <a:r>
              <a:rPr lang="en-US" b="1" dirty="0" smtClean="0"/>
              <a:t>Decision-Making on HIX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038600"/>
          </a:xfrm>
        </p:spPr>
        <p:txBody>
          <a:bodyPr/>
          <a:lstStyle/>
          <a:p>
            <a:r>
              <a:rPr lang="en-US" dirty="0" smtClean="0"/>
              <a:t>HIXs: more choice but difficult choices</a:t>
            </a:r>
          </a:p>
          <a:p>
            <a:r>
              <a:rPr lang="en-US" dirty="0" smtClean="0"/>
              <a:t>HIX design can help consumers</a:t>
            </a:r>
          </a:p>
          <a:p>
            <a:pPr lvl="1"/>
            <a:r>
              <a:rPr lang="en-US" dirty="0" smtClean="0"/>
              <a:t>Defaults</a:t>
            </a:r>
          </a:p>
          <a:p>
            <a:pPr lvl="1"/>
            <a:r>
              <a:rPr lang="en-US" dirty="0" smtClean="0"/>
              <a:t>Recommendations</a:t>
            </a:r>
          </a:p>
          <a:p>
            <a:pPr lvl="1"/>
            <a:r>
              <a:rPr lang="en-US" dirty="0"/>
              <a:t>Standardization for comparison</a:t>
            </a:r>
          </a:p>
          <a:p>
            <a:pPr lvl="1"/>
            <a:r>
              <a:rPr lang="en-US" i="1" dirty="0" smtClean="0"/>
              <a:t>Employers played this role in employer-sponsored insurance</a:t>
            </a:r>
          </a:p>
          <a:p>
            <a:r>
              <a:rPr lang="en-US" dirty="0" smtClean="0"/>
              <a:t>More work: consumers and provider networks, including disclosure of network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Decisions on HIX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425640"/>
              </p:ext>
            </p:extLst>
          </p:nvPr>
        </p:nvGraphicFramePr>
        <p:xfrm>
          <a:off x="609600" y="18288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</a:t>
            </a:r>
            <a:r>
              <a:rPr lang="en-US" dirty="0" smtClean="0"/>
              <a:t>Pre-ACA HIX </a:t>
            </a:r>
            <a:endParaRPr lang="en-US" dirty="0"/>
          </a:p>
        </p:txBody>
      </p:sp>
      <p:pic>
        <p:nvPicPr>
          <p:cNvPr id="4" name="Picture 2" descr="http://www.masshealthmtf.org/sites/masshealthmtf.org/files/HC_Stnd_Logo_Tag_CMYK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8" b="12030"/>
          <a:stretch/>
        </p:blipFill>
        <p:spPr bwMode="auto">
          <a:xfrm>
            <a:off x="457201" y="1283329"/>
            <a:ext cx="4313208" cy="12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5334000" y="2047875"/>
            <a:ext cx="40401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Medicare Part D</a:t>
            </a:r>
            <a:endParaRPr lang="en-US" kern="0" dirty="0"/>
          </a:p>
        </p:txBody>
      </p:sp>
      <p:sp>
        <p:nvSpPr>
          <p:cNvPr id="7" name="Content Placeholder 7"/>
          <p:cNvSpPr>
            <a:spLocks noGrp="1"/>
          </p:cNvSpPr>
          <p:nvPr>
            <p:ph sz="half" idx="4294967295"/>
          </p:nvPr>
        </p:nvSpPr>
        <p:spPr>
          <a:xfrm>
            <a:off x="5334000" y="2895600"/>
            <a:ext cx="4038600" cy="403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Rx drug insurance for elderly, 2006+</a:t>
            </a:r>
          </a:p>
          <a:p>
            <a:r>
              <a:rPr lang="en-US" dirty="0" smtClean="0"/>
              <a:t>Guaranteed issue, community rating </a:t>
            </a:r>
          </a:p>
          <a:p>
            <a:r>
              <a:rPr lang="en-US" dirty="0" smtClean="0"/>
              <a:t>Risk adjustment, subsidies</a:t>
            </a:r>
            <a:endParaRPr lang="en-US" dirty="0"/>
          </a:p>
        </p:txBody>
      </p:sp>
      <p:sp>
        <p:nvSpPr>
          <p:cNvPr id="8" name="Text Placeholder 8"/>
          <p:cNvSpPr txBox="1">
            <a:spLocks/>
          </p:cNvSpPr>
          <p:nvPr/>
        </p:nvSpPr>
        <p:spPr>
          <a:xfrm>
            <a:off x="685800" y="2286000"/>
            <a:ext cx="4575594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smtClean="0"/>
              <a:t>Massachusetts HIX</a:t>
            </a:r>
            <a:endParaRPr lang="en-US" kern="0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85800" y="3124200"/>
            <a:ext cx="4572000" cy="4038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Result of state reform</a:t>
            </a:r>
          </a:p>
          <a:p>
            <a:r>
              <a:rPr lang="en-US" dirty="0" smtClean="0"/>
              <a:t>Guaranteed issue, modified community rating</a:t>
            </a:r>
          </a:p>
          <a:p>
            <a:r>
              <a:rPr lang="en-US" dirty="0" smtClean="0"/>
              <a:t>2007-2013</a:t>
            </a:r>
            <a:r>
              <a:rPr lang="en-US" dirty="0" smtClean="0"/>
              <a:t>: no risk adjustment, no subsidies (separate subsidized plans)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4" descr="Medicare.gov - the Official U.S. Government Site for Medic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t="74849" r="4971" b="-1842"/>
          <a:stretch/>
        </p:blipFill>
        <p:spPr bwMode="auto">
          <a:xfrm>
            <a:off x="5867400" y="1371600"/>
            <a:ext cx="3439562" cy="6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edicare.gov - the Official U.S. Government Site for Medic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7" r="77164" b="24999"/>
          <a:stretch/>
        </p:blipFill>
        <p:spPr bwMode="auto">
          <a:xfrm>
            <a:off x="5029200" y="1295400"/>
            <a:ext cx="822199" cy="7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Price Sensitivity on Mass. HIX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US" dirty="0" smtClean="0"/>
              <a:t>How do consumers substitute among plans when insurers raise premiums?</a:t>
            </a:r>
          </a:p>
          <a:p>
            <a:pPr lvl="1"/>
            <a:r>
              <a:rPr lang="en-US" dirty="0" smtClean="0"/>
              <a:t>Determines how insurers set price markups</a:t>
            </a:r>
            <a:endParaRPr lang="en-US" dirty="0" smtClean="0"/>
          </a:p>
          <a:p>
            <a:pPr>
              <a:buClr>
                <a:srgbClr val="CC0000"/>
              </a:buClr>
            </a:pPr>
            <a:r>
              <a:rPr lang="en-US" dirty="0" smtClean="0"/>
              <a:t>Result: big </a:t>
            </a:r>
            <a:r>
              <a:rPr lang="en-US" dirty="0" smtClean="0"/>
              <a:t>gain to being the cheapest plan</a:t>
            </a:r>
          </a:p>
          <a:p>
            <a:pPr lvl="1"/>
            <a:r>
              <a:rPr lang="en-US" dirty="0" smtClean="0"/>
              <a:t>Equivalent to $300-$550/year premium decrease</a:t>
            </a:r>
          </a:p>
          <a:p>
            <a:pPr lvl="2"/>
            <a:r>
              <a:rPr lang="en-US" dirty="0" smtClean="0"/>
              <a:t>Consistent with heuristic “choose the cheapest”; cheapest plan is listed first</a:t>
            </a:r>
          </a:p>
          <a:p>
            <a:pPr lvl="1"/>
            <a:r>
              <a:rPr lang="en-US" dirty="0" smtClean="0"/>
              <a:t>Competition at bottom of the market may be quite different from top of the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9154" y="647700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 and Starc. </a:t>
            </a:r>
            <a:r>
              <a:rPr lang="en-US" sz="1200" dirty="0">
                <a:latin typeface="+mn-lt"/>
              </a:rPr>
              <a:t>2012. "Heuristics and Heterogeneity in Health Insurance </a:t>
            </a:r>
            <a:r>
              <a:rPr lang="en-US" sz="1200" dirty="0" smtClean="0">
                <a:latin typeface="+mn-lt"/>
              </a:rPr>
              <a:t>Exchanges”. </a:t>
            </a:r>
            <a:r>
              <a:rPr lang="en-US" sz="1200" i="1" dirty="0" smtClean="0">
                <a:latin typeface="+mn-lt"/>
              </a:rPr>
              <a:t>American Economic Review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Price Sensitivity on Mass. HIX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>
              <a:buClr>
                <a:srgbClr val="CC0000"/>
              </a:buClr>
            </a:pPr>
            <a:r>
              <a:rPr lang="en-US" dirty="0" smtClean="0"/>
              <a:t>Over/under age 45: older half as price sensitive</a:t>
            </a:r>
            <a:endParaRPr lang="en-US" dirty="0" smtClean="0"/>
          </a:p>
          <a:p>
            <a:pPr lvl="1"/>
            <a:r>
              <a:rPr lang="en-US" dirty="0" smtClean="0"/>
              <a:t>… because </a:t>
            </a:r>
            <a:r>
              <a:rPr lang="en-US" dirty="0" smtClean="0"/>
              <a:t>sicker, </a:t>
            </a:r>
            <a:r>
              <a:rPr lang="en-US" dirty="0" smtClean="0"/>
              <a:t>richer</a:t>
            </a:r>
            <a:r>
              <a:rPr lang="en-US" dirty="0" smtClean="0"/>
              <a:t>, or relationship w/doctor</a:t>
            </a:r>
          </a:p>
          <a:p>
            <a:pPr lvl="1"/>
            <a:r>
              <a:rPr lang="en-US" dirty="0" smtClean="0"/>
              <a:t>Result: insurers want higher </a:t>
            </a:r>
            <a:r>
              <a:rPr lang="en-US" dirty="0" smtClean="0"/>
              <a:t>markups </a:t>
            </a:r>
            <a:r>
              <a:rPr lang="en-US" dirty="0" smtClean="0"/>
              <a:t>for </a:t>
            </a:r>
            <a:r>
              <a:rPr lang="en-US" dirty="0" smtClean="0"/>
              <a:t>older</a:t>
            </a:r>
          </a:p>
          <a:p>
            <a:r>
              <a:rPr lang="en-US" dirty="0" smtClean="0"/>
              <a:t>Limiting age-based pricing links prices of old/young</a:t>
            </a:r>
          </a:p>
          <a:p>
            <a:pPr lvl="1"/>
            <a:r>
              <a:rPr lang="en-US" dirty="0" smtClean="0"/>
              <a:t>Leads to transfers from young to old</a:t>
            </a:r>
          </a:p>
          <a:p>
            <a:pPr lvl="1"/>
            <a:r>
              <a:rPr lang="en-US" dirty="0" smtClean="0"/>
              <a:t>Also lowers </a:t>
            </a:r>
            <a:r>
              <a:rPr lang="en-US" dirty="0" smtClean="0"/>
              <a:t>insurers profits by ≈$300 pp/year</a:t>
            </a:r>
          </a:p>
          <a:p>
            <a:pPr lvl="2"/>
            <a:r>
              <a:rPr lang="en-US" dirty="0" smtClean="0"/>
              <a:t>Why? Insurers price to </a:t>
            </a:r>
            <a:r>
              <a:rPr lang="en-US" i="1" dirty="0" smtClean="0"/>
              <a:t>marginal </a:t>
            </a:r>
            <a:r>
              <a:rPr lang="en-US" dirty="0" smtClean="0"/>
              <a:t>consumer, who is young and inexpensive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aises consumer surplus by ≈$600 pp/year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29154" y="647700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 and Starc. Forthcoming. </a:t>
            </a:r>
            <a:r>
              <a:rPr lang="en-US" sz="1200" dirty="0">
                <a:latin typeface="+mn-lt"/>
              </a:rPr>
              <a:t>"Pricing Regulation and Imperfect Competition”. </a:t>
            </a:r>
            <a:r>
              <a:rPr lang="en-US" sz="1200" i="1" dirty="0" smtClean="0">
                <a:latin typeface="+mn-lt"/>
              </a:rPr>
              <a:t>Review of Economics and Statistics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2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and Plan Generosity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Arranging plans in tiers helps consumer compare</a:t>
            </a:r>
          </a:p>
          <a:p>
            <a:pPr lvl="1"/>
            <a:r>
              <a:rPr lang="en-US" dirty="0" smtClean="0"/>
              <a:t>Non-neutral names: “gold” is a recommendation</a:t>
            </a:r>
          </a:p>
          <a:p>
            <a:r>
              <a:rPr lang="en-US" dirty="0" smtClean="0"/>
              <a:t>Hard to compare within tier</a:t>
            </a:r>
          </a:p>
          <a:p>
            <a:pPr lvl="1"/>
            <a:r>
              <a:rPr lang="en-US" dirty="0" smtClean="0"/>
              <a:t>Is a $250 increase in deductible worth a 5% decrease in coinsurance?</a:t>
            </a:r>
          </a:p>
          <a:p>
            <a:r>
              <a:rPr lang="en-US" dirty="0" smtClean="0"/>
              <a:t>Massachusetts, 2010: Standardized cost sharing parameters within tier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9154" y="6477000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Ericson and Starc. 2013</a:t>
            </a:r>
            <a:r>
              <a:rPr lang="en-US" sz="1200" dirty="0">
                <a:latin typeface="+mn-lt"/>
              </a:rPr>
              <a:t>. "How Product Standardization Affects Choice”. </a:t>
            </a:r>
            <a:r>
              <a:rPr lang="en-US" sz="1200" i="1" dirty="0" smtClean="0">
                <a:latin typeface="+mn-lt"/>
              </a:rPr>
              <a:t>NBER WP.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15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1371600"/>
            <a:ext cx="6692899" cy="49537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Process: Pre-Standardization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Process: Post-Standardization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00" y="1714500"/>
            <a:ext cx="6796200" cy="4627405"/>
          </a:xfrm>
        </p:spPr>
      </p:pic>
    </p:spTree>
    <p:extLst>
      <p:ext uri="{BB962C8B-B14F-4D97-AF65-F5344CB8AC3E}">
        <p14:creationId xmlns:p14="http://schemas.microsoft.com/office/powerpoint/2010/main" val="36104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Process: Post-Standardization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6134537" cy="5181600"/>
          </a:xfrm>
        </p:spPr>
      </p:pic>
    </p:spTree>
    <p:extLst>
      <p:ext uri="{BB962C8B-B14F-4D97-AF65-F5344CB8AC3E}">
        <p14:creationId xmlns:p14="http://schemas.microsoft.com/office/powerpoint/2010/main" val="2350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CC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256</TotalTime>
  <Words>693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Osaka</vt:lpstr>
      <vt:lpstr>Times</vt:lpstr>
      <vt:lpstr>Wingdings</vt:lpstr>
      <vt:lpstr>Blank Presentation</vt:lpstr>
      <vt:lpstr>Consumer Decisions on Health Insurance Exchanges</vt:lpstr>
      <vt:lpstr>Consumer Decisions on HIX</vt:lpstr>
      <vt:lpstr>Learning from Pre-ACA HIX </vt:lpstr>
      <vt:lpstr>Consumer Price Sensitivity on Mass. HIX</vt:lpstr>
      <vt:lpstr>Consumer Price Sensitivity on Mass. HIX</vt:lpstr>
      <vt:lpstr>Standardization and Plan Generosity</vt:lpstr>
      <vt:lpstr>Choice Process: Pre-Standardization</vt:lpstr>
      <vt:lpstr>Choice Process: Post-Standardization</vt:lpstr>
      <vt:lpstr>Choice Process: Post-Standardization</vt:lpstr>
      <vt:lpstr>PowerPoint Presentation</vt:lpstr>
      <vt:lpstr>Networks</vt:lpstr>
      <vt:lpstr>Networks</vt:lpstr>
      <vt:lpstr>Inertia in Plan Choice: Defaults Matter</vt:lpstr>
      <vt:lpstr>Inertia in Plan Choice: Defaults Matter</vt:lpstr>
      <vt:lpstr>Consumer Decision-Making on HIX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Keith Ericson</cp:lastModifiedBy>
  <cp:revision>44</cp:revision>
  <cp:lastPrinted>1904-01-01T00:00:00Z</cp:lastPrinted>
  <dcterms:created xsi:type="dcterms:W3CDTF">2008-01-28T19:49:47Z</dcterms:created>
  <dcterms:modified xsi:type="dcterms:W3CDTF">2015-02-23T16:21:22Z</dcterms:modified>
</cp:coreProperties>
</file>