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437" r:id="rId3"/>
    <p:sldId id="435" r:id="rId4"/>
    <p:sldId id="436" r:id="rId5"/>
    <p:sldId id="439" r:id="rId6"/>
    <p:sldId id="438" r:id="rId7"/>
    <p:sldId id="424" r:id="rId8"/>
    <p:sldId id="410" r:id="rId9"/>
    <p:sldId id="414" r:id="rId10"/>
    <p:sldId id="441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F6"/>
    <a:srgbClr val="CED4EE"/>
    <a:srgbClr val="003366"/>
    <a:srgbClr val="A40000"/>
    <a:srgbClr val="800000"/>
    <a:srgbClr val="E7E8EA"/>
    <a:srgbClr val="CBCDD3"/>
    <a:srgbClr val="6699FF"/>
    <a:srgbClr val="0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0593" autoAdjust="0"/>
  </p:normalViewPr>
  <p:slideViewPr>
    <p:cSldViewPr>
      <p:cViewPr varScale="1">
        <p:scale>
          <a:sx n="98" d="100"/>
          <a:sy n="98" d="100"/>
        </p:scale>
        <p:origin x="-1254" y="-102"/>
      </p:cViewPr>
      <p:guideLst>
        <p:guide orient="horz" pos="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1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53558-9421-449D-89A3-75A0E18540A4}" type="doc">
      <dgm:prSet loTypeId="urn:microsoft.com/office/officeart/2005/8/layout/hProcess7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4DB2435-C0BB-4653-8FD4-6885C8221631}">
      <dgm:prSet phldrT="[Text]" custT="1"/>
      <dgm:spPr/>
      <dgm:t>
        <a:bodyPr/>
        <a:lstStyle/>
        <a:p>
          <a:r>
            <a:rPr lang="en-US" sz="3200" dirty="0" smtClean="0"/>
            <a:t>44,000</a:t>
          </a:r>
          <a:endParaRPr lang="en-US" sz="3200" dirty="0"/>
        </a:p>
      </dgm:t>
    </dgm:pt>
    <dgm:pt modelId="{395E9F47-D8C2-4AF0-82F8-585EEA15A2DC}" type="parTrans" cxnId="{F3B7796A-760C-417D-9BF7-77789CA6AA9B}">
      <dgm:prSet/>
      <dgm:spPr/>
      <dgm:t>
        <a:bodyPr/>
        <a:lstStyle/>
        <a:p>
          <a:endParaRPr lang="en-US" sz="1800"/>
        </a:p>
      </dgm:t>
    </dgm:pt>
    <dgm:pt modelId="{84CF633D-5D0E-47C9-B9E0-CAB2C4FE7924}" type="sibTrans" cxnId="{F3B7796A-760C-417D-9BF7-77789CA6AA9B}">
      <dgm:prSet/>
      <dgm:spPr/>
      <dgm:t>
        <a:bodyPr/>
        <a:lstStyle/>
        <a:p>
          <a:endParaRPr lang="en-US" sz="1800"/>
        </a:p>
      </dgm:t>
    </dgm:pt>
    <dgm:pt modelId="{2C2FE40E-308B-4A04-81EB-BD9BEBC1A5B4}">
      <dgm:prSet phldrT="[Text]" custT="1"/>
      <dgm:spPr/>
      <dgm:t>
        <a:bodyPr/>
        <a:lstStyle/>
        <a:p>
          <a:pPr marL="228600" indent="0">
            <a:spcBef>
              <a:spcPts val="1200"/>
            </a:spcBef>
          </a:pPr>
          <a:endParaRPr lang="en-US" sz="800" dirty="0" smtClean="0"/>
        </a:p>
        <a:p>
          <a:pPr marL="114300" indent="0">
            <a:spcBef>
              <a:spcPts val="1200"/>
            </a:spcBef>
          </a:pPr>
          <a:r>
            <a:rPr lang="en-US" sz="1800" dirty="0" smtClean="0"/>
            <a:t>Senior Enrollees</a:t>
          </a:r>
          <a:endParaRPr lang="en-US" sz="1800" dirty="0"/>
        </a:p>
      </dgm:t>
    </dgm:pt>
    <dgm:pt modelId="{4AC8A098-CDCC-467B-9942-DC3A30A26228}" type="parTrans" cxnId="{CBB07DCB-869F-4500-B158-6033B03E80A5}">
      <dgm:prSet/>
      <dgm:spPr/>
      <dgm:t>
        <a:bodyPr/>
        <a:lstStyle/>
        <a:p>
          <a:endParaRPr lang="en-US" sz="1800"/>
        </a:p>
      </dgm:t>
    </dgm:pt>
    <dgm:pt modelId="{1012B6CA-2105-44E8-90CB-F2B9C2379B32}" type="sibTrans" cxnId="{CBB07DCB-869F-4500-B158-6033B03E80A5}">
      <dgm:prSet/>
      <dgm:spPr/>
      <dgm:t>
        <a:bodyPr/>
        <a:lstStyle/>
        <a:p>
          <a:endParaRPr lang="en-US" sz="1800"/>
        </a:p>
      </dgm:t>
    </dgm:pt>
    <dgm:pt modelId="{142B1444-3EEB-4A03-A355-545443B684E7}">
      <dgm:prSet phldrT="[Text]" custT="1"/>
      <dgm:spPr/>
      <dgm:t>
        <a:bodyPr/>
        <a:lstStyle/>
        <a:p>
          <a:r>
            <a:rPr lang="en-US" sz="3200" dirty="0" smtClean="0"/>
            <a:t>277,000</a:t>
          </a:r>
          <a:endParaRPr lang="en-US" sz="3200" dirty="0"/>
        </a:p>
      </dgm:t>
    </dgm:pt>
    <dgm:pt modelId="{20E186F6-E56B-4843-8C06-1D5743EA8CCF}" type="parTrans" cxnId="{7B86D407-96F2-406B-9164-56AAB1289FF6}">
      <dgm:prSet/>
      <dgm:spPr/>
      <dgm:t>
        <a:bodyPr/>
        <a:lstStyle/>
        <a:p>
          <a:endParaRPr lang="en-US" sz="1800"/>
        </a:p>
      </dgm:t>
    </dgm:pt>
    <dgm:pt modelId="{FC69642A-F86D-4908-8C14-9222DAAA5115}" type="sibTrans" cxnId="{7B86D407-96F2-406B-9164-56AAB1289FF6}">
      <dgm:prSet/>
      <dgm:spPr/>
      <dgm:t>
        <a:bodyPr/>
        <a:lstStyle/>
        <a:p>
          <a:endParaRPr lang="en-US" sz="1800"/>
        </a:p>
      </dgm:t>
    </dgm:pt>
    <dgm:pt modelId="{C0C39476-3CED-48F4-BA0D-6BFF26149C13}">
      <dgm:prSet phldrT="[Text]" custT="1"/>
      <dgm:spPr/>
      <dgm:t>
        <a:bodyPr/>
        <a:lstStyle/>
        <a:p>
          <a:pPr marL="114300" indent="0"/>
          <a:endParaRPr lang="en-US" sz="800" dirty="0" smtClean="0"/>
        </a:p>
        <a:p>
          <a:pPr marL="114300" indent="0"/>
          <a:r>
            <a:rPr lang="en-US" sz="1800" dirty="0" smtClean="0"/>
            <a:t>Commercial Enrollees</a:t>
          </a:r>
          <a:endParaRPr lang="en-US" sz="1800" dirty="0"/>
        </a:p>
      </dgm:t>
    </dgm:pt>
    <dgm:pt modelId="{794EBA03-D581-4BA4-9785-CB1B29988C8C}" type="parTrans" cxnId="{FD42994B-EDDD-4D64-BD11-449803412307}">
      <dgm:prSet/>
      <dgm:spPr/>
      <dgm:t>
        <a:bodyPr/>
        <a:lstStyle/>
        <a:p>
          <a:endParaRPr lang="en-US" sz="1800"/>
        </a:p>
      </dgm:t>
    </dgm:pt>
    <dgm:pt modelId="{91E1A301-D8E1-416C-B8C7-160E9B04337E}" type="sibTrans" cxnId="{FD42994B-EDDD-4D64-BD11-449803412307}">
      <dgm:prSet/>
      <dgm:spPr/>
      <dgm:t>
        <a:bodyPr/>
        <a:lstStyle/>
        <a:p>
          <a:endParaRPr lang="en-US" sz="1800"/>
        </a:p>
      </dgm:t>
    </dgm:pt>
    <dgm:pt modelId="{11350750-2A11-4B7A-A9FE-C7D9E5C5CB0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200" dirty="0" smtClean="0"/>
            <a:t>39,000</a:t>
          </a:r>
          <a:endParaRPr lang="en-US" sz="3200" dirty="0"/>
        </a:p>
      </dgm:t>
    </dgm:pt>
    <dgm:pt modelId="{D8FC720A-33AD-49ED-BC09-655ED7BCE41D}" type="parTrans" cxnId="{7D041F57-1FF6-4438-92B4-41AEBED8E435}">
      <dgm:prSet/>
      <dgm:spPr/>
      <dgm:t>
        <a:bodyPr/>
        <a:lstStyle/>
        <a:p>
          <a:endParaRPr lang="en-US" sz="1800"/>
        </a:p>
      </dgm:t>
    </dgm:pt>
    <dgm:pt modelId="{999E6B6B-2A95-4414-8D70-B190B9FB8E24}" type="sibTrans" cxnId="{7D041F57-1FF6-4438-92B4-41AEBED8E435}">
      <dgm:prSet/>
      <dgm:spPr/>
      <dgm:t>
        <a:bodyPr/>
        <a:lstStyle/>
        <a:p>
          <a:endParaRPr lang="en-US" sz="1800"/>
        </a:p>
      </dgm:t>
    </dgm:pt>
    <dgm:pt modelId="{97C56AE5-4A97-440F-B256-C219FEDCA95C}">
      <dgm:prSet phldrT="[Text]" custT="1"/>
      <dgm:spPr/>
      <dgm:t>
        <a:bodyPr/>
        <a:lstStyle/>
        <a:p>
          <a:pPr marL="114300" indent="0"/>
          <a:endParaRPr lang="en-US" sz="800" smtClean="0"/>
        </a:p>
        <a:p>
          <a:pPr marL="114300" indent="0"/>
          <a:r>
            <a:rPr lang="en-US" sz="1800" smtClean="0"/>
            <a:t>Commercial ACO Members </a:t>
          </a:r>
          <a:endParaRPr lang="en-US" sz="1800" dirty="0"/>
        </a:p>
      </dgm:t>
    </dgm:pt>
    <dgm:pt modelId="{6C53E5AC-6B30-4381-80B2-869B9C40AEB4}" type="parTrans" cxnId="{123E480F-D588-4955-A901-BB167C91DF73}">
      <dgm:prSet/>
      <dgm:spPr/>
      <dgm:t>
        <a:bodyPr/>
        <a:lstStyle/>
        <a:p>
          <a:endParaRPr lang="en-US" sz="1800"/>
        </a:p>
      </dgm:t>
    </dgm:pt>
    <dgm:pt modelId="{0D5805FD-AFFB-48C7-ACCC-C1288BDE1A09}" type="sibTrans" cxnId="{123E480F-D588-4955-A901-BB167C91DF73}">
      <dgm:prSet/>
      <dgm:spPr/>
      <dgm:t>
        <a:bodyPr/>
        <a:lstStyle/>
        <a:p>
          <a:endParaRPr lang="en-US" sz="1800"/>
        </a:p>
      </dgm:t>
    </dgm:pt>
    <dgm:pt modelId="{07A8648C-3B3D-4D43-8EC8-895AA8864B0B}">
      <dgm:prSet custT="1"/>
      <dgm:spPr>
        <a:solidFill>
          <a:srgbClr val="800000"/>
        </a:solidFill>
      </dgm:spPr>
      <dgm:t>
        <a:bodyPr/>
        <a:lstStyle/>
        <a:p>
          <a:r>
            <a:rPr lang="en-US" sz="3200" dirty="0" smtClean="0"/>
            <a:t>29,000</a:t>
          </a:r>
          <a:endParaRPr lang="en-US" sz="3200" dirty="0"/>
        </a:p>
      </dgm:t>
    </dgm:pt>
    <dgm:pt modelId="{AF8193A8-00B0-4A3B-9B8C-147D389BDD41}" type="parTrans" cxnId="{3A895470-692C-4AE9-A400-D5C2B3EFDFA7}">
      <dgm:prSet/>
      <dgm:spPr/>
      <dgm:t>
        <a:bodyPr/>
        <a:lstStyle/>
        <a:p>
          <a:endParaRPr lang="en-US" sz="1800"/>
        </a:p>
      </dgm:t>
    </dgm:pt>
    <dgm:pt modelId="{CA7EFAD9-AB65-4288-AF42-D4CB7A907559}" type="sibTrans" cxnId="{3A895470-692C-4AE9-A400-D5C2B3EFDFA7}">
      <dgm:prSet/>
      <dgm:spPr/>
      <dgm:t>
        <a:bodyPr/>
        <a:lstStyle/>
        <a:p>
          <a:endParaRPr lang="en-US" sz="1800"/>
        </a:p>
      </dgm:t>
    </dgm:pt>
    <dgm:pt modelId="{5ADE9E2F-E4B6-4D8F-A4BB-EEFE25D88D87}">
      <dgm:prSet custT="1"/>
      <dgm:spPr/>
      <dgm:t>
        <a:bodyPr/>
        <a:lstStyle/>
        <a:p>
          <a:pPr marL="114300" indent="0"/>
          <a:endParaRPr lang="en-US" sz="800" dirty="0" smtClean="0"/>
        </a:p>
        <a:p>
          <a:pPr marL="171450" indent="0"/>
          <a:r>
            <a:rPr lang="en-US" sz="1800" dirty="0" smtClean="0"/>
            <a:t>Pioneer ACO Beneficiaries (Medicare</a:t>
          </a:r>
          <a:r>
            <a:rPr lang="en-US" sz="1800" baseline="0" dirty="0" smtClean="0"/>
            <a:t>)*</a:t>
          </a:r>
          <a:endParaRPr lang="en-US" sz="1800" baseline="0" dirty="0"/>
        </a:p>
      </dgm:t>
    </dgm:pt>
    <dgm:pt modelId="{F045357F-E5AD-4D2A-BDAE-666FBF8BA02A}" type="parTrans" cxnId="{5AE59C38-3AED-406C-BE99-F9AED9B80DBE}">
      <dgm:prSet/>
      <dgm:spPr/>
      <dgm:t>
        <a:bodyPr/>
        <a:lstStyle/>
        <a:p>
          <a:endParaRPr lang="en-US" sz="1800"/>
        </a:p>
      </dgm:t>
    </dgm:pt>
    <dgm:pt modelId="{1728689A-4ABC-4156-B001-900B33DDF735}" type="sibTrans" cxnId="{5AE59C38-3AED-406C-BE99-F9AED9B80DBE}">
      <dgm:prSet/>
      <dgm:spPr/>
      <dgm:t>
        <a:bodyPr/>
        <a:lstStyle/>
        <a:p>
          <a:endParaRPr lang="en-US" sz="1800"/>
        </a:p>
      </dgm:t>
    </dgm:pt>
    <dgm:pt modelId="{789C855F-9777-4994-9EA6-B2DA249212C5}" type="pres">
      <dgm:prSet presAssocID="{84253558-9421-449D-89A3-75A0E18540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96893-74BA-44D3-AF2E-546D92A58FDF}" type="pres">
      <dgm:prSet presAssocID="{94DB2435-C0BB-4653-8FD4-6885C822163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2332E-5480-4B9E-8683-EA68B0CA6840}" type="pres">
      <dgm:prSet presAssocID="{94DB2435-C0BB-4653-8FD4-6885C8221631}" presName="bgRect" presStyleLbl="node1" presStyleIdx="0" presStyleCnt="4" custScaleX="100710" custScaleY="100000"/>
      <dgm:spPr/>
      <dgm:t>
        <a:bodyPr/>
        <a:lstStyle/>
        <a:p>
          <a:endParaRPr lang="en-US"/>
        </a:p>
      </dgm:t>
    </dgm:pt>
    <dgm:pt modelId="{3ED8F497-064A-42A2-8DF6-AAD2A718EE67}" type="pres">
      <dgm:prSet presAssocID="{94DB2435-C0BB-4653-8FD4-6885C8221631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0482F-F8B1-4094-860B-AC5D728F6EC3}" type="pres">
      <dgm:prSet presAssocID="{94DB2435-C0BB-4653-8FD4-6885C822163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9247F-0E98-4F23-8B14-AD7CFD1E1F8B}" type="pres">
      <dgm:prSet presAssocID="{84CF633D-5D0E-47C9-B9E0-CAB2C4FE7924}" presName="hSp" presStyleCnt="0"/>
      <dgm:spPr/>
      <dgm:t>
        <a:bodyPr/>
        <a:lstStyle/>
        <a:p>
          <a:endParaRPr lang="en-US"/>
        </a:p>
      </dgm:t>
    </dgm:pt>
    <dgm:pt modelId="{5B1ADC64-96DB-48EA-A6B8-DADA96D11683}" type="pres">
      <dgm:prSet presAssocID="{84CF633D-5D0E-47C9-B9E0-CAB2C4FE7924}" presName="vProcSp" presStyleCnt="0"/>
      <dgm:spPr/>
      <dgm:t>
        <a:bodyPr/>
        <a:lstStyle/>
        <a:p>
          <a:endParaRPr lang="en-US"/>
        </a:p>
      </dgm:t>
    </dgm:pt>
    <dgm:pt modelId="{B0882A68-9113-470E-8FA6-43435D9A1D23}" type="pres">
      <dgm:prSet presAssocID="{84CF633D-5D0E-47C9-B9E0-CAB2C4FE7924}" presName="vSp1" presStyleCnt="0"/>
      <dgm:spPr/>
      <dgm:t>
        <a:bodyPr/>
        <a:lstStyle/>
        <a:p>
          <a:endParaRPr lang="en-US"/>
        </a:p>
      </dgm:t>
    </dgm:pt>
    <dgm:pt modelId="{DFD8E438-E6FF-4F21-85B8-C7A3F300085C}" type="pres">
      <dgm:prSet presAssocID="{84CF633D-5D0E-47C9-B9E0-CAB2C4FE7924}" presName="simulatedConn" presStyleLbl="solidFgAcc1" presStyleIdx="0" presStyleCnt="3"/>
      <dgm:spPr/>
      <dgm:t>
        <a:bodyPr/>
        <a:lstStyle/>
        <a:p>
          <a:endParaRPr lang="en-US"/>
        </a:p>
      </dgm:t>
    </dgm:pt>
    <dgm:pt modelId="{2A6496FB-EDD4-45CC-91A3-029C08542327}" type="pres">
      <dgm:prSet presAssocID="{84CF633D-5D0E-47C9-B9E0-CAB2C4FE7924}" presName="vSp2" presStyleCnt="0"/>
      <dgm:spPr/>
      <dgm:t>
        <a:bodyPr/>
        <a:lstStyle/>
        <a:p>
          <a:endParaRPr lang="en-US"/>
        </a:p>
      </dgm:t>
    </dgm:pt>
    <dgm:pt modelId="{4CD6C7D7-B08C-4E1D-84AC-D2D4C45AEE6A}" type="pres">
      <dgm:prSet presAssocID="{84CF633D-5D0E-47C9-B9E0-CAB2C4FE7924}" presName="sibTrans" presStyleCnt="0"/>
      <dgm:spPr/>
      <dgm:t>
        <a:bodyPr/>
        <a:lstStyle/>
        <a:p>
          <a:endParaRPr lang="en-US"/>
        </a:p>
      </dgm:t>
    </dgm:pt>
    <dgm:pt modelId="{F25F37FF-3237-48E8-BDE9-26446DF6CDE9}" type="pres">
      <dgm:prSet presAssocID="{142B1444-3EEB-4A03-A355-545443B684E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132DB-8117-4126-9419-31119D3F1EF6}" type="pres">
      <dgm:prSet presAssocID="{142B1444-3EEB-4A03-A355-545443B684E7}" presName="bgRect" presStyleLbl="node1" presStyleIdx="1" presStyleCnt="4" custScaleX="104284" custScaleY="100000"/>
      <dgm:spPr/>
      <dgm:t>
        <a:bodyPr/>
        <a:lstStyle/>
        <a:p>
          <a:endParaRPr lang="en-US"/>
        </a:p>
      </dgm:t>
    </dgm:pt>
    <dgm:pt modelId="{EC44863B-F071-49B9-80B3-0F870A20AC74}" type="pres">
      <dgm:prSet presAssocID="{142B1444-3EEB-4A03-A355-545443B684E7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DBBF9-DF4A-4D14-8E58-6198C271B520}" type="pres">
      <dgm:prSet presAssocID="{142B1444-3EEB-4A03-A355-545443B684E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775B2-28D5-4469-8D14-BBF3169A3379}" type="pres">
      <dgm:prSet presAssocID="{FC69642A-F86D-4908-8C14-9222DAAA5115}" presName="hSp" presStyleCnt="0"/>
      <dgm:spPr/>
      <dgm:t>
        <a:bodyPr/>
        <a:lstStyle/>
        <a:p>
          <a:endParaRPr lang="en-US"/>
        </a:p>
      </dgm:t>
    </dgm:pt>
    <dgm:pt modelId="{C84CABCD-3791-4C07-A2B0-6ABE96A34694}" type="pres">
      <dgm:prSet presAssocID="{FC69642A-F86D-4908-8C14-9222DAAA5115}" presName="vProcSp" presStyleCnt="0"/>
      <dgm:spPr/>
      <dgm:t>
        <a:bodyPr/>
        <a:lstStyle/>
        <a:p>
          <a:endParaRPr lang="en-US"/>
        </a:p>
      </dgm:t>
    </dgm:pt>
    <dgm:pt modelId="{40E1B044-A22F-4E5A-A8B0-0505C95B32E7}" type="pres">
      <dgm:prSet presAssocID="{FC69642A-F86D-4908-8C14-9222DAAA5115}" presName="vSp1" presStyleCnt="0"/>
      <dgm:spPr/>
      <dgm:t>
        <a:bodyPr/>
        <a:lstStyle/>
        <a:p>
          <a:endParaRPr lang="en-US"/>
        </a:p>
      </dgm:t>
    </dgm:pt>
    <dgm:pt modelId="{38B7F981-3E18-4A97-9436-1B511EC27903}" type="pres">
      <dgm:prSet presAssocID="{FC69642A-F86D-4908-8C14-9222DAAA5115}" presName="simulatedConn" presStyleLbl="solidFgAcc1" presStyleIdx="1" presStyleCnt="3"/>
      <dgm:spPr/>
      <dgm:t>
        <a:bodyPr/>
        <a:lstStyle/>
        <a:p>
          <a:endParaRPr lang="en-US"/>
        </a:p>
      </dgm:t>
    </dgm:pt>
    <dgm:pt modelId="{24B4D577-5B0A-408D-ABC2-83C77CC96859}" type="pres">
      <dgm:prSet presAssocID="{FC69642A-F86D-4908-8C14-9222DAAA5115}" presName="vSp2" presStyleCnt="0"/>
      <dgm:spPr/>
      <dgm:t>
        <a:bodyPr/>
        <a:lstStyle/>
        <a:p>
          <a:endParaRPr lang="en-US"/>
        </a:p>
      </dgm:t>
    </dgm:pt>
    <dgm:pt modelId="{B6FD72E2-55AA-41FA-9373-D3C3FB6FF608}" type="pres">
      <dgm:prSet presAssocID="{FC69642A-F86D-4908-8C14-9222DAAA5115}" presName="sibTrans" presStyleCnt="0"/>
      <dgm:spPr/>
      <dgm:t>
        <a:bodyPr/>
        <a:lstStyle/>
        <a:p>
          <a:endParaRPr lang="en-US"/>
        </a:p>
      </dgm:t>
    </dgm:pt>
    <dgm:pt modelId="{90E45DF7-1A0D-48A7-B377-EC9D0AEE206B}" type="pres">
      <dgm:prSet presAssocID="{11350750-2A11-4B7A-A9FE-C7D9E5C5CB0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0ED27-CB6D-4E70-AA20-A07CBC9BCD34}" type="pres">
      <dgm:prSet presAssocID="{11350750-2A11-4B7A-A9FE-C7D9E5C5CB04}" presName="bgRect" presStyleLbl="node1" presStyleIdx="2" presStyleCnt="4" custScaleX="104821"/>
      <dgm:spPr/>
      <dgm:t>
        <a:bodyPr/>
        <a:lstStyle/>
        <a:p>
          <a:endParaRPr lang="en-US"/>
        </a:p>
      </dgm:t>
    </dgm:pt>
    <dgm:pt modelId="{E19667D6-AADD-4746-AB94-4C1687392C51}" type="pres">
      <dgm:prSet presAssocID="{11350750-2A11-4B7A-A9FE-C7D9E5C5CB04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33142-B91A-4494-A304-18915A52163C}" type="pres">
      <dgm:prSet presAssocID="{11350750-2A11-4B7A-A9FE-C7D9E5C5CB0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CB8CC-7483-455B-A257-BA82AD11B654}" type="pres">
      <dgm:prSet presAssocID="{999E6B6B-2A95-4414-8D70-B190B9FB8E24}" presName="hSp" presStyleCnt="0"/>
      <dgm:spPr/>
      <dgm:t>
        <a:bodyPr/>
        <a:lstStyle/>
        <a:p>
          <a:endParaRPr lang="en-US"/>
        </a:p>
      </dgm:t>
    </dgm:pt>
    <dgm:pt modelId="{B1D1D0A1-C229-432A-A0E5-C0F0284FD0AB}" type="pres">
      <dgm:prSet presAssocID="{999E6B6B-2A95-4414-8D70-B190B9FB8E24}" presName="vProcSp" presStyleCnt="0"/>
      <dgm:spPr/>
      <dgm:t>
        <a:bodyPr/>
        <a:lstStyle/>
        <a:p>
          <a:endParaRPr lang="en-US"/>
        </a:p>
      </dgm:t>
    </dgm:pt>
    <dgm:pt modelId="{3BF8E43C-52E9-40C5-AB7D-8ED26F1EB51A}" type="pres">
      <dgm:prSet presAssocID="{999E6B6B-2A95-4414-8D70-B190B9FB8E24}" presName="vSp1" presStyleCnt="0"/>
      <dgm:spPr/>
      <dgm:t>
        <a:bodyPr/>
        <a:lstStyle/>
        <a:p>
          <a:endParaRPr lang="en-US"/>
        </a:p>
      </dgm:t>
    </dgm:pt>
    <dgm:pt modelId="{E964FBB7-D18E-4744-84BF-4A40D2968B11}" type="pres">
      <dgm:prSet presAssocID="{999E6B6B-2A95-4414-8D70-B190B9FB8E24}" presName="simulatedConn" presStyleLbl="solidFgAcc1" presStyleIdx="2" presStyleCnt="3"/>
      <dgm:spPr/>
      <dgm:t>
        <a:bodyPr/>
        <a:lstStyle/>
        <a:p>
          <a:endParaRPr lang="en-US"/>
        </a:p>
      </dgm:t>
    </dgm:pt>
    <dgm:pt modelId="{DC627B06-A7B1-4E1C-B142-881910086B55}" type="pres">
      <dgm:prSet presAssocID="{999E6B6B-2A95-4414-8D70-B190B9FB8E24}" presName="vSp2" presStyleCnt="0"/>
      <dgm:spPr/>
      <dgm:t>
        <a:bodyPr/>
        <a:lstStyle/>
        <a:p>
          <a:endParaRPr lang="en-US"/>
        </a:p>
      </dgm:t>
    </dgm:pt>
    <dgm:pt modelId="{B9F631CC-7166-4DB9-87C5-3DF3CFC58C32}" type="pres">
      <dgm:prSet presAssocID="{999E6B6B-2A95-4414-8D70-B190B9FB8E24}" presName="sibTrans" presStyleCnt="0"/>
      <dgm:spPr/>
      <dgm:t>
        <a:bodyPr/>
        <a:lstStyle/>
        <a:p>
          <a:endParaRPr lang="en-US"/>
        </a:p>
      </dgm:t>
    </dgm:pt>
    <dgm:pt modelId="{99806399-C754-45D6-A18F-C2482E62E25A}" type="pres">
      <dgm:prSet presAssocID="{07A8648C-3B3D-4D43-8EC8-895AA8864B0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26704-ACE5-43F8-91C5-ADB0A57F1EEE}" type="pres">
      <dgm:prSet presAssocID="{07A8648C-3B3D-4D43-8EC8-895AA8864B0B}" presName="bgRect" presStyleLbl="node1" presStyleIdx="3" presStyleCnt="4" custScaleX="110367"/>
      <dgm:spPr/>
      <dgm:t>
        <a:bodyPr/>
        <a:lstStyle/>
        <a:p>
          <a:endParaRPr lang="en-US"/>
        </a:p>
      </dgm:t>
    </dgm:pt>
    <dgm:pt modelId="{C23FEEFD-ABC0-4360-ABCA-C2647CAA600E}" type="pres">
      <dgm:prSet presAssocID="{07A8648C-3B3D-4D43-8EC8-895AA8864B0B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6BD30-7BCA-446B-8808-13F51F55CAC5}" type="pres">
      <dgm:prSet presAssocID="{07A8648C-3B3D-4D43-8EC8-895AA8864B0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7796A-760C-417D-9BF7-77789CA6AA9B}" srcId="{84253558-9421-449D-89A3-75A0E18540A4}" destId="{94DB2435-C0BB-4653-8FD4-6885C8221631}" srcOrd="0" destOrd="0" parTransId="{395E9F47-D8C2-4AF0-82F8-585EEA15A2DC}" sibTransId="{84CF633D-5D0E-47C9-B9E0-CAB2C4FE7924}"/>
    <dgm:cxn modelId="{123E480F-D588-4955-A901-BB167C91DF73}" srcId="{11350750-2A11-4B7A-A9FE-C7D9E5C5CB04}" destId="{97C56AE5-4A97-440F-B256-C219FEDCA95C}" srcOrd="0" destOrd="0" parTransId="{6C53E5AC-6B30-4381-80B2-869B9C40AEB4}" sibTransId="{0D5805FD-AFFB-48C7-ACCC-C1288BDE1A09}"/>
    <dgm:cxn modelId="{799926CB-0420-43D1-849C-26E67D04F75C}" type="presOf" srcId="{11350750-2A11-4B7A-A9FE-C7D9E5C5CB04}" destId="{E19667D6-AADD-4746-AB94-4C1687392C51}" srcOrd="1" destOrd="0" presId="urn:microsoft.com/office/officeart/2005/8/layout/hProcess7"/>
    <dgm:cxn modelId="{FD42994B-EDDD-4D64-BD11-449803412307}" srcId="{142B1444-3EEB-4A03-A355-545443B684E7}" destId="{C0C39476-3CED-48F4-BA0D-6BFF26149C13}" srcOrd="0" destOrd="0" parTransId="{794EBA03-D581-4BA4-9785-CB1B29988C8C}" sibTransId="{91E1A301-D8E1-416C-B8C7-160E9B04337E}"/>
    <dgm:cxn modelId="{7D041F57-1FF6-4438-92B4-41AEBED8E435}" srcId="{84253558-9421-449D-89A3-75A0E18540A4}" destId="{11350750-2A11-4B7A-A9FE-C7D9E5C5CB04}" srcOrd="2" destOrd="0" parTransId="{D8FC720A-33AD-49ED-BC09-655ED7BCE41D}" sibTransId="{999E6B6B-2A95-4414-8D70-B190B9FB8E24}"/>
    <dgm:cxn modelId="{66ED709A-70ED-4848-B193-9023170DFEA4}" type="presOf" srcId="{5ADE9E2F-E4B6-4D8F-A4BB-EEFE25D88D87}" destId="{BB26BD30-7BCA-446B-8808-13F51F55CAC5}" srcOrd="0" destOrd="0" presId="urn:microsoft.com/office/officeart/2005/8/layout/hProcess7"/>
    <dgm:cxn modelId="{42B18F19-90AC-44EE-8411-1F57402A2663}" type="presOf" srcId="{94DB2435-C0BB-4653-8FD4-6885C8221631}" destId="{3ED8F497-064A-42A2-8DF6-AAD2A718EE67}" srcOrd="1" destOrd="0" presId="urn:microsoft.com/office/officeart/2005/8/layout/hProcess7"/>
    <dgm:cxn modelId="{A3EDBF2B-5B50-4091-89AC-3A753EDF680A}" type="presOf" srcId="{142B1444-3EEB-4A03-A355-545443B684E7}" destId="{14A132DB-8117-4126-9419-31119D3F1EF6}" srcOrd="0" destOrd="0" presId="urn:microsoft.com/office/officeart/2005/8/layout/hProcess7"/>
    <dgm:cxn modelId="{5AE59C38-3AED-406C-BE99-F9AED9B80DBE}" srcId="{07A8648C-3B3D-4D43-8EC8-895AA8864B0B}" destId="{5ADE9E2F-E4B6-4D8F-A4BB-EEFE25D88D87}" srcOrd="0" destOrd="0" parTransId="{F045357F-E5AD-4D2A-BDAE-666FBF8BA02A}" sibTransId="{1728689A-4ABC-4156-B001-900B33DDF735}"/>
    <dgm:cxn modelId="{41A1460E-59C6-46E6-97C0-1698CAA129B4}" type="presOf" srcId="{97C56AE5-4A97-440F-B256-C219FEDCA95C}" destId="{08233142-B91A-4494-A304-18915A52163C}" srcOrd="0" destOrd="0" presId="urn:microsoft.com/office/officeart/2005/8/layout/hProcess7"/>
    <dgm:cxn modelId="{7940603A-1A24-4FBB-B5BC-ADF920BCA75B}" type="presOf" srcId="{C0C39476-3CED-48F4-BA0D-6BFF26149C13}" destId="{552DBBF9-DF4A-4D14-8E58-6198C271B520}" srcOrd="0" destOrd="0" presId="urn:microsoft.com/office/officeart/2005/8/layout/hProcess7"/>
    <dgm:cxn modelId="{FDBCF8C0-E1FE-49BC-A5C4-C7FB40C98ACA}" type="presOf" srcId="{142B1444-3EEB-4A03-A355-545443B684E7}" destId="{EC44863B-F071-49B9-80B3-0F870A20AC74}" srcOrd="1" destOrd="0" presId="urn:microsoft.com/office/officeart/2005/8/layout/hProcess7"/>
    <dgm:cxn modelId="{3A895470-692C-4AE9-A400-D5C2B3EFDFA7}" srcId="{84253558-9421-449D-89A3-75A0E18540A4}" destId="{07A8648C-3B3D-4D43-8EC8-895AA8864B0B}" srcOrd="3" destOrd="0" parTransId="{AF8193A8-00B0-4A3B-9B8C-147D389BDD41}" sibTransId="{CA7EFAD9-AB65-4288-AF42-D4CB7A907559}"/>
    <dgm:cxn modelId="{E94214F1-C067-4D8F-A66E-A0BF85C9D9C6}" type="presOf" srcId="{84253558-9421-449D-89A3-75A0E18540A4}" destId="{789C855F-9777-4994-9EA6-B2DA249212C5}" srcOrd="0" destOrd="0" presId="urn:microsoft.com/office/officeart/2005/8/layout/hProcess7"/>
    <dgm:cxn modelId="{7B86D407-96F2-406B-9164-56AAB1289FF6}" srcId="{84253558-9421-449D-89A3-75A0E18540A4}" destId="{142B1444-3EEB-4A03-A355-545443B684E7}" srcOrd="1" destOrd="0" parTransId="{20E186F6-E56B-4843-8C06-1D5743EA8CCF}" sibTransId="{FC69642A-F86D-4908-8C14-9222DAAA5115}"/>
    <dgm:cxn modelId="{4312DA51-6D9E-47E8-A42F-51CA8CC3BD58}" type="presOf" srcId="{2C2FE40E-308B-4A04-81EB-BD9BEBC1A5B4}" destId="{2D40482F-F8B1-4094-860B-AC5D728F6EC3}" srcOrd="0" destOrd="0" presId="urn:microsoft.com/office/officeart/2005/8/layout/hProcess7"/>
    <dgm:cxn modelId="{0E352C19-1221-4D60-AABF-D7593BA3FE19}" type="presOf" srcId="{07A8648C-3B3D-4D43-8EC8-895AA8864B0B}" destId="{C23FEEFD-ABC0-4360-ABCA-C2647CAA600E}" srcOrd="1" destOrd="0" presId="urn:microsoft.com/office/officeart/2005/8/layout/hProcess7"/>
    <dgm:cxn modelId="{84EEC4DD-4C36-401F-B66C-1E26E392AC51}" type="presOf" srcId="{11350750-2A11-4B7A-A9FE-C7D9E5C5CB04}" destId="{9840ED27-CB6D-4E70-AA20-A07CBC9BCD34}" srcOrd="0" destOrd="0" presId="urn:microsoft.com/office/officeart/2005/8/layout/hProcess7"/>
    <dgm:cxn modelId="{CBB07DCB-869F-4500-B158-6033B03E80A5}" srcId="{94DB2435-C0BB-4653-8FD4-6885C8221631}" destId="{2C2FE40E-308B-4A04-81EB-BD9BEBC1A5B4}" srcOrd="0" destOrd="0" parTransId="{4AC8A098-CDCC-467B-9942-DC3A30A26228}" sibTransId="{1012B6CA-2105-44E8-90CB-F2B9C2379B32}"/>
    <dgm:cxn modelId="{BBB98770-40F8-4306-B809-5D72030252A7}" type="presOf" srcId="{94DB2435-C0BB-4653-8FD4-6885C8221631}" destId="{09E2332E-5480-4B9E-8683-EA68B0CA6840}" srcOrd="0" destOrd="0" presId="urn:microsoft.com/office/officeart/2005/8/layout/hProcess7"/>
    <dgm:cxn modelId="{128E8226-69BC-48D8-A126-162098501C0C}" type="presOf" srcId="{07A8648C-3B3D-4D43-8EC8-895AA8864B0B}" destId="{8AD26704-ACE5-43F8-91C5-ADB0A57F1EEE}" srcOrd="0" destOrd="0" presId="urn:microsoft.com/office/officeart/2005/8/layout/hProcess7"/>
    <dgm:cxn modelId="{4099EC05-E8F7-48E9-B3B8-7FAB4E69CB91}" type="presParOf" srcId="{789C855F-9777-4994-9EA6-B2DA249212C5}" destId="{7DC96893-74BA-44D3-AF2E-546D92A58FDF}" srcOrd="0" destOrd="0" presId="urn:microsoft.com/office/officeart/2005/8/layout/hProcess7"/>
    <dgm:cxn modelId="{808C7AC7-E81A-41A8-892C-887C3D876F1F}" type="presParOf" srcId="{7DC96893-74BA-44D3-AF2E-546D92A58FDF}" destId="{09E2332E-5480-4B9E-8683-EA68B0CA6840}" srcOrd="0" destOrd="0" presId="urn:microsoft.com/office/officeart/2005/8/layout/hProcess7"/>
    <dgm:cxn modelId="{C7F62EA2-8CDD-4437-803D-1FD775C41303}" type="presParOf" srcId="{7DC96893-74BA-44D3-AF2E-546D92A58FDF}" destId="{3ED8F497-064A-42A2-8DF6-AAD2A718EE67}" srcOrd="1" destOrd="0" presId="urn:microsoft.com/office/officeart/2005/8/layout/hProcess7"/>
    <dgm:cxn modelId="{C4AAF30F-EA5D-4EE2-AB82-930708E3E930}" type="presParOf" srcId="{7DC96893-74BA-44D3-AF2E-546D92A58FDF}" destId="{2D40482F-F8B1-4094-860B-AC5D728F6EC3}" srcOrd="2" destOrd="0" presId="urn:microsoft.com/office/officeart/2005/8/layout/hProcess7"/>
    <dgm:cxn modelId="{967E67DB-90AA-47CA-B748-7CB2D513C6C5}" type="presParOf" srcId="{789C855F-9777-4994-9EA6-B2DA249212C5}" destId="{1B09247F-0E98-4F23-8B14-AD7CFD1E1F8B}" srcOrd="1" destOrd="0" presId="urn:microsoft.com/office/officeart/2005/8/layout/hProcess7"/>
    <dgm:cxn modelId="{A8C61522-7CEA-43F5-8123-A0C39DD7E43F}" type="presParOf" srcId="{789C855F-9777-4994-9EA6-B2DA249212C5}" destId="{5B1ADC64-96DB-48EA-A6B8-DADA96D11683}" srcOrd="2" destOrd="0" presId="urn:microsoft.com/office/officeart/2005/8/layout/hProcess7"/>
    <dgm:cxn modelId="{6BCB390E-1AD6-47E8-9062-A9C5F18C34C1}" type="presParOf" srcId="{5B1ADC64-96DB-48EA-A6B8-DADA96D11683}" destId="{B0882A68-9113-470E-8FA6-43435D9A1D23}" srcOrd="0" destOrd="0" presId="urn:microsoft.com/office/officeart/2005/8/layout/hProcess7"/>
    <dgm:cxn modelId="{7E0C5117-1843-4428-B1C7-BF74B9A48340}" type="presParOf" srcId="{5B1ADC64-96DB-48EA-A6B8-DADA96D11683}" destId="{DFD8E438-E6FF-4F21-85B8-C7A3F300085C}" srcOrd="1" destOrd="0" presId="urn:microsoft.com/office/officeart/2005/8/layout/hProcess7"/>
    <dgm:cxn modelId="{2D21093E-A93E-4CB8-9EEF-A5E6FB1D82DB}" type="presParOf" srcId="{5B1ADC64-96DB-48EA-A6B8-DADA96D11683}" destId="{2A6496FB-EDD4-45CC-91A3-029C08542327}" srcOrd="2" destOrd="0" presId="urn:microsoft.com/office/officeart/2005/8/layout/hProcess7"/>
    <dgm:cxn modelId="{2247F868-952C-463A-B7AF-F84821103931}" type="presParOf" srcId="{789C855F-9777-4994-9EA6-B2DA249212C5}" destId="{4CD6C7D7-B08C-4E1D-84AC-D2D4C45AEE6A}" srcOrd="3" destOrd="0" presId="urn:microsoft.com/office/officeart/2005/8/layout/hProcess7"/>
    <dgm:cxn modelId="{E79768B0-5327-42D2-8137-11A3DA13CFFD}" type="presParOf" srcId="{789C855F-9777-4994-9EA6-B2DA249212C5}" destId="{F25F37FF-3237-48E8-BDE9-26446DF6CDE9}" srcOrd="4" destOrd="0" presId="urn:microsoft.com/office/officeart/2005/8/layout/hProcess7"/>
    <dgm:cxn modelId="{CAB1FC57-FF49-4449-B2F1-5103FBEFF398}" type="presParOf" srcId="{F25F37FF-3237-48E8-BDE9-26446DF6CDE9}" destId="{14A132DB-8117-4126-9419-31119D3F1EF6}" srcOrd="0" destOrd="0" presId="urn:microsoft.com/office/officeart/2005/8/layout/hProcess7"/>
    <dgm:cxn modelId="{C39CDEC1-CB43-4632-88FF-92F71C2057C3}" type="presParOf" srcId="{F25F37FF-3237-48E8-BDE9-26446DF6CDE9}" destId="{EC44863B-F071-49B9-80B3-0F870A20AC74}" srcOrd="1" destOrd="0" presId="urn:microsoft.com/office/officeart/2005/8/layout/hProcess7"/>
    <dgm:cxn modelId="{C3669D30-2C45-468B-932C-CF6D909AD4BB}" type="presParOf" srcId="{F25F37FF-3237-48E8-BDE9-26446DF6CDE9}" destId="{552DBBF9-DF4A-4D14-8E58-6198C271B520}" srcOrd="2" destOrd="0" presId="urn:microsoft.com/office/officeart/2005/8/layout/hProcess7"/>
    <dgm:cxn modelId="{55BCC59B-DC17-4FF1-BA2E-A442CEE903EB}" type="presParOf" srcId="{789C855F-9777-4994-9EA6-B2DA249212C5}" destId="{DD8775B2-28D5-4469-8D14-BBF3169A3379}" srcOrd="5" destOrd="0" presId="urn:microsoft.com/office/officeart/2005/8/layout/hProcess7"/>
    <dgm:cxn modelId="{8BF5C22B-6EC6-4982-A534-5AF0ACC51ACB}" type="presParOf" srcId="{789C855F-9777-4994-9EA6-B2DA249212C5}" destId="{C84CABCD-3791-4C07-A2B0-6ABE96A34694}" srcOrd="6" destOrd="0" presId="urn:microsoft.com/office/officeart/2005/8/layout/hProcess7"/>
    <dgm:cxn modelId="{D06BD2B5-5C3F-4BBC-90BB-722ED17BDC2F}" type="presParOf" srcId="{C84CABCD-3791-4C07-A2B0-6ABE96A34694}" destId="{40E1B044-A22F-4E5A-A8B0-0505C95B32E7}" srcOrd="0" destOrd="0" presId="urn:microsoft.com/office/officeart/2005/8/layout/hProcess7"/>
    <dgm:cxn modelId="{D950281C-4C24-47C7-99E9-97E1BAD94142}" type="presParOf" srcId="{C84CABCD-3791-4C07-A2B0-6ABE96A34694}" destId="{38B7F981-3E18-4A97-9436-1B511EC27903}" srcOrd="1" destOrd="0" presId="urn:microsoft.com/office/officeart/2005/8/layout/hProcess7"/>
    <dgm:cxn modelId="{C3CD0AD3-3B73-497F-817D-4B91CFF24222}" type="presParOf" srcId="{C84CABCD-3791-4C07-A2B0-6ABE96A34694}" destId="{24B4D577-5B0A-408D-ABC2-83C77CC96859}" srcOrd="2" destOrd="0" presId="urn:microsoft.com/office/officeart/2005/8/layout/hProcess7"/>
    <dgm:cxn modelId="{07841AE3-C045-4E34-A815-28C67316BBA0}" type="presParOf" srcId="{789C855F-9777-4994-9EA6-B2DA249212C5}" destId="{B6FD72E2-55AA-41FA-9373-D3C3FB6FF608}" srcOrd="7" destOrd="0" presId="urn:microsoft.com/office/officeart/2005/8/layout/hProcess7"/>
    <dgm:cxn modelId="{C0E3E145-0608-46EC-87AE-67A4F805D984}" type="presParOf" srcId="{789C855F-9777-4994-9EA6-B2DA249212C5}" destId="{90E45DF7-1A0D-48A7-B377-EC9D0AEE206B}" srcOrd="8" destOrd="0" presId="urn:microsoft.com/office/officeart/2005/8/layout/hProcess7"/>
    <dgm:cxn modelId="{A26DBA4E-65BE-4252-8142-C7EDFC328E4C}" type="presParOf" srcId="{90E45DF7-1A0D-48A7-B377-EC9D0AEE206B}" destId="{9840ED27-CB6D-4E70-AA20-A07CBC9BCD34}" srcOrd="0" destOrd="0" presId="urn:microsoft.com/office/officeart/2005/8/layout/hProcess7"/>
    <dgm:cxn modelId="{862393F0-852F-46D7-BB6F-EB1AE8535098}" type="presParOf" srcId="{90E45DF7-1A0D-48A7-B377-EC9D0AEE206B}" destId="{E19667D6-AADD-4746-AB94-4C1687392C51}" srcOrd="1" destOrd="0" presId="urn:microsoft.com/office/officeart/2005/8/layout/hProcess7"/>
    <dgm:cxn modelId="{B7E112BE-7B88-41FE-AEDF-338A790F9C5A}" type="presParOf" srcId="{90E45DF7-1A0D-48A7-B377-EC9D0AEE206B}" destId="{08233142-B91A-4494-A304-18915A52163C}" srcOrd="2" destOrd="0" presId="urn:microsoft.com/office/officeart/2005/8/layout/hProcess7"/>
    <dgm:cxn modelId="{64373104-2A31-4A2E-81A8-7EF94C4FB678}" type="presParOf" srcId="{789C855F-9777-4994-9EA6-B2DA249212C5}" destId="{CC8CB8CC-7483-455B-A257-BA82AD11B654}" srcOrd="9" destOrd="0" presId="urn:microsoft.com/office/officeart/2005/8/layout/hProcess7"/>
    <dgm:cxn modelId="{12E78B1E-9344-4CDA-9576-4C312ABE965F}" type="presParOf" srcId="{789C855F-9777-4994-9EA6-B2DA249212C5}" destId="{B1D1D0A1-C229-432A-A0E5-C0F0284FD0AB}" srcOrd="10" destOrd="0" presId="urn:microsoft.com/office/officeart/2005/8/layout/hProcess7"/>
    <dgm:cxn modelId="{52BFA759-9C5C-497C-8BB5-5AF3BCCD922F}" type="presParOf" srcId="{B1D1D0A1-C229-432A-A0E5-C0F0284FD0AB}" destId="{3BF8E43C-52E9-40C5-AB7D-8ED26F1EB51A}" srcOrd="0" destOrd="0" presId="urn:microsoft.com/office/officeart/2005/8/layout/hProcess7"/>
    <dgm:cxn modelId="{70DEE4DF-00FC-4C90-A748-34EEE6BC4D66}" type="presParOf" srcId="{B1D1D0A1-C229-432A-A0E5-C0F0284FD0AB}" destId="{E964FBB7-D18E-4744-84BF-4A40D2968B11}" srcOrd="1" destOrd="0" presId="urn:microsoft.com/office/officeart/2005/8/layout/hProcess7"/>
    <dgm:cxn modelId="{0776D933-CC39-4D38-AB12-5441AC8D37BD}" type="presParOf" srcId="{B1D1D0A1-C229-432A-A0E5-C0F0284FD0AB}" destId="{DC627B06-A7B1-4E1C-B142-881910086B55}" srcOrd="2" destOrd="0" presId="urn:microsoft.com/office/officeart/2005/8/layout/hProcess7"/>
    <dgm:cxn modelId="{9127D6B1-6BDE-448D-B8E0-572ECABFE48E}" type="presParOf" srcId="{789C855F-9777-4994-9EA6-B2DA249212C5}" destId="{B9F631CC-7166-4DB9-87C5-3DF3CFC58C32}" srcOrd="11" destOrd="0" presId="urn:microsoft.com/office/officeart/2005/8/layout/hProcess7"/>
    <dgm:cxn modelId="{C38FCBBB-8E34-4E09-ACDE-495CCA81065A}" type="presParOf" srcId="{789C855F-9777-4994-9EA6-B2DA249212C5}" destId="{99806399-C754-45D6-A18F-C2482E62E25A}" srcOrd="12" destOrd="0" presId="urn:microsoft.com/office/officeart/2005/8/layout/hProcess7"/>
    <dgm:cxn modelId="{6F4FC194-E40F-45AD-B444-725CF833351C}" type="presParOf" srcId="{99806399-C754-45D6-A18F-C2482E62E25A}" destId="{8AD26704-ACE5-43F8-91C5-ADB0A57F1EEE}" srcOrd="0" destOrd="0" presId="urn:microsoft.com/office/officeart/2005/8/layout/hProcess7"/>
    <dgm:cxn modelId="{C2F928D2-3BE2-4818-9437-2C44874D1DC7}" type="presParOf" srcId="{99806399-C754-45D6-A18F-C2482E62E25A}" destId="{C23FEEFD-ABC0-4360-ABCA-C2647CAA600E}" srcOrd="1" destOrd="0" presId="urn:microsoft.com/office/officeart/2005/8/layout/hProcess7"/>
    <dgm:cxn modelId="{A53B336E-6067-41A9-BC39-D62602E8B477}" type="presParOf" srcId="{99806399-C754-45D6-A18F-C2482E62E25A}" destId="{BB26BD30-7BCA-446B-8808-13F51F55CAC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2332E-5480-4B9E-8683-EA68B0CA6840}">
      <dsp:nvSpPr>
        <dsp:cNvPr id="0" name=""/>
        <dsp:cNvSpPr/>
      </dsp:nvSpPr>
      <dsp:spPr>
        <a:xfrm>
          <a:off x="215" y="0"/>
          <a:ext cx="1924296" cy="2209800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44,000</a:t>
          </a:r>
          <a:endParaRPr lang="en-US" sz="3200" kern="1200" dirty="0"/>
        </a:p>
      </dsp:txBody>
      <dsp:txXfrm rot="16200000">
        <a:off x="-713373" y="713588"/>
        <a:ext cx="1812036" cy="384859"/>
      </dsp:txXfrm>
    </dsp:sp>
    <dsp:sp modelId="{2D40482F-F8B1-4094-860B-AC5D728F6EC3}">
      <dsp:nvSpPr>
        <dsp:cNvPr id="0" name=""/>
        <dsp:cNvSpPr/>
      </dsp:nvSpPr>
      <dsp:spPr>
        <a:xfrm>
          <a:off x="384090" y="0"/>
          <a:ext cx="1433600" cy="2209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marL="22860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marL="11430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Senior Enrollees</a:t>
          </a:r>
          <a:endParaRPr lang="en-US" sz="1800" kern="1200" dirty="0"/>
        </a:p>
      </dsp:txBody>
      <dsp:txXfrm>
        <a:off x="384090" y="0"/>
        <a:ext cx="1433600" cy="2209800"/>
      </dsp:txXfrm>
    </dsp:sp>
    <dsp:sp modelId="{14A132DB-8117-4126-9419-31119D3F1EF6}">
      <dsp:nvSpPr>
        <dsp:cNvPr id="0" name=""/>
        <dsp:cNvSpPr/>
      </dsp:nvSpPr>
      <dsp:spPr>
        <a:xfrm>
          <a:off x="1991386" y="0"/>
          <a:ext cx="1992585" cy="2209800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243159"/>
            <a:satOff val="-7567"/>
            <a:lumOff val="22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277,000</a:t>
          </a:r>
          <a:endParaRPr lang="en-US" sz="3200" kern="1200" dirty="0"/>
        </a:p>
      </dsp:txBody>
      <dsp:txXfrm rot="16200000">
        <a:off x="1284627" y="706759"/>
        <a:ext cx="1812036" cy="398517"/>
      </dsp:txXfrm>
    </dsp:sp>
    <dsp:sp modelId="{DFD8E438-E6FF-4F21-85B8-C7A3F300085C}">
      <dsp:nvSpPr>
        <dsp:cNvPr id="0" name=""/>
        <dsp:cNvSpPr/>
      </dsp:nvSpPr>
      <dsp:spPr>
        <a:xfrm rot="5400000">
          <a:off x="1838498" y="1751853"/>
          <a:ext cx="324884" cy="286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DBBF9-DF4A-4D14-8E58-6198C271B520}">
      <dsp:nvSpPr>
        <dsp:cNvPr id="0" name=""/>
        <dsp:cNvSpPr/>
      </dsp:nvSpPr>
      <dsp:spPr>
        <a:xfrm>
          <a:off x="2383969" y="0"/>
          <a:ext cx="1484476" cy="2209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marL="11430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marL="11430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Commercial Enrollees</a:t>
          </a:r>
          <a:endParaRPr lang="en-US" sz="1800" kern="1200" dirty="0"/>
        </a:p>
      </dsp:txBody>
      <dsp:txXfrm>
        <a:off x="2383969" y="0"/>
        <a:ext cx="1484476" cy="2209800"/>
      </dsp:txXfrm>
    </dsp:sp>
    <dsp:sp modelId="{9840ED27-CB6D-4E70-AA20-A07CBC9BCD34}">
      <dsp:nvSpPr>
        <dsp:cNvPr id="0" name=""/>
        <dsp:cNvSpPr/>
      </dsp:nvSpPr>
      <dsp:spPr>
        <a:xfrm>
          <a:off x="4050847" y="0"/>
          <a:ext cx="2002846" cy="2209800"/>
        </a:xfrm>
        <a:prstGeom prst="roundRect">
          <a:avLst>
            <a:gd name="adj" fmla="val 5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39,000</a:t>
          </a:r>
          <a:endParaRPr lang="en-US" sz="3200" kern="1200" dirty="0"/>
        </a:p>
      </dsp:txBody>
      <dsp:txXfrm rot="16200000">
        <a:off x="3345114" y="705733"/>
        <a:ext cx="1812036" cy="400569"/>
      </dsp:txXfrm>
    </dsp:sp>
    <dsp:sp modelId="{38B7F981-3E18-4A97-9436-1B511EC27903}">
      <dsp:nvSpPr>
        <dsp:cNvPr id="0" name=""/>
        <dsp:cNvSpPr/>
      </dsp:nvSpPr>
      <dsp:spPr>
        <a:xfrm rot="5400000">
          <a:off x="3897959" y="1751853"/>
          <a:ext cx="324884" cy="286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24213"/>
              <a:satOff val="-10090"/>
              <a:lumOff val="29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33142-B91A-4494-A304-18915A52163C}">
      <dsp:nvSpPr>
        <dsp:cNvPr id="0" name=""/>
        <dsp:cNvSpPr/>
      </dsp:nvSpPr>
      <dsp:spPr>
        <a:xfrm>
          <a:off x="4444738" y="0"/>
          <a:ext cx="1492120" cy="2209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marL="11430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smtClean="0"/>
        </a:p>
        <a:p>
          <a:pPr marL="11430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Commercial ACO Members </a:t>
          </a:r>
          <a:endParaRPr lang="en-US" sz="1800" kern="1200" dirty="0"/>
        </a:p>
      </dsp:txBody>
      <dsp:txXfrm>
        <a:off x="4444738" y="0"/>
        <a:ext cx="1492120" cy="2209800"/>
      </dsp:txXfrm>
    </dsp:sp>
    <dsp:sp modelId="{8AD26704-ACE5-43F8-91C5-ADB0A57F1EEE}">
      <dsp:nvSpPr>
        <dsp:cNvPr id="0" name=""/>
        <dsp:cNvSpPr/>
      </dsp:nvSpPr>
      <dsp:spPr>
        <a:xfrm>
          <a:off x="6120569" y="0"/>
          <a:ext cx="2108815" cy="2209800"/>
        </a:xfrm>
        <a:prstGeom prst="roundRect">
          <a:avLst>
            <a:gd name="adj" fmla="val 5000"/>
          </a:avLst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29,000</a:t>
          </a:r>
          <a:endParaRPr lang="en-US" sz="3200" kern="1200" dirty="0"/>
        </a:p>
      </dsp:txBody>
      <dsp:txXfrm rot="16200000">
        <a:off x="5425433" y="695136"/>
        <a:ext cx="1812036" cy="421763"/>
      </dsp:txXfrm>
    </dsp:sp>
    <dsp:sp modelId="{E964FBB7-D18E-4744-84BF-4A40D2968B11}">
      <dsp:nvSpPr>
        <dsp:cNvPr id="0" name=""/>
        <dsp:cNvSpPr/>
      </dsp:nvSpPr>
      <dsp:spPr>
        <a:xfrm rot="5400000">
          <a:off x="5967681" y="1751853"/>
          <a:ext cx="324884" cy="286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24213"/>
              <a:satOff val="-10090"/>
              <a:lumOff val="29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6BD30-7BCA-446B-8808-13F51F55CAC5}">
      <dsp:nvSpPr>
        <dsp:cNvPr id="0" name=""/>
        <dsp:cNvSpPr/>
      </dsp:nvSpPr>
      <dsp:spPr>
        <a:xfrm>
          <a:off x="6527971" y="0"/>
          <a:ext cx="1571067" cy="2209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marL="11430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marL="17145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Pioneer ACO Beneficiaries (Medicare</a:t>
          </a:r>
          <a:r>
            <a:rPr lang="en-US" sz="1800" kern="1200" baseline="0" dirty="0" smtClean="0"/>
            <a:t>)*</a:t>
          </a:r>
          <a:endParaRPr lang="en-US" sz="1800" kern="1200" baseline="0" dirty="0"/>
        </a:p>
      </dsp:txBody>
      <dsp:txXfrm>
        <a:off x="6527971" y="0"/>
        <a:ext cx="1571067" cy="220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3B371D-8250-405F-922E-B482D3178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CA10B3-6009-4676-A4EF-4784AD2F02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5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17">
              <a:defRPr sz="2400">
                <a:solidFill>
                  <a:schemeClr val="tx1"/>
                </a:solidFill>
                <a:latin typeface="Times" pitchFamily="112" charset="0"/>
                <a:ea typeface="ＭＳ Ｐゴシック" pitchFamily="112" charset="-128"/>
              </a:defRPr>
            </a:lvl1pPr>
            <a:lvl2pPr marL="757024" indent="-291163" defTabSz="922017">
              <a:defRPr sz="2400">
                <a:solidFill>
                  <a:schemeClr val="tx1"/>
                </a:solidFill>
                <a:latin typeface="Times" pitchFamily="112" charset="0"/>
                <a:ea typeface="ＭＳ Ｐゴシック" pitchFamily="112" charset="-128"/>
              </a:defRPr>
            </a:lvl2pPr>
            <a:lvl3pPr marL="1164653" indent="-232930" defTabSz="922017">
              <a:defRPr sz="2400">
                <a:solidFill>
                  <a:schemeClr val="tx1"/>
                </a:solidFill>
                <a:latin typeface="Times" pitchFamily="112" charset="0"/>
                <a:ea typeface="ＭＳ Ｐゴシック" pitchFamily="112" charset="-128"/>
              </a:defRPr>
            </a:lvl3pPr>
            <a:lvl4pPr marL="1630514" indent="-232930" defTabSz="922017">
              <a:defRPr sz="2400">
                <a:solidFill>
                  <a:schemeClr val="tx1"/>
                </a:solidFill>
                <a:latin typeface="Times" pitchFamily="112" charset="0"/>
                <a:ea typeface="ＭＳ Ｐゴシック" pitchFamily="112" charset="-128"/>
              </a:defRPr>
            </a:lvl4pPr>
            <a:lvl5pPr marL="2096375" indent="-232930" defTabSz="922017">
              <a:defRPr sz="2400">
                <a:solidFill>
                  <a:schemeClr val="tx1"/>
                </a:solidFill>
                <a:latin typeface="Times" pitchFamily="112" charset="0"/>
                <a:ea typeface="ＭＳ Ｐゴシック" pitchFamily="112" charset="-128"/>
              </a:defRPr>
            </a:lvl5pPr>
            <a:lvl6pPr marL="2562236" indent="-232930" defTabSz="9220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2" charset="0"/>
                <a:ea typeface="ＭＳ Ｐゴシック" pitchFamily="112" charset="-128"/>
              </a:defRPr>
            </a:lvl6pPr>
            <a:lvl7pPr marL="3028096" indent="-232930" defTabSz="9220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2" charset="0"/>
                <a:ea typeface="ＭＳ Ｐゴシック" pitchFamily="112" charset="-128"/>
              </a:defRPr>
            </a:lvl7pPr>
            <a:lvl8pPr marL="3493957" indent="-232930" defTabSz="9220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2" charset="0"/>
                <a:ea typeface="ＭＳ Ｐゴシック" pitchFamily="112" charset="-128"/>
              </a:defRPr>
            </a:lvl8pPr>
            <a:lvl9pPr marL="3959819" indent="-232930" defTabSz="9220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2" charset="0"/>
                <a:ea typeface="ＭＳ Ｐゴシック" pitchFamily="112" charset="-128"/>
              </a:defRPr>
            </a:lvl9pPr>
          </a:lstStyle>
          <a:p>
            <a:pPr eaLnBrk="1" hangingPunct="1"/>
            <a:fld id="{9901766F-1364-4D55-9A8F-CED3D9B433B0}" type="slidenum">
              <a:rPr lang="en-US" sz="130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60960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dirty="0">
              <a:latin typeface="Times" pitchFamily="112" charset="0"/>
              <a:ea typeface="ＭＳ Ｐゴシック" pitchFamily="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191000"/>
            <a:ext cx="6705600" cy="4183380"/>
          </a:xfrm>
        </p:spPr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10B3-6009-4676-A4EF-4784AD2F02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B33D4-0EA2-4575-912E-24EBC7A1A4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267200"/>
            <a:ext cx="6629400" cy="4183380"/>
          </a:xfrm>
        </p:spPr>
        <p:txBody>
          <a:bodyPr/>
          <a:lstStyle/>
          <a:p>
            <a:pPr eaLnBrk="1" hangingPunct="1">
              <a:spcBef>
                <a:spcPts val="289"/>
              </a:spcBef>
            </a:pP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B33D4-0EA2-4575-912E-24EBC7A1A4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B33D4-0EA2-4575-912E-24EBC7A1A4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267200"/>
            <a:ext cx="6400800" cy="4183380"/>
          </a:xfrm>
        </p:spPr>
        <p:txBody>
          <a:bodyPr/>
          <a:lstStyle/>
          <a:p>
            <a:pPr>
              <a:spcBef>
                <a:spcPts val="520"/>
              </a:spcBef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B33D4-0EA2-4575-912E-24EBC7A1A4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3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191000"/>
            <a:ext cx="6705600" cy="4183380"/>
          </a:xfrm>
        </p:spPr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10B3-6009-4676-A4EF-4784AD2F02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191000"/>
            <a:ext cx="6705600" cy="4183380"/>
          </a:xfrm>
        </p:spPr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10B3-6009-4676-A4EF-4784AD2F02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191000"/>
            <a:ext cx="6705600" cy="4183380"/>
          </a:xfrm>
        </p:spPr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10B3-6009-4676-A4EF-4784AD2F02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31954F-6CAF-4DDC-BB20-FEA923AAFEF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ACO-rev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3429000"/>
            <a:ext cx="7086600" cy="2209800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7682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Oval 6"/>
          <p:cNvSpPr>
            <a:spLocks noChangeArrowheads="1"/>
          </p:cNvSpPr>
          <p:nvPr userDrawn="1"/>
        </p:nvSpPr>
        <p:spPr bwMode="auto">
          <a:xfrm>
            <a:off x="5105400" y="6226175"/>
            <a:ext cx="533400" cy="533400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105400" y="626204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96F427-DCAC-4B0B-BC89-B1EC1E8C1802}" type="slidenum">
              <a:rPr lang="en-US" sz="2400" b="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105400" y="626204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96F427-DCAC-4B0B-BC89-B1EC1E8C1802}" type="slidenum">
              <a:rPr lang="en-US" sz="2400" b="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 userDrawn="1"/>
        </p:nvSpPr>
        <p:spPr bwMode="auto">
          <a:xfrm>
            <a:off x="5105400" y="6226175"/>
            <a:ext cx="533400" cy="533400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849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4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Oval 6"/>
          <p:cNvSpPr>
            <a:spLocks noChangeArrowheads="1"/>
          </p:cNvSpPr>
          <p:nvPr userDrawn="1"/>
        </p:nvSpPr>
        <p:spPr bwMode="auto">
          <a:xfrm>
            <a:off x="5105400" y="6226175"/>
            <a:ext cx="533400" cy="533400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105400" y="626204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96F427-DCAC-4B0B-BC89-B1EC1E8C1802}" type="slidenum">
              <a:rPr lang="en-US" sz="2400" b="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36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6272" y="691135"/>
            <a:ext cx="8689128" cy="369332"/>
          </a:xfrm>
        </p:spPr>
        <p:txBody>
          <a:bodyPr anchor="b"/>
          <a:lstStyle>
            <a:lvl1pPr>
              <a:defRPr sz="24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26272" y="1144588"/>
            <a:ext cx="8689128" cy="338554"/>
          </a:xfrm>
        </p:spPr>
        <p:txBody>
          <a:bodyPr anchorCtr="1">
            <a:spAutoFit/>
          </a:bodyPr>
          <a:lstStyle>
            <a:lvl1pPr marL="0" indent="0" algn="ctr">
              <a:buNone/>
              <a:defRPr sz="2200"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27013" y="6510338"/>
            <a:ext cx="5287962" cy="214312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Gill Sans MT"/>
                <a:ea typeface="+mn-ea"/>
                <a:cs typeface="Gill Sans MT"/>
              </a:defRPr>
            </a:lvl1pPr>
          </a:lstStyle>
          <a:p>
            <a:pPr>
              <a:defRPr/>
            </a:pPr>
            <a:r>
              <a:rPr lang="en-US"/>
              <a:t>Source: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399463" y="6510338"/>
            <a:ext cx="515937" cy="1841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9BAAF4E0-13FF-4378-9EDD-4684177073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Oval 6"/>
          <p:cNvSpPr>
            <a:spLocks noChangeArrowheads="1"/>
          </p:cNvSpPr>
          <p:nvPr userDrawn="1"/>
        </p:nvSpPr>
        <p:spPr bwMode="auto">
          <a:xfrm>
            <a:off x="5105400" y="6226175"/>
            <a:ext cx="533400" cy="533400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105400" y="626204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96F427-DCAC-4B0B-BC89-B1EC1E8C1802}" type="slidenum">
              <a:rPr lang="en-US" sz="2400" b="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3257"/>
            <a:ext cx="777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" descr="FooterACO-revFINAL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0" y="9144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4" r:id="rId2"/>
    <p:sldLayoutId id="2147483695" r:id="rId3"/>
    <p:sldLayoutId id="2147483696" r:id="rId4"/>
    <p:sldLayoutId id="2147483698" r:id="rId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>
              <a:lumMod val="50000"/>
            </a:schemeClr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6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0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6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6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6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992083"/>
            <a:ext cx="91440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ea typeface="ＭＳ Ｐゴシック" pitchFamily="112" charset="-128"/>
              </a:rPr>
              <a:t>Sharp HealthCare ACO</a:t>
            </a: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685800" y="2601683"/>
            <a:ext cx="7696199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Alison Fleury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Senior Vice President, Business Development, and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Chief Executive Officer, Sharp HealthCare ACO</a:t>
            </a:r>
            <a:endParaRPr lang="en-US" sz="1600" b="1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149" name="Group 13"/>
          <p:cNvGrpSpPr>
            <a:grpSpLocks/>
          </p:cNvGrpSpPr>
          <p:nvPr/>
        </p:nvGrpSpPr>
        <p:grpSpPr bwMode="auto">
          <a:xfrm>
            <a:off x="0" y="1752600"/>
            <a:ext cx="9144000" cy="41275"/>
            <a:chOff x="0" y="2743200"/>
            <a:chExt cx="9144000" cy="41475"/>
          </a:xfrm>
        </p:grpSpPr>
        <p:cxnSp>
          <p:nvCxnSpPr>
            <p:cNvPr id="6162" name="Straight Connector 14"/>
            <p:cNvCxnSpPr>
              <a:cxnSpLocks noChangeShapeType="1"/>
            </p:cNvCxnSpPr>
            <p:nvPr/>
          </p:nvCxnSpPr>
          <p:spPr bwMode="auto">
            <a:xfrm>
              <a:off x="0" y="2743200"/>
              <a:ext cx="9144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3" name="Straight Connector 15"/>
            <p:cNvCxnSpPr>
              <a:cxnSpLocks noChangeShapeType="1"/>
            </p:cNvCxnSpPr>
            <p:nvPr/>
          </p:nvCxnSpPr>
          <p:spPr bwMode="auto">
            <a:xfrm>
              <a:off x="0" y="2784675"/>
              <a:ext cx="9144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150" name="Group 16"/>
          <p:cNvGrpSpPr>
            <a:grpSpLocks/>
          </p:cNvGrpSpPr>
          <p:nvPr/>
        </p:nvGrpSpPr>
        <p:grpSpPr bwMode="auto">
          <a:xfrm>
            <a:off x="0" y="3997325"/>
            <a:ext cx="9144000" cy="41275"/>
            <a:chOff x="0" y="2743200"/>
            <a:chExt cx="9144000" cy="41475"/>
          </a:xfrm>
        </p:grpSpPr>
        <p:cxnSp>
          <p:nvCxnSpPr>
            <p:cNvPr id="6160" name="Straight Connector 17"/>
            <p:cNvCxnSpPr>
              <a:cxnSpLocks noChangeShapeType="1"/>
            </p:cNvCxnSpPr>
            <p:nvPr/>
          </p:nvCxnSpPr>
          <p:spPr bwMode="auto">
            <a:xfrm>
              <a:off x="0" y="2743200"/>
              <a:ext cx="9144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1" name="Straight Connector 18"/>
            <p:cNvCxnSpPr>
              <a:cxnSpLocks noChangeShapeType="1"/>
            </p:cNvCxnSpPr>
            <p:nvPr/>
          </p:nvCxnSpPr>
          <p:spPr bwMode="auto">
            <a:xfrm>
              <a:off x="0" y="2784675"/>
              <a:ext cx="9144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151" name="Group 1"/>
          <p:cNvGrpSpPr>
            <a:grpSpLocks/>
          </p:cNvGrpSpPr>
          <p:nvPr/>
        </p:nvGrpSpPr>
        <p:grpSpPr bwMode="auto">
          <a:xfrm>
            <a:off x="1143000" y="4419600"/>
            <a:ext cx="7010400" cy="1277938"/>
            <a:chOff x="349955" y="4619625"/>
            <a:chExt cx="6214534" cy="1278645"/>
          </a:xfrm>
        </p:grpSpPr>
        <p:pic>
          <p:nvPicPr>
            <p:cNvPr id="3079" name="Picture 6" descr="hos_coronad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489" y="4619625"/>
              <a:ext cx="762000" cy="1264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 descr="hos_chul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99" y="4619625"/>
              <a:ext cx="685800" cy="12477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hos_marybirch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719" y="4619625"/>
              <a:ext cx="695325" cy="1264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hos_mesa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291" y="4642775"/>
              <a:ext cx="747713" cy="12246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 descr="hos_vista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716" y="4619625"/>
              <a:ext cx="749300" cy="1253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1" descr="thumb_opp_phot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053" y="4645488"/>
              <a:ext cx="881063" cy="1219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2" descr="GH Exterior Build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201"/>
            <a:stretch>
              <a:fillRect/>
            </a:stretch>
          </p:blipFill>
          <p:spPr bwMode="auto">
            <a:xfrm>
              <a:off x="4995333" y="4619626"/>
              <a:ext cx="817563" cy="1278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55" y="4619625"/>
              <a:ext cx="889000" cy="1259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396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9816" y="1066800"/>
            <a:ext cx="7924800" cy="3581399"/>
          </a:xfrm>
        </p:spPr>
        <p:txBody>
          <a:bodyPr/>
          <a:lstStyle/>
          <a:p>
            <a:r>
              <a:rPr lang="en-US" dirty="0" smtClean="0"/>
              <a:t>Support the shift from a volume-based business model to a value-based business model</a:t>
            </a:r>
          </a:p>
          <a:p>
            <a:r>
              <a:rPr lang="en-US" dirty="0" smtClean="0"/>
              <a:t>Support the Triple Aim</a:t>
            </a:r>
          </a:p>
          <a:p>
            <a:pPr lvl="1"/>
            <a:r>
              <a:rPr lang="en-US" dirty="0" smtClean="0"/>
              <a:t>Improve the </a:t>
            </a:r>
            <a:r>
              <a:rPr lang="en-US" dirty="0"/>
              <a:t>patient experience of care (including quality and satisfaction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Improve </a:t>
            </a:r>
            <a:r>
              <a:rPr lang="en-US" dirty="0"/>
              <a:t>the health of </a:t>
            </a:r>
            <a:r>
              <a:rPr lang="en-US" dirty="0" smtClean="0"/>
              <a:t>populations</a:t>
            </a:r>
            <a:endParaRPr lang="en-US" dirty="0"/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per capita cost of health </a:t>
            </a:r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“The Second Curve”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3596" y="4800600"/>
            <a:ext cx="7848600" cy="9346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257024"/>
              <a:satOff val="11196"/>
              <a:lumOff val="-53726"/>
              <a:alphaOff val="0"/>
            </a:schemeClr>
          </a:fillRef>
          <a:effectRef idx="0">
            <a:schemeClr val="accent5">
              <a:hueOff val="3257024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Ensure value-based incentives align with underlying utilization, quality, and experience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257"/>
            <a:ext cx="7772400" cy="70788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Sharp HealthCare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6051" y="1671813"/>
            <a:ext cx="6524889" cy="4343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</a:pPr>
            <a:r>
              <a:rPr lang="en-US" sz="2000" dirty="0"/>
              <a:t>Not-for-profit serving </a:t>
            </a:r>
            <a:r>
              <a:rPr lang="en-US" sz="2000" dirty="0" smtClean="0"/>
              <a:t>3.2 </a:t>
            </a:r>
            <a:r>
              <a:rPr lang="en-US" sz="2000" dirty="0"/>
              <a:t>million residents of San Diego County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Grew </a:t>
            </a:r>
            <a:r>
              <a:rPr lang="en-US" sz="2000" dirty="0"/>
              <a:t>from one hospital </a:t>
            </a:r>
            <a:r>
              <a:rPr lang="en-US" sz="2000" dirty="0" smtClean="0"/>
              <a:t>in 1955 </a:t>
            </a:r>
            <a:r>
              <a:rPr lang="en-US" sz="2000" dirty="0"/>
              <a:t>to an integrated </a:t>
            </a:r>
            <a:r>
              <a:rPr lang="en-US" sz="2000" dirty="0" smtClean="0"/>
              <a:t>health care </a:t>
            </a:r>
            <a:r>
              <a:rPr lang="en-US" sz="2000" dirty="0"/>
              <a:t>delivery system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Fully integrated information technology systems and infrastructure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Centralized system support </a:t>
            </a:r>
            <a:r>
              <a:rPr lang="en-US" sz="1600" dirty="0" smtClean="0"/>
              <a:t>services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Largest </a:t>
            </a:r>
            <a:r>
              <a:rPr lang="en-US" sz="2000" dirty="0"/>
              <a:t>health care system in San Diego with highest market share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2 affiliated medical groups, 4 </a:t>
            </a:r>
            <a:r>
              <a:rPr lang="en-US" sz="1600" dirty="0"/>
              <a:t>acute care hospitals, 3 specialty hospitals, </a:t>
            </a:r>
            <a:r>
              <a:rPr lang="en-US" sz="1600" dirty="0" smtClean="0"/>
              <a:t>3 skilled nursing facilities, a health plan, 21 outpatient clinics, 5 urgent care centers, home health, hospice, and home infusion programs</a:t>
            </a:r>
            <a:endParaRPr lang="en-US" sz="1600" dirty="0"/>
          </a:p>
          <a:p>
            <a:pPr lvl="1">
              <a:spcBef>
                <a:spcPts val="300"/>
              </a:spcBef>
            </a:pPr>
            <a:r>
              <a:rPr lang="en-US" sz="1600" dirty="0"/>
              <a:t>Only health system in San Diego to increase market share each of the past </a:t>
            </a:r>
            <a:r>
              <a:rPr lang="en-US" sz="1600" dirty="0" smtClean="0"/>
              <a:t>14 </a:t>
            </a:r>
            <a:r>
              <a:rPr lang="en-US" sz="1600" dirty="0"/>
              <a:t>years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Largest private employer in San Diego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17,000 </a:t>
            </a:r>
            <a:r>
              <a:rPr lang="en-US" sz="1600" dirty="0"/>
              <a:t>employees, 2,600 affiliated </a:t>
            </a:r>
            <a:r>
              <a:rPr lang="en-US" sz="1600" dirty="0" smtClean="0"/>
              <a:t>physicians, 3,000 volunteers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1030311"/>
            <a:ext cx="8089005" cy="54155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257024"/>
              <a:satOff val="11196"/>
              <a:lumOff val="-53726"/>
              <a:alphaOff val="0"/>
            </a:schemeClr>
          </a:fillRef>
          <a:effectRef idx="0">
            <a:schemeClr val="accent5">
              <a:hueOff val="3257024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San Diego’s Health Care Leader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/>
          <a:stretch/>
        </p:blipFill>
        <p:spPr>
          <a:xfrm>
            <a:off x="533400" y="4464093"/>
            <a:ext cx="1513916" cy="13583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5" b="10128"/>
          <a:stretch/>
        </p:blipFill>
        <p:spPr>
          <a:xfrm>
            <a:off x="561978" y="3023857"/>
            <a:ext cx="1535537" cy="13957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/>
          <a:stretch/>
        </p:blipFill>
        <p:spPr>
          <a:xfrm>
            <a:off x="533400" y="1640836"/>
            <a:ext cx="1564115" cy="13245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20253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/>
              <a:t>Advancing Population Health Management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0344562"/>
              </p:ext>
            </p:extLst>
          </p:nvPr>
        </p:nvGraphicFramePr>
        <p:xfrm>
          <a:off x="457200" y="1219200"/>
          <a:ext cx="8229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57199" y="3791338"/>
            <a:ext cx="8229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300"/>
              </a:spcBef>
            </a:pPr>
            <a:r>
              <a:rPr lang="en-US" sz="3000" dirty="0" smtClean="0">
                <a:latin typeface="+mn-lt"/>
              </a:rPr>
              <a:t>Over 30 years of </a:t>
            </a:r>
            <a:r>
              <a:rPr lang="en-US" sz="3000" dirty="0">
                <a:latin typeface="+mn-lt"/>
              </a:rPr>
              <a:t>experience in managing care under </a:t>
            </a:r>
            <a:r>
              <a:rPr lang="en-US" sz="3000" dirty="0" smtClean="0">
                <a:latin typeface="+mn-lt"/>
              </a:rPr>
              <a:t>population-based </a:t>
            </a:r>
            <a:r>
              <a:rPr lang="en-US" sz="3000" dirty="0">
                <a:latin typeface="+mn-lt"/>
              </a:rPr>
              <a:t>payment </a:t>
            </a:r>
            <a:r>
              <a:rPr lang="en-US" sz="3000" dirty="0" smtClean="0">
                <a:latin typeface="+mn-lt"/>
              </a:rPr>
              <a:t>structures</a:t>
            </a:r>
            <a:endParaRPr lang="en-US" sz="3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5105400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sz="1400" i="1" dirty="0" smtClean="0">
                <a:latin typeface="+mj-lt"/>
              </a:rPr>
              <a:t>*  As of January 1, 2014.  Sharp HealthCare ACO withdrew from the Pioneer program in June 2014.</a:t>
            </a:r>
            <a:endParaRPr lang="en-US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05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1060522"/>
            <a:ext cx="5486400" cy="4916731"/>
          </a:xfrm>
        </p:spPr>
        <p:txBody>
          <a:bodyPr>
            <a:spAutoFit/>
          </a:bodyPr>
          <a:lstStyle/>
          <a:p>
            <a:pPr marL="341313" indent="-341313">
              <a:spcBef>
                <a:spcPts val="500"/>
              </a:spcBef>
            </a:pPr>
            <a:r>
              <a:rPr lang="en-US" sz="2400" dirty="0"/>
              <a:t>B</a:t>
            </a:r>
            <a:r>
              <a:rPr lang="en-US" sz="2400" dirty="0" smtClean="0"/>
              <a:t>egan January 1, 2012</a:t>
            </a:r>
          </a:p>
          <a:p>
            <a:pPr marL="341313" indent="-341313">
              <a:spcBef>
                <a:spcPts val="500"/>
              </a:spcBef>
            </a:pPr>
            <a:r>
              <a:rPr lang="en-US" sz="2400" dirty="0" smtClean="0"/>
              <a:t>Collaboration between:</a:t>
            </a:r>
          </a:p>
          <a:p>
            <a:pPr marL="741363" lvl="1" indent="-341313">
              <a:spcBef>
                <a:spcPts val="500"/>
              </a:spcBef>
            </a:pPr>
            <a:r>
              <a:rPr lang="en-US" sz="2000" dirty="0" smtClean="0"/>
              <a:t>Sharp HealthCare</a:t>
            </a:r>
          </a:p>
          <a:p>
            <a:pPr marL="741363" lvl="1" indent="-341313">
              <a:spcBef>
                <a:spcPts val="500"/>
              </a:spcBef>
            </a:pPr>
            <a:r>
              <a:rPr lang="en-US" sz="2000" dirty="0" smtClean="0"/>
              <a:t>Sharp Community Medical Group (SCMG)</a:t>
            </a:r>
          </a:p>
          <a:p>
            <a:pPr marL="741363" lvl="1" indent="-341313">
              <a:spcBef>
                <a:spcPts val="500"/>
              </a:spcBef>
            </a:pPr>
            <a:r>
              <a:rPr lang="en-US" sz="2000" dirty="0" smtClean="0"/>
              <a:t>Sharp Rees-Stealy Medical Group (SRSMG)</a:t>
            </a:r>
          </a:p>
          <a:p>
            <a:pPr marL="341313" indent="-341313">
              <a:spcBef>
                <a:spcPts val="500"/>
              </a:spcBef>
            </a:pPr>
            <a:r>
              <a:rPr lang="en-US" sz="2400" dirty="0" smtClean="0"/>
              <a:t>29,000 </a:t>
            </a:r>
            <a:r>
              <a:rPr lang="en-US" sz="2400" dirty="0"/>
              <a:t>aligned beneficiaries</a:t>
            </a:r>
          </a:p>
          <a:p>
            <a:pPr marL="741363" lvl="1" indent="-341313">
              <a:spcBef>
                <a:spcPts val="500"/>
              </a:spcBef>
              <a:tabLst>
                <a:tab pos="681038" algn="l"/>
              </a:tabLst>
            </a:pPr>
            <a:r>
              <a:rPr lang="en-US" sz="2000" dirty="0"/>
              <a:t>70% with SCMG</a:t>
            </a:r>
          </a:p>
          <a:p>
            <a:pPr marL="1141413" lvl="2" indent="-341313">
              <a:spcBef>
                <a:spcPts val="500"/>
              </a:spcBef>
            </a:pPr>
            <a:r>
              <a:rPr lang="en-US" sz="1600" dirty="0"/>
              <a:t>San Diego’s largest Independent Practice Association</a:t>
            </a:r>
          </a:p>
          <a:p>
            <a:pPr marL="741363" lvl="1" indent="-341313">
              <a:spcBef>
                <a:spcPts val="500"/>
              </a:spcBef>
              <a:tabLst>
                <a:tab pos="681038" algn="l"/>
              </a:tabLst>
            </a:pPr>
            <a:r>
              <a:rPr lang="en-US" sz="2000" dirty="0"/>
              <a:t>30% with SRSMG</a:t>
            </a:r>
          </a:p>
          <a:p>
            <a:pPr marL="1141413" lvl="2" indent="-341313">
              <a:spcBef>
                <a:spcPts val="500"/>
              </a:spcBef>
            </a:pPr>
            <a:r>
              <a:rPr lang="en-US" sz="1600" dirty="0"/>
              <a:t>San Diego’s first and oldest multi-specialty medical </a:t>
            </a:r>
            <a:r>
              <a:rPr lang="en-US" sz="1600" dirty="0" smtClean="0"/>
              <a:t>group</a:t>
            </a:r>
            <a:endParaRPr lang="en-US" sz="1600" dirty="0"/>
          </a:p>
        </p:txBody>
      </p:sp>
      <p:pic>
        <p:nvPicPr>
          <p:cNvPr id="5" name="Picture 4" descr="mary birch team 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71678"/>
            <a:ext cx="2819400" cy="19516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5" descr="CALL 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635188"/>
            <a:ext cx="2819400" cy="192231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00584"/>
            <a:ext cx="7772400" cy="707886"/>
          </a:xfrm>
        </p:spPr>
        <p:txBody>
          <a:bodyPr>
            <a:spAutoFit/>
          </a:bodyPr>
          <a:lstStyle/>
          <a:p>
            <a:pPr>
              <a:tabLst>
                <a:tab pos="2909888" algn="l"/>
              </a:tabLst>
            </a:pPr>
            <a:r>
              <a:rPr lang="en-US" dirty="0" smtClean="0"/>
              <a:t>Sharp HealthCare ACO,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0584"/>
            <a:ext cx="7772400" cy="707886"/>
          </a:xfrm>
        </p:spPr>
        <p:txBody>
          <a:bodyPr>
            <a:spAutoFit/>
          </a:bodyPr>
          <a:lstStyle/>
          <a:p>
            <a:r>
              <a:rPr lang="en-US" dirty="0" smtClean="0"/>
              <a:t>Sharp ACO Drivers of Success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50" y="1965909"/>
            <a:ext cx="1354391" cy="12012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50" y="4550383"/>
            <a:ext cx="1354391" cy="12012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6"/>
          <a:stretch/>
        </p:blipFill>
        <p:spPr>
          <a:xfrm>
            <a:off x="667150" y="3272008"/>
            <a:ext cx="1354392" cy="11854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Rounded Rectangle 6"/>
          <p:cNvSpPr/>
          <p:nvPr/>
        </p:nvSpPr>
        <p:spPr bwMode="auto">
          <a:xfrm>
            <a:off x="457200" y="1066800"/>
            <a:ext cx="81534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Best Health, Best Care, Best Experience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27727" y="1925568"/>
            <a:ext cx="6001871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Care Delivery Models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227729" y="2708131"/>
            <a:ext cx="6001871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Care Coordination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14282" y="3492543"/>
            <a:ext cx="6001871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Patient Engagement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218766" y="4286121"/>
            <a:ext cx="6001871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Information Technology</a:t>
            </a:r>
            <a:r>
              <a:rPr kumimoji="0" lang="en-US" sz="22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Analytics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223248" y="5070533"/>
            <a:ext cx="6001871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Alignment of Incentives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34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4069" y="1066800"/>
            <a:ext cx="8229600" cy="3581399"/>
          </a:xfrm>
        </p:spPr>
        <p:txBody>
          <a:bodyPr/>
          <a:lstStyle/>
          <a:p>
            <a:r>
              <a:rPr lang="en-US" sz="2600" dirty="0" smtClean="0"/>
              <a:t>2013 (PY2) Utilization </a:t>
            </a:r>
          </a:p>
          <a:p>
            <a:pPr lvl="1"/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Inpatient bed days per 1,000 decreased 17% </a:t>
            </a:r>
            <a:r>
              <a:rPr lang="en-US" sz="2000" dirty="0"/>
              <a:t>from January 2013 to December 2013</a:t>
            </a:r>
          </a:p>
          <a:p>
            <a:pPr lvl="1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Readmission rates decreased from 14.8% to 13.1%</a:t>
            </a:r>
          </a:p>
          <a:p>
            <a:r>
              <a:rPr lang="en-US" dirty="0" smtClean="0"/>
              <a:t>2013 (PY2) Quality Rating</a:t>
            </a:r>
          </a:p>
          <a:p>
            <a:pPr lvl="1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84% on 33 quality measures </a:t>
            </a:r>
            <a:r>
              <a:rPr lang="en-US" sz="2000" dirty="0" smtClean="0"/>
              <a:t>(8 pay-for-reporting measures)</a:t>
            </a:r>
          </a:p>
          <a:p>
            <a:r>
              <a:rPr lang="en-US" dirty="0" smtClean="0"/>
              <a:t>2013 (PY2) Financial Performance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Shared loss of 1.3% </a:t>
            </a:r>
            <a:r>
              <a:rPr lang="en-US" sz="2000" dirty="0" smtClean="0"/>
              <a:t>(“breakeven”)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257"/>
            <a:ext cx="9144000" cy="707886"/>
          </a:xfrm>
        </p:spPr>
        <p:txBody>
          <a:bodyPr>
            <a:spAutoFit/>
          </a:bodyPr>
          <a:lstStyle/>
          <a:p>
            <a:r>
              <a:rPr lang="en-US" dirty="0" smtClean="0"/>
              <a:t>Sharp ACO Results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23596" y="4419600"/>
            <a:ext cx="7848600" cy="13156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257024"/>
              <a:satOff val="11196"/>
              <a:lumOff val="-53726"/>
              <a:alphaOff val="0"/>
            </a:schemeClr>
          </a:fillRef>
          <a:effectRef idx="0">
            <a:schemeClr val="accent5">
              <a:hueOff val="3257024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Despite </a:t>
            </a:r>
            <a:r>
              <a:rPr lang="en-US" dirty="0"/>
              <a:t>favorable utilization and quality performance, Sharp </a:t>
            </a:r>
            <a:r>
              <a:rPr lang="en-US" dirty="0" smtClean="0"/>
              <a:t>ACO </a:t>
            </a:r>
            <a:r>
              <a:rPr lang="en-US" dirty="0"/>
              <a:t>had “breakeven” </a:t>
            </a:r>
            <a:r>
              <a:rPr lang="en-US" dirty="0" smtClean="0"/>
              <a:t>financial performance </a:t>
            </a:r>
            <a:r>
              <a:rPr lang="en-US" dirty="0"/>
              <a:t>under the Pioneer </a:t>
            </a: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3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924800" cy="4228850"/>
          </a:xfrm>
        </p:spPr>
        <p:txBody>
          <a:bodyPr>
            <a:spAutoFit/>
          </a:bodyPr>
          <a:lstStyle/>
          <a:p>
            <a:r>
              <a:rPr lang="en-US" dirty="0" smtClean="0"/>
              <a:t>2012-2014 benchmarks developed based on 2009-2011 costs for aligned beneficiaries, trended forward using </a:t>
            </a:r>
            <a:r>
              <a:rPr lang="en-US" b="1" i="1" dirty="0" smtClean="0">
                <a:solidFill>
                  <a:srgbClr val="FF0000"/>
                </a:solidFill>
              </a:rPr>
              <a:t>national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inflation factors </a:t>
            </a:r>
            <a:r>
              <a:rPr lang="en-US" dirty="0" smtClean="0"/>
              <a:t>(“cohort” model)</a:t>
            </a:r>
          </a:p>
          <a:p>
            <a:r>
              <a:rPr lang="en-US" dirty="0"/>
              <a:t>National trend factors are </a:t>
            </a:r>
            <a:r>
              <a:rPr lang="en-US" b="1" i="1" dirty="0"/>
              <a:t>not adjusted </a:t>
            </a:r>
            <a:r>
              <a:rPr lang="en-US" dirty="0"/>
              <a:t>for specific conditions that an ACO is facing in a particular region </a:t>
            </a:r>
            <a:r>
              <a:rPr lang="en-US" dirty="0" smtClean="0"/>
              <a:t>(e.g., San Diego County)</a:t>
            </a:r>
            <a:endParaRPr lang="en-US" dirty="0"/>
          </a:p>
          <a:p>
            <a:pPr lvl="1"/>
            <a:r>
              <a:rPr lang="en-US" sz="2800" b="1" i="1" dirty="0">
                <a:solidFill>
                  <a:srgbClr val="FF0000"/>
                </a:solidFill>
              </a:rPr>
              <a:t>Area Wage Index</a:t>
            </a:r>
          </a:p>
          <a:p>
            <a:pPr lvl="1"/>
            <a:r>
              <a:rPr lang="en-US" sz="2800" b="1" i="1" dirty="0">
                <a:solidFill>
                  <a:srgbClr val="FF0000"/>
                </a:solidFill>
              </a:rPr>
              <a:t>Medicare </a:t>
            </a:r>
            <a:r>
              <a:rPr lang="en-US" sz="2800" b="1" i="1" dirty="0" smtClean="0">
                <a:solidFill>
                  <a:srgbClr val="FF0000"/>
                </a:solidFill>
              </a:rPr>
              <a:t>Disproportionate Share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Pioneer ACO Financial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3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Wage Index (AWI)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299605"/>
              </p:ext>
            </p:extLst>
          </p:nvPr>
        </p:nvGraphicFramePr>
        <p:xfrm>
          <a:off x="1219199" y="1152545"/>
          <a:ext cx="7010402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1"/>
                <a:gridCol w="990600"/>
                <a:gridCol w="1066800"/>
                <a:gridCol w="129540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Final AWI</a:t>
                      </a:r>
                      <a:r>
                        <a:rPr lang="en-US" sz="1600" i="0" baseline="0" dirty="0" smtClean="0"/>
                        <a:t> for San Diego County</a:t>
                      </a:r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AWI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bg1"/>
                          </a:solidFill>
                        </a:rPr>
                        <a:t>Trend</a:t>
                      </a:r>
                      <a:endParaRPr lang="en-US" sz="16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bg1"/>
                          </a:solidFill>
                        </a:rPr>
                        <a:t>Cumulative Trend</a:t>
                      </a:r>
                      <a:endParaRPr lang="en-US" sz="16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Fiscal</a:t>
                      </a:r>
                      <a:r>
                        <a:rPr lang="en-US" sz="1600" i="0" baseline="0" dirty="0" smtClean="0"/>
                        <a:t> 2011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0" u="none" dirty="0" smtClean="0"/>
                        <a:t>1.1870</a:t>
                      </a:r>
                      <a:endParaRPr lang="en-US" sz="160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0" u="none" dirty="0" smtClean="0"/>
                        <a:t>-</a:t>
                      </a:r>
                      <a:endParaRPr lang="en-US" sz="160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0" u="none" dirty="0" smtClean="0"/>
                        <a:t>-</a:t>
                      </a:r>
                      <a:endParaRPr lang="en-US" sz="1600" i="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Fiscal 2012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u="none" dirty="0" smtClean="0"/>
                        <a:t>1.1950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u="none" dirty="0" smtClean="0"/>
                        <a:t>0.7%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</a:rPr>
                        <a:t>0.7%</a:t>
                      </a:r>
                      <a:endParaRPr lang="en-US" sz="16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Fiscal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u="none" dirty="0" smtClean="0"/>
                        <a:t>1.2282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u="none" dirty="0" smtClean="0"/>
                        <a:t>2.8%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</a:rPr>
                        <a:t>3.5%</a:t>
                      </a:r>
                      <a:endParaRPr lang="en-US" sz="16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Fiscal 2014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u="none" dirty="0" smtClean="0"/>
                        <a:t>1.2477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u="none" dirty="0" smtClean="0"/>
                        <a:t>1.6%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</a:rPr>
                        <a:t>5.1%</a:t>
                      </a:r>
                      <a:endParaRPr lang="en-US" sz="16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Fiscal 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u="none" dirty="0" smtClean="0"/>
                        <a:t>1.2881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u="none" dirty="0" smtClean="0"/>
                        <a:t>3.2%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</a:rPr>
                        <a:t>8.5%</a:t>
                      </a:r>
                      <a:endParaRPr lang="en-US" sz="16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FF0000"/>
                          </a:solidFill>
                        </a:rPr>
                        <a:t>Reference Population (Benchmark)</a:t>
                      </a:r>
                      <a:endParaRPr lang="en-US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</a:rPr>
                        <a:t>1.0000</a:t>
                      </a:r>
                      <a:endParaRPr lang="en-US" sz="16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</a:rPr>
                        <a:t>0.0%</a:t>
                      </a:r>
                      <a:endParaRPr lang="en-US" sz="16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</a:rPr>
                        <a:t>0.0%</a:t>
                      </a:r>
                      <a:endParaRPr lang="en-US" sz="16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4191000"/>
            <a:ext cx="7543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Pioneer benchmark for inpatient DRG-based reimbursement is understated by 5.1% through September 30, 2014 and 8.5% from October 1, 2014 through December 31, 2014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007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 b="19998"/>
          <a:stretch/>
        </p:blipFill>
        <p:spPr>
          <a:xfrm>
            <a:off x="1066799" y="1598648"/>
            <a:ext cx="7276387" cy="4335624"/>
          </a:xfrm>
          <a:prstGeom prst="rect">
            <a:avLst/>
          </a:prstGeom>
        </p:spPr>
      </p:pic>
      <p:sp>
        <p:nvSpPr>
          <p:cNvPr id="12290" name="Title 4"/>
          <p:cNvSpPr>
            <a:spLocks noGrp="1"/>
          </p:cNvSpPr>
          <p:nvPr>
            <p:ph type="ctrTitle"/>
          </p:nvPr>
        </p:nvSpPr>
        <p:spPr>
          <a:xfrm>
            <a:off x="227806" y="1295400"/>
            <a:ext cx="8688388" cy="369888"/>
          </a:xfrm>
          <a:custGeom>
            <a:avLst/>
            <a:gdLst>
              <a:gd name="T0" fmla="*/ 0 w 7772400"/>
              <a:gd name="T1" fmla="*/ 0 h 400110"/>
              <a:gd name="T2" fmla="*/ 219842980 w 7772400"/>
              <a:gd name="T3" fmla="*/ 0 h 400110"/>
              <a:gd name="T4" fmla="*/ 219842980 w 7772400"/>
              <a:gd name="T5" fmla="*/ 37751 h 400110"/>
              <a:gd name="T6" fmla="*/ 0 w 7772400"/>
              <a:gd name="T7" fmla="*/ 37751 h 400110"/>
              <a:gd name="T8" fmla="*/ 0 w 7772400"/>
              <a:gd name="T9" fmla="*/ 0 h 400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2400"/>
              <a:gd name="T16" fmla="*/ 0 h 400110"/>
              <a:gd name="T17" fmla="*/ 7772400 w 7772400"/>
              <a:gd name="T18" fmla="*/ 400110 h 400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2400" h="400110">
                <a:moveTo>
                  <a:pt x="0" y="0"/>
                </a:moveTo>
                <a:lnTo>
                  <a:pt x="7772400" y="0"/>
                </a:lnTo>
                <a:lnTo>
                  <a:pt x="7772400" y="400110"/>
                </a:lnTo>
                <a:lnTo>
                  <a:pt x="0" y="400110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ill Sans MT" charset="0"/>
                <a:ea typeface="MS PGothic" charset="0"/>
                <a:cs typeface="MS PGothic" charset="0"/>
              </a:rPr>
              <a:t>Medicaid expansion is not uniform across the country</a:t>
            </a:r>
            <a:br>
              <a:rPr lang="en-US" dirty="0" smtClean="0">
                <a:latin typeface="Gill Sans MT" charset="0"/>
                <a:ea typeface="MS PGothic" charset="0"/>
                <a:cs typeface="MS PGothic" charset="0"/>
              </a:rPr>
            </a:br>
            <a:r>
              <a:rPr lang="en-US" sz="2000" i="1" dirty="0" smtClean="0">
                <a:latin typeface="Gill Sans MT" charset="0"/>
                <a:ea typeface="MS PGothic" charset="0"/>
                <a:cs typeface="MS PGothic" charset="0"/>
              </a:rPr>
              <a:t>28 States, D.C. Expanding Coverage – January 27, 2015</a:t>
            </a:r>
            <a:endParaRPr lang="en-US" sz="2000" i="1" dirty="0">
              <a:latin typeface="Gill Sans MT" charset="0"/>
              <a:ea typeface="MS PGothic" charset="0"/>
              <a:cs typeface="MS PGothic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>
              <a:defRPr sz="4000" b="1">
                <a:solidFill>
                  <a:schemeClr val="tx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>
              <a:defRPr sz="4000" b="1">
                <a:solidFill>
                  <a:schemeClr val="tx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>
              <a:defRPr sz="4000" b="1">
                <a:solidFill>
                  <a:schemeClr val="tx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>
              <a:defRPr sz="4000" b="1">
                <a:solidFill>
                  <a:schemeClr val="tx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06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06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06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-106" charset="0"/>
              </a:defRPr>
            </a:lvl9pPr>
          </a:lstStyle>
          <a:p>
            <a:r>
              <a:rPr lang="en-US" dirty="0" smtClean="0"/>
              <a:t>Disproportionate Share</a:t>
            </a:r>
            <a:endParaRPr lang="en-US" dirty="0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7" t="61397" b="12783"/>
          <a:stretch/>
        </p:blipFill>
        <p:spPr>
          <a:xfrm>
            <a:off x="6800850" y="4049823"/>
            <a:ext cx="1905000" cy="1885322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94334" r="88848" b="-221"/>
          <a:stretch/>
        </p:blipFill>
        <p:spPr>
          <a:xfrm>
            <a:off x="-4440" y="5334000"/>
            <a:ext cx="1290315" cy="5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3366"/>
      </a:dk1>
      <a:lt1>
        <a:srgbClr val="FFFFFF"/>
      </a:lt1>
      <a:dk2>
        <a:srgbClr val="000099"/>
      </a:dk2>
      <a:lt2>
        <a:srgbClr val="FFCE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573</Words>
  <Application>Microsoft Office PowerPoint</Application>
  <PresentationFormat>On-screen Show (4:3)</PresentationFormat>
  <Paragraphs>116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PowerPoint Presentation</vt:lpstr>
      <vt:lpstr>Sharp HealthCare</vt:lpstr>
      <vt:lpstr>Advancing Population Health Management</vt:lpstr>
      <vt:lpstr>Sharp HealthCare ACO, LLC</vt:lpstr>
      <vt:lpstr>Sharp ACO Drivers of Success</vt:lpstr>
      <vt:lpstr>Sharp ACO Results</vt:lpstr>
      <vt:lpstr>Pioneer ACO Financial Model</vt:lpstr>
      <vt:lpstr>Area Wage Index (AWI)</vt:lpstr>
      <vt:lpstr>Medicaid expansion is not uniform across the country 28 States, D.C. Expanding Coverage – January 27, 2015</vt:lpstr>
      <vt:lpstr>“The Second Curve”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Lester and Amanda’s Slides</dc:title>
  <dc:creator>Creative Services</dc:creator>
  <cp:lastModifiedBy>Alison Fleury</cp:lastModifiedBy>
  <cp:revision>280</cp:revision>
  <cp:lastPrinted>2015-02-17T01:20:03Z</cp:lastPrinted>
  <dcterms:created xsi:type="dcterms:W3CDTF">2010-04-07T17:27:36Z</dcterms:created>
  <dcterms:modified xsi:type="dcterms:W3CDTF">2015-02-17T20:21:20Z</dcterms:modified>
</cp:coreProperties>
</file>