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76" r:id="rId5"/>
    <p:sldId id="374" r:id="rId6"/>
    <p:sldId id="387" r:id="rId7"/>
    <p:sldId id="385" r:id="rId8"/>
    <p:sldId id="377" r:id="rId9"/>
    <p:sldId id="378" r:id="rId10"/>
    <p:sldId id="379" r:id="rId11"/>
    <p:sldId id="382" r:id="rId12"/>
    <p:sldId id="381" r:id="rId13"/>
    <p:sldId id="383" r:id="rId14"/>
    <p:sldId id="384" r:id="rId15"/>
    <p:sldId id="386" r:id="rId16"/>
    <p:sldId id="3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ael" initials="" lastIdx="5" clrIdx="0"/>
  <p:cmAuthor id="1" name="Mike" initials="M" lastIdx="1" clrIdx="1"/>
  <p:cmAuthor id="2" name="Sierra" initials="S" lastIdx="2" clrIdx="2"/>
  <p:cmAuthor id="3" name="Conference" initials="C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0E00"/>
    <a:srgbClr val="21272E"/>
    <a:srgbClr val="006699"/>
    <a:srgbClr val="CC6600"/>
    <a:srgbClr val="A5A5AA"/>
    <a:srgbClr val="808DA9"/>
    <a:srgbClr val="AC956E"/>
    <a:srgbClr val="336699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1" autoAdjust="0"/>
    <p:restoredTop sz="87376" autoAdjust="0"/>
  </p:normalViewPr>
  <p:slideViewPr>
    <p:cSldViewPr>
      <p:cViewPr>
        <p:scale>
          <a:sx n="90" d="100"/>
          <a:sy n="90" d="100"/>
        </p:scale>
        <p:origin x="-2280" y="-10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81F1A-0B60-49B9-8994-AD40153C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2379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9D524F-397D-447A-8DBA-3F42CF34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0075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latin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Book Antiqu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1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362200" y="6053328"/>
            <a:ext cx="6784848" cy="7132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solidFill>
                <a:schemeClr val="accent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316"/>
            <a:ext cx="4572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05322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990600"/>
          </a:xfrm>
        </p:spPr>
        <p:txBody>
          <a:bodyPr>
            <a:normAutofit/>
          </a:bodyPr>
          <a:lstStyle>
            <a:lvl1pPr>
              <a:defRPr sz="3200" b="1">
                <a:latin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>
            <a:lvl1pPr marL="233363" indent="-233363">
              <a:lnSpc>
                <a:spcPts val="3000"/>
              </a:lnSpc>
              <a:spcBef>
                <a:spcPts val="0"/>
              </a:spcBef>
              <a:spcAft>
                <a:spcPts val="18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 sz="2400" b="1">
                <a:latin typeface="Book Antiqua" pitchFamily="18" charset="0"/>
              </a:defRPr>
            </a:lvl1pPr>
            <a:lvl2pPr marL="633413" indent="-285750">
              <a:lnSpc>
                <a:spcPts val="3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defRPr sz="2400" b="1">
                <a:latin typeface="Book Antiqua" pitchFamily="18" charset="0"/>
              </a:defRPr>
            </a:lvl2pPr>
          </a:lstStyle>
          <a:p>
            <a:pPr lvl="0"/>
            <a:r>
              <a:rPr lang="en-US" dirty="0" smtClean="0"/>
              <a:t>Click to edit Master text style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1143000"/>
            <a:ext cx="685800" cy="1524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762000" y="1143000"/>
            <a:ext cx="8382000" cy="15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6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fld id="{C5BEF72E-890F-4508-B182-8C7C3AA365C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2" y="6304044"/>
            <a:ext cx="182880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59884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9144" y="6044184"/>
            <a:ext cx="2249424" cy="713232"/>
          </a:xfrm>
          <a:prstGeom prst="rect">
            <a:avLst/>
          </a:prstGeom>
          <a:solidFill>
            <a:schemeClr val="accent1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362200" y="6044184"/>
            <a:ext cx="6784848" cy="7132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solidFill>
                <a:schemeClr val="accent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2209800"/>
            <a:ext cx="5715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1752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Book Antiqua" pitchFamily="18" charset="0"/>
              </a:defRPr>
            </a:lvl1pPr>
          </a:lstStyle>
          <a:p>
            <a:fld id="{C5BEF72E-890F-4508-B182-8C7C3AA365C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4044"/>
            <a:ext cx="182880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58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ransition spd="slow"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Book Antiqu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Book Antiqu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Book Antiqu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Book Antiqu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Book Antiqu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Book Antiqu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Limited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Paul B. Ginsburg, Ph.D.</a:t>
            </a:r>
          </a:p>
          <a:p>
            <a:r>
              <a:rPr lang="en-US" dirty="0" smtClean="0"/>
              <a:t>FTC-DOJ Workshop on Competition in Health Care</a:t>
            </a:r>
          </a:p>
          <a:p>
            <a:r>
              <a:rPr lang="en-US" dirty="0" smtClean="0"/>
              <a:t>February 24,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40330"/>
      </p:ext>
    </p:extLst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Regulation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 adequacy</a:t>
            </a:r>
          </a:p>
          <a:p>
            <a:pPr lvl="1"/>
            <a:r>
              <a:rPr lang="en-US" dirty="0" smtClean="0"/>
              <a:t>Consumers need most support on specialists for conditions they do not currently have</a:t>
            </a:r>
          </a:p>
          <a:p>
            <a:pPr lvl="2"/>
            <a:r>
              <a:rPr lang="en-US" dirty="0" smtClean="0"/>
              <a:t>Less support on whether PCPs close enough</a:t>
            </a:r>
          </a:p>
          <a:p>
            <a:pPr lvl="1"/>
            <a:r>
              <a:rPr lang="en-US" dirty="0" smtClean="0"/>
              <a:t>Also </a:t>
            </a:r>
            <a:r>
              <a:rPr lang="en-US" dirty="0" smtClean="0"/>
              <a:t>need </a:t>
            </a:r>
            <a:r>
              <a:rPr lang="en-US" dirty="0" smtClean="0"/>
              <a:t>to prevent risk selection through lack of specialists for expensive conditions</a:t>
            </a:r>
          </a:p>
          <a:p>
            <a:pPr lvl="1"/>
            <a:r>
              <a:rPr lang="en-US" dirty="0" smtClean="0"/>
              <a:t>But assessing adequacy of specialists is very difficult</a:t>
            </a:r>
          </a:p>
          <a:p>
            <a:pPr lvl="2"/>
            <a:r>
              <a:rPr lang="en-US" dirty="0" smtClean="0"/>
              <a:t>Especially given increasing sub specialization</a:t>
            </a:r>
          </a:p>
          <a:p>
            <a:pPr lvl="1"/>
            <a:r>
              <a:rPr lang="en-US" dirty="0" smtClean="0"/>
              <a:t>Alternative of strong appeals process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BEF72E-890F-4508-B182-8C7C3AA365C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67019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Regulation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Physicians that patients do not choose</a:t>
            </a:r>
          </a:p>
          <a:p>
            <a:pPr lvl="1"/>
            <a:r>
              <a:rPr lang="en-US" dirty="0" smtClean="0"/>
              <a:t>Compelling </a:t>
            </a:r>
            <a:r>
              <a:rPr lang="en-US" dirty="0" smtClean="0"/>
              <a:t>challenge </a:t>
            </a:r>
            <a:r>
              <a:rPr lang="en-US" dirty="0" smtClean="0"/>
              <a:t>that applies to all networks</a:t>
            </a:r>
          </a:p>
          <a:p>
            <a:r>
              <a:rPr lang="en-US" dirty="0" smtClean="0"/>
              <a:t>Any Willing Provider laws</a:t>
            </a:r>
          </a:p>
          <a:p>
            <a:pPr lvl="1"/>
            <a:r>
              <a:rPr lang="en-US" dirty="0" smtClean="0"/>
              <a:t>Most date to 1980s</a:t>
            </a:r>
          </a:p>
          <a:p>
            <a:pPr lvl="1"/>
            <a:r>
              <a:rPr lang="en-US" dirty="0" smtClean="0"/>
              <a:t>Magnitude of new interest not </a:t>
            </a:r>
            <a:r>
              <a:rPr lang="en-US" dirty="0" smtClean="0"/>
              <a:t>clear; SD unique</a:t>
            </a:r>
            <a:endParaRPr lang="en-US" dirty="0" smtClean="0"/>
          </a:p>
          <a:p>
            <a:pPr lvl="1"/>
            <a:r>
              <a:rPr lang="en-US" dirty="0" smtClean="0"/>
              <a:t>Particular threat to cutting edge approaches to networks</a:t>
            </a:r>
          </a:p>
          <a:p>
            <a:pPr lvl="2"/>
            <a:r>
              <a:rPr lang="en-US" dirty="0" smtClean="0"/>
              <a:t>Using broad measures of price and quality</a:t>
            </a:r>
          </a:p>
          <a:p>
            <a:pPr lvl="2"/>
            <a:r>
              <a:rPr lang="en-US" dirty="0" smtClean="0"/>
              <a:t>Plans limited to a major delivery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BEF72E-890F-4508-B182-8C7C3AA365C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44288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Narrow </a:t>
            </a:r>
            <a:r>
              <a:rPr lang="en-US" dirty="0" smtClean="0"/>
              <a:t>networks  a particularly potent competitive tool to address high and rising medical prices</a:t>
            </a:r>
          </a:p>
          <a:p>
            <a:r>
              <a:rPr lang="en-US" dirty="0" smtClean="0"/>
              <a:t>Substantial evolution likely</a:t>
            </a:r>
          </a:p>
          <a:p>
            <a:pPr lvl="1"/>
            <a:r>
              <a:rPr lang="en-US" dirty="0" smtClean="0"/>
              <a:t>Analytics to help measure more meaningful prices and quality</a:t>
            </a:r>
          </a:p>
          <a:p>
            <a:pPr lvl="1"/>
            <a:r>
              <a:rPr lang="en-US" dirty="0" smtClean="0"/>
              <a:t>Regulation of transparency and network adequacy</a:t>
            </a:r>
          </a:p>
          <a:p>
            <a:r>
              <a:rPr lang="en-US" dirty="0" smtClean="0"/>
              <a:t>Potential for tiered networks depends on regulatory steps to support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BEF72E-890F-4508-B182-8C7C3AA365C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27045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4882124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Economics of Networks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 for network strategies</a:t>
            </a:r>
          </a:p>
          <a:p>
            <a:pPr lvl="1"/>
            <a:r>
              <a:rPr lang="en-US" dirty="0" smtClean="0"/>
              <a:t>Insurer role as bulk purchasing agent for </a:t>
            </a:r>
            <a:r>
              <a:rPr lang="en-US" dirty="0" smtClean="0"/>
              <a:t>enrollees</a:t>
            </a:r>
          </a:p>
          <a:p>
            <a:pPr lvl="2"/>
            <a:r>
              <a:rPr lang="en-US" dirty="0" smtClean="0"/>
              <a:t>Approaches to use size to get lower prices</a:t>
            </a:r>
            <a:endParaRPr lang="en-US" dirty="0" smtClean="0"/>
          </a:p>
          <a:p>
            <a:pPr lvl="1"/>
            <a:r>
              <a:rPr lang="en-US" dirty="0" smtClean="0"/>
              <a:t>Provider market becoming more consolidated</a:t>
            </a:r>
          </a:p>
          <a:p>
            <a:pPr lvl="2"/>
            <a:r>
              <a:rPr lang="en-US" dirty="0" smtClean="0"/>
              <a:t>Horizontal mergers</a:t>
            </a:r>
          </a:p>
          <a:p>
            <a:pPr lvl="2"/>
            <a:r>
              <a:rPr lang="en-US" dirty="0" smtClean="0"/>
              <a:t>Hospital acquisition of physician </a:t>
            </a:r>
            <a:r>
              <a:rPr lang="en-US" dirty="0" smtClean="0"/>
              <a:t>practices</a:t>
            </a:r>
          </a:p>
          <a:p>
            <a:pPr lvl="2"/>
            <a:r>
              <a:rPr lang="en-US" dirty="0" smtClean="0"/>
              <a:t>Strong headwind for purchasing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BEF72E-890F-4508-B182-8C7C3AA365C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2830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Economics of Networks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Insurer leverage  </a:t>
            </a:r>
            <a:r>
              <a:rPr lang="en-US" dirty="0" smtClean="0"/>
              <a:t>with providers based on ability to shift volume </a:t>
            </a:r>
            <a:r>
              <a:rPr lang="en-US" dirty="0" smtClean="0"/>
              <a:t>from </a:t>
            </a:r>
            <a:r>
              <a:rPr lang="en-US" dirty="0" smtClean="0"/>
              <a:t>high-priced providers to others</a:t>
            </a:r>
          </a:p>
          <a:p>
            <a:pPr lvl="1"/>
            <a:r>
              <a:rPr lang="en-US" dirty="0" smtClean="0"/>
              <a:t>Network strategy potentially more potent approach than high deductibles and price information</a:t>
            </a:r>
          </a:p>
          <a:p>
            <a:pPr lvl="2"/>
            <a:r>
              <a:rPr lang="en-US" dirty="0" smtClean="0"/>
              <a:t>Simpler tasks for </a:t>
            </a:r>
            <a:r>
              <a:rPr lang="en-US" dirty="0" smtClean="0"/>
              <a:t>enrollees—less information to gather and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BEF72E-890F-4508-B182-8C7C3AA365C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65197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Economics of Networks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ACA exchange is ideal </a:t>
            </a:r>
            <a:r>
              <a:rPr lang="en-US" dirty="0" smtClean="0"/>
              <a:t>marketplace </a:t>
            </a:r>
            <a:r>
              <a:rPr lang="en-US" dirty="0" smtClean="0"/>
              <a:t>for narrow network plans</a:t>
            </a:r>
          </a:p>
          <a:p>
            <a:pPr lvl="1"/>
            <a:r>
              <a:rPr lang="en-US" dirty="0" smtClean="0"/>
              <a:t>Enrollee sensitivity to premium differences</a:t>
            </a:r>
          </a:p>
          <a:p>
            <a:pPr lvl="2"/>
            <a:r>
              <a:rPr lang="en-US" dirty="0" smtClean="0"/>
              <a:t>Affordability a challenge for most in this market</a:t>
            </a:r>
          </a:p>
          <a:p>
            <a:pPr lvl="2"/>
            <a:r>
              <a:rPr lang="en-US" dirty="0"/>
              <a:t>Tax credits do not vary with plan purchased</a:t>
            </a:r>
          </a:p>
          <a:p>
            <a:pPr lvl="2"/>
            <a:r>
              <a:rPr lang="en-US" dirty="0" smtClean="0"/>
              <a:t>Metal tiers make plan comparisons easier</a:t>
            </a:r>
          </a:p>
          <a:p>
            <a:pPr lvl="1"/>
            <a:r>
              <a:rPr lang="en-US" dirty="0" smtClean="0"/>
              <a:t>Absence </a:t>
            </a:r>
            <a:r>
              <a:rPr lang="en-US" dirty="0" smtClean="0"/>
              <a:t>of “one size fits all” requirement</a:t>
            </a:r>
          </a:p>
          <a:p>
            <a:r>
              <a:rPr lang="en-US" dirty="0"/>
              <a:t>A</a:t>
            </a:r>
            <a:r>
              <a:rPr lang="en-US" dirty="0" smtClean="0"/>
              <a:t>lmost half of ACA networks are </a:t>
            </a:r>
            <a:r>
              <a:rPr lang="en-US" dirty="0" smtClean="0"/>
              <a:t>narrow </a:t>
            </a:r>
            <a:r>
              <a:rPr lang="en-US" dirty="0" smtClean="0"/>
              <a:t>(McKinsey)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BEF72E-890F-4508-B182-8C7C3AA365C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28096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Price, Efficiency, Quality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Initial focus of limited networks on unit prices</a:t>
            </a:r>
          </a:p>
          <a:p>
            <a:pPr lvl="1"/>
            <a:r>
              <a:rPr lang="en-US" dirty="0" smtClean="0"/>
              <a:t>Shifting volume to lower-priced providers</a:t>
            </a:r>
          </a:p>
          <a:p>
            <a:pPr lvl="1"/>
            <a:r>
              <a:rPr lang="en-US" dirty="0" smtClean="0"/>
              <a:t>Negotiating lower prices</a:t>
            </a:r>
          </a:p>
          <a:p>
            <a:pPr lvl="1"/>
            <a:r>
              <a:rPr lang="en-US" dirty="0" smtClean="0"/>
              <a:t>Longer-term potential to spur provider efforts to contain costs</a:t>
            </a:r>
          </a:p>
          <a:p>
            <a:pPr lvl="2"/>
            <a:r>
              <a:rPr lang="en-US" dirty="0" smtClean="0"/>
              <a:t>Market-level effects of growth in limited network plans</a:t>
            </a:r>
          </a:p>
          <a:p>
            <a:pPr lvl="3"/>
            <a:r>
              <a:rPr lang="en-US" dirty="0" smtClean="0"/>
              <a:t>Magnifies stakes for providers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BEF72E-890F-4508-B182-8C7C3AA365C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65260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Price, Efficiency, Quality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Potential to assess broader measures of price—and quality</a:t>
            </a:r>
          </a:p>
          <a:p>
            <a:pPr lvl="1"/>
            <a:r>
              <a:rPr lang="en-US" dirty="0" smtClean="0"/>
              <a:t>Per episode</a:t>
            </a:r>
          </a:p>
          <a:p>
            <a:pPr lvl="1"/>
            <a:r>
              <a:rPr lang="en-US" dirty="0" smtClean="0"/>
              <a:t>Per </a:t>
            </a:r>
            <a:r>
              <a:rPr lang="en-US" dirty="0" smtClean="0"/>
              <a:t>enrollee over a year</a:t>
            </a:r>
            <a:endParaRPr lang="en-US" dirty="0" smtClean="0"/>
          </a:p>
          <a:p>
            <a:pPr lvl="1"/>
            <a:r>
              <a:rPr lang="en-US" dirty="0" smtClean="0"/>
              <a:t>Basis for dropping providers from network</a:t>
            </a:r>
          </a:p>
          <a:p>
            <a:pPr lvl="1"/>
            <a:r>
              <a:rPr lang="en-US" dirty="0" smtClean="0"/>
              <a:t>An enhancement </a:t>
            </a:r>
            <a:r>
              <a:rPr lang="en-US" i="1" dirty="0" smtClean="0"/>
              <a:t>when analytic tools good enough</a:t>
            </a:r>
          </a:p>
          <a:p>
            <a:pPr lvl="1"/>
            <a:r>
              <a:rPr lang="en-US" dirty="0" smtClean="0"/>
              <a:t>Analytic parallels in reformed </a:t>
            </a:r>
            <a:r>
              <a:rPr lang="en-US" dirty="0" smtClean="0"/>
              <a:t>payment</a:t>
            </a:r>
          </a:p>
          <a:p>
            <a:pPr lvl="2"/>
            <a:r>
              <a:rPr lang="en-US" dirty="0" smtClean="0"/>
              <a:t>Progress in defining bundles and measuring quality applicable to both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BEF72E-890F-4508-B182-8C7C3AA365C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72603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Narrow vs Tiered Networks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Narrow networks more powerful tool</a:t>
            </a:r>
          </a:p>
          <a:p>
            <a:pPr lvl="1"/>
            <a:r>
              <a:rPr lang="en-US" dirty="0" smtClean="0"/>
              <a:t>Stronger </a:t>
            </a:r>
            <a:r>
              <a:rPr lang="en-US" dirty="0" smtClean="0"/>
              <a:t>steering incentives</a:t>
            </a:r>
            <a:endParaRPr lang="en-US" dirty="0" smtClean="0"/>
          </a:p>
          <a:p>
            <a:pPr lvl="1"/>
            <a:r>
              <a:rPr lang="en-US" dirty="0" smtClean="0"/>
              <a:t>Resulting larger discount on premium</a:t>
            </a:r>
          </a:p>
          <a:p>
            <a:r>
              <a:rPr lang="en-US" dirty="0" smtClean="0"/>
              <a:t>But tiered networks have potential for broader consumer interest</a:t>
            </a:r>
          </a:p>
          <a:p>
            <a:pPr lvl="1"/>
            <a:r>
              <a:rPr lang="en-US" dirty="0" smtClean="0"/>
              <a:t>Choices at point of service rather than for a year</a:t>
            </a:r>
          </a:p>
          <a:p>
            <a:pPr lvl="2"/>
            <a:r>
              <a:rPr lang="en-US" dirty="0" smtClean="0"/>
              <a:t>Popularity of PPOs and tiered formularies</a:t>
            </a:r>
          </a:p>
          <a:p>
            <a:pPr lvl="1"/>
            <a:r>
              <a:rPr lang="en-US" dirty="0" smtClean="0"/>
              <a:t>More compatible with </a:t>
            </a:r>
            <a:r>
              <a:rPr lang="en-US" dirty="0" err="1" smtClean="0"/>
              <a:t>broadACOs</a:t>
            </a:r>
            <a:endParaRPr lang="en-US" dirty="0" smtClean="0"/>
          </a:p>
          <a:p>
            <a:pPr lvl="2"/>
            <a:r>
              <a:rPr lang="en-US" dirty="0" smtClean="0"/>
              <a:t>ACO as a </a:t>
            </a:r>
            <a:r>
              <a:rPr lang="en-US" dirty="0" smtClean="0"/>
              <a:t>tier—California model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BEF72E-890F-4508-B182-8C7C3AA365C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18355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Narrow vs Tiered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dirty="0" smtClean="0"/>
              <a:t>hy so few tiered networks?</a:t>
            </a:r>
          </a:p>
          <a:p>
            <a:pPr lvl="1"/>
            <a:r>
              <a:rPr lang="en-US" dirty="0" smtClean="0"/>
              <a:t>Insurance exchanges a favorable environment for narrow network products</a:t>
            </a:r>
          </a:p>
          <a:p>
            <a:pPr lvl="2"/>
            <a:r>
              <a:rPr lang="en-US" dirty="0" smtClean="0"/>
              <a:t>But employer plans a good environment for tiered networks</a:t>
            </a:r>
          </a:p>
          <a:p>
            <a:pPr lvl="1"/>
            <a:r>
              <a:rPr lang="en-US" dirty="0" smtClean="0"/>
              <a:t>Contracting practices blocking the approach</a:t>
            </a:r>
          </a:p>
          <a:p>
            <a:pPr lvl="2"/>
            <a:r>
              <a:rPr lang="en-US" dirty="0" smtClean="0"/>
              <a:t>Provider demands to be placed in preferred tier (“anti-steering”)</a:t>
            </a:r>
          </a:p>
          <a:p>
            <a:pPr lvl="1"/>
            <a:r>
              <a:rPr lang="en-US" dirty="0" smtClean="0"/>
              <a:t>Supporting </a:t>
            </a:r>
            <a:r>
              <a:rPr lang="en-US" dirty="0" smtClean="0"/>
              <a:t>tiered networks </a:t>
            </a:r>
            <a:r>
              <a:rPr lang="en-US" dirty="0" smtClean="0"/>
              <a:t>in Massachusetts</a:t>
            </a:r>
          </a:p>
          <a:p>
            <a:pPr lvl="2"/>
            <a:r>
              <a:rPr lang="en-US" dirty="0" smtClean="0"/>
              <a:t>Purchasing and regulation of contracting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BEF72E-890F-4508-B182-8C7C3AA365C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2869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Regulation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 of </a:t>
            </a:r>
            <a:r>
              <a:rPr lang="en-US" dirty="0" smtClean="0"/>
              <a:t>unexpected </a:t>
            </a:r>
            <a:r>
              <a:rPr lang="en-US" dirty="0" smtClean="0"/>
              <a:t>rapid </a:t>
            </a:r>
            <a:r>
              <a:rPr lang="en-US" dirty="0" smtClean="0"/>
              <a:t>growth in product</a:t>
            </a:r>
            <a:endParaRPr lang="en-US" dirty="0" smtClean="0"/>
          </a:p>
          <a:p>
            <a:pPr lvl="1"/>
            <a:r>
              <a:rPr lang="en-US" dirty="0" smtClean="0"/>
              <a:t>Problems arose that </a:t>
            </a:r>
            <a:r>
              <a:rPr lang="en-US" dirty="0" smtClean="0"/>
              <a:t>need solutions</a:t>
            </a:r>
          </a:p>
          <a:p>
            <a:pPr lvl="1"/>
            <a:r>
              <a:rPr lang="en-US" dirty="0" smtClean="0"/>
              <a:t>Popularity cautioned policy makers on using regulation to suppress the product</a:t>
            </a:r>
          </a:p>
          <a:p>
            <a:r>
              <a:rPr lang="en-US" dirty="0" smtClean="0"/>
              <a:t>Transparency </a:t>
            </a:r>
            <a:r>
              <a:rPr lang="en-US" dirty="0" smtClean="0"/>
              <a:t>shortcomings</a:t>
            </a:r>
          </a:p>
          <a:p>
            <a:pPr lvl="1"/>
            <a:r>
              <a:rPr lang="en-US" dirty="0" smtClean="0"/>
              <a:t>Essential to have real-time accuracy on provider directories</a:t>
            </a:r>
          </a:p>
          <a:p>
            <a:pPr lvl="2"/>
            <a:r>
              <a:rPr lang="en-US" dirty="0" smtClean="0"/>
              <a:t>Part can be done through IT</a:t>
            </a:r>
          </a:p>
          <a:p>
            <a:pPr lvl="2"/>
            <a:r>
              <a:rPr lang="en-US" dirty="0" smtClean="0"/>
              <a:t>May need more structured contracting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5BEF72E-890F-4508-B182-8C7C3AA365C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205280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Office Theme">
  <a:themeElements>
    <a:clrScheme name="Schaeffer Ctr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810000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E003EC7BE8414EBCC1913090FABC48" ma:contentTypeVersion="0" ma:contentTypeDescription="Create a new document." ma:contentTypeScope="" ma:versionID="f6951a5c1290851e230437cde8e43e4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B2959C-1FAC-496F-A8F7-DE9D8B0C33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F8DBA5A-DB99-4673-9E22-1238006010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66C6F8-2668-459A-9B48-B04E3592C5CE}">
  <ds:schemaRefs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8269</TotalTime>
  <Words>590</Words>
  <Application>Microsoft Office PowerPoint</Application>
  <PresentationFormat>On-screen Show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Limited Networks</vt:lpstr>
      <vt:lpstr>Economics of Networks (1)</vt:lpstr>
      <vt:lpstr>Economics of Networks (2)</vt:lpstr>
      <vt:lpstr>Economics of Networks (3)</vt:lpstr>
      <vt:lpstr>Price, Efficiency, Quality (1)</vt:lpstr>
      <vt:lpstr>Price, Efficiency, Quality (2)</vt:lpstr>
      <vt:lpstr>Narrow vs Tiered Networks (1)</vt:lpstr>
      <vt:lpstr>Narrow vs Tiered (2)</vt:lpstr>
      <vt:lpstr>Network Regulation (1)</vt:lpstr>
      <vt:lpstr>Network Regulation (2)</vt:lpstr>
      <vt:lpstr>Network Regulation (3)</vt:lpstr>
      <vt:lpstr>Concluding Thoughts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roadmap</dc:creator>
  <cp:lastModifiedBy>Paul</cp:lastModifiedBy>
  <cp:revision>363</cp:revision>
  <cp:lastPrinted>2012-03-01T21:42:55Z</cp:lastPrinted>
  <dcterms:created xsi:type="dcterms:W3CDTF">2012-02-07T00:14:30Z</dcterms:created>
  <dcterms:modified xsi:type="dcterms:W3CDTF">2015-02-19T16:47:26Z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0x01010063E003EC7BE8414EBCC1913090FABC48</vt:lpwstr>
  </property>
</Properties>
</file>