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75" r:id="rId4"/>
    <p:sldId id="274" r:id="rId5"/>
    <p:sldId id="272" r:id="rId6"/>
    <p:sldId id="276" r:id="rId7"/>
    <p:sldId id="269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320B"/>
    <a:srgbClr val="122F5A"/>
    <a:srgbClr val="133859"/>
    <a:srgbClr val="122752"/>
    <a:srgbClr val="173267"/>
    <a:srgbClr val="1D3E81"/>
    <a:srgbClr val="0033CC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89FFAD-9B18-4902-A732-195DFB3BFB78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4D0B2-0AE6-41A3-A8B5-EF3D7471622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1546-B572-4F30-A037-3727A182ABA9}" type="datetimeFigureOut">
              <a:rPr lang="en-US" smtClean="0"/>
              <a:t>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5676-82E1-4F44-B7B2-D4D2EB3D21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1546-B572-4F30-A037-3727A182ABA9}" type="datetimeFigureOut">
              <a:rPr lang="en-US" smtClean="0"/>
              <a:t>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5676-82E1-4F44-B7B2-D4D2EB3D21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1546-B572-4F30-A037-3727A182ABA9}" type="datetimeFigureOut">
              <a:rPr lang="en-US" smtClean="0"/>
              <a:t>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5676-82E1-4F44-B7B2-D4D2EB3D21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1546-B572-4F30-A037-3727A182ABA9}" type="datetimeFigureOut">
              <a:rPr lang="en-US" smtClean="0"/>
              <a:t>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5676-82E1-4F44-B7B2-D4D2EB3D21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1546-B572-4F30-A037-3727A182ABA9}" type="datetimeFigureOut">
              <a:rPr lang="en-US" smtClean="0"/>
              <a:t>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5676-82E1-4F44-B7B2-D4D2EB3D21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1546-B572-4F30-A037-3727A182ABA9}" type="datetimeFigureOut">
              <a:rPr lang="en-US" smtClean="0"/>
              <a:t>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5676-82E1-4F44-B7B2-D4D2EB3D21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1546-B572-4F30-A037-3727A182ABA9}" type="datetimeFigureOut">
              <a:rPr lang="en-US" smtClean="0"/>
              <a:t>2/22/2015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5676-82E1-4F44-B7B2-D4D2EB3D21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1546-B572-4F30-A037-3727A182ABA9}" type="datetimeFigureOut">
              <a:rPr lang="en-US" smtClean="0"/>
              <a:t>2/22/2015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5676-82E1-4F44-B7B2-D4D2EB3D21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1546-B572-4F30-A037-3727A182ABA9}" type="datetimeFigureOut">
              <a:rPr lang="en-US" smtClean="0"/>
              <a:t>2/22/2015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5676-82E1-4F44-B7B2-D4D2EB3D21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1546-B572-4F30-A037-3727A182ABA9}" type="datetimeFigureOut">
              <a:rPr lang="en-US" smtClean="0"/>
              <a:t>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5676-82E1-4F44-B7B2-D4D2EB3D21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1546-B572-4F30-A037-3727A182ABA9}" type="datetimeFigureOut">
              <a:rPr lang="en-US" smtClean="0"/>
              <a:t>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5676-82E1-4F44-B7B2-D4D2EB3D21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E1546-B572-4F30-A037-3727A182ABA9}" type="datetimeFigureOut">
              <a:rPr lang="en-US" smtClean="0"/>
              <a:t>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75676-82E1-4F44-B7B2-D4D2EB3D212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fiercehealthcare.com/story/4-steps-successful-hospital-physician-integration/2014-03-28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F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143001"/>
            <a:ext cx="8839200" cy="1828800"/>
          </a:xfrm>
        </p:spPr>
        <p:txBody>
          <a:bodyPr>
            <a:normAutofit/>
          </a:bodyPr>
          <a:lstStyle/>
          <a:p>
            <a:r>
              <a:rPr lang="en-US" sz="4200" b="1" dirty="0" smtClean="0">
                <a:solidFill>
                  <a:srgbClr val="FFC000"/>
                </a:solidFill>
              </a:rPr>
              <a:t>PROVIDER CONSOLIDATION</a:t>
            </a:r>
            <a:r>
              <a:rPr lang="en-US" sz="4000" b="1" dirty="0" smtClean="0">
                <a:solidFill>
                  <a:srgbClr val="FFC000"/>
                </a:solidFill>
              </a:rPr>
              <a:t/>
            </a:r>
            <a:br>
              <a:rPr lang="en-US" sz="4000" b="1" dirty="0" smtClean="0">
                <a:solidFill>
                  <a:srgbClr val="FFC000"/>
                </a:solidFill>
              </a:rPr>
            </a:br>
            <a:r>
              <a:rPr lang="en-US" sz="2400" b="1" dirty="0" smtClean="0">
                <a:solidFill>
                  <a:srgbClr val="FFC000"/>
                </a:solidFill>
              </a:rPr>
              <a:t>FTC-DOJ Public Workshop on U.S. Health Care Competition</a:t>
            </a:r>
            <a:r>
              <a:rPr lang="en-US" sz="2800" b="1" dirty="0" smtClean="0">
                <a:solidFill>
                  <a:srgbClr val="FFC000"/>
                </a:solidFill>
              </a:rPr>
              <a:t/>
            </a:r>
            <a:br>
              <a:rPr lang="en-US" sz="2800" b="1" dirty="0" smtClean="0">
                <a:solidFill>
                  <a:srgbClr val="FFC000"/>
                </a:solidFill>
              </a:rPr>
            </a:br>
            <a:r>
              <a:rPr lang="en-US" sz="2000" b="1" dirty="0" smtClean="0">
                <a:solidFill>
                  <a:srgbClr val="FFC000"/>
                </a:solidFill>
              </a:rPr>
              <a:t>Washington, D.C.</a:t>
            </a:r>
            <a:br>
              <a:rPr lang="en-US" sz="2000" b="1" dirty="0" smtClean="0">
                <a:solidFill>
                  <a:srgbClr val="FFC000"/>
                </a:solidFill>
              </a:rPr>
            </a:br>
            <a:r>
              <a:rPr lang="en-US" sz="2000" b="1" dirty="0" smtClean="0">
                <a:solidFill>
                  <a:srgbClr val="FFC000"/>
                </a:solidFill>
              </a:rPr>
              <a:t>February 25, 2015</a:t>
            </a:r>
            <a:endParaRPr lang="en-US" sz="2000" b="1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3886200"/>
            <a:ext cx="6019800" cy="16764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Kenneth W. </a:t>
            </a:r>
            <a:r>
              <a:rPr lang="en-US" b="1" dirty="0" err="1" smtClean="0">
                <a:solidFill>
                  <a:schemeClr val="bg1"/>
                </a:solidFill>
              </a:rPr>
              <a:t>Kizer</a:t>
            </a:r>
            <a:r>
              <a:rPr lang="en-US" b="1" dirty="0" smtClean="0">
                <a:solidFill>
                  <a:schemeClr val="bg1"/>
                </a:solidFill>
              </a:rPr>
              <a:t>, MD, MPH</a:t>
            </a:r>
          </a:p>
          <a:p>
            <a:r>
              <a:rPr lang="en-US" sz="2600" b="1" dirty="0" smtClean="0">
                <a:solidFill>
                  <a:schemeClr val="bg1"/>
                </a:solidFill>
              </a:rPr>
              <a:t>Distinguished Professor, UC Davis School of Medicine and Betty Irene Moore School of Nursing</a:t>
            </a:r>
          </a:p>
          <a:p>
            <a:r>
              <a:rPr lang="en-US" sz="2600" b="1" dirty="0">
                <a:solidFill>
                  <a:schemeClr val="bg1"/>
                </a:solidFill>
              </a:rPr>
              <a:t>a</a:t>
            </a:r>
            <a:r>
              <a:rPr lang="en-US" sz="2600" b="1" dirty="0" smtClean="0">
                <a:solidFill>
                  <a:schemeClr val="bg1"/>
                </a:solidFill>
              </a:rPr>
              <a:t>nd</a:t>
            </a:r>
          </a:p>
          <a:p>
            <a:r>
              <a:rPr lang="en-US" sz="2600" b="1" dirty="0" smtClean="0">
                <a:solidFill>
                  <a:schemeClr val="bg1"/>
                </a:solidFill>
              </a:rPr>
              <a:t>Director, Institute for Population Health Improvement</a:t>
            </a:r>
            <a:endParaRPr lang="en-US" sz="2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F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990600"/>
            <a:ext cx="8763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6075" indent="-346075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2800" b="1" dirty="0" smtClean="0">
                <a:solidFill>
                  <a:schemeClr val="bg1"/>
                </a:solidFill>
              </a:rPr>
              <a:t>Driven by the need to achieve </a:t>
            </a:r>
            <a:r>
              <a:rPr lang="en-US" sz="2800" b="1" i="1" dirty="0" smtClean="0">
                <a:solidFill>
                  <a:schemeClr val="bg1"/>
                </a:solidFill>
              </a:rPr>
              <a:t>clinical integration</a:t>
            </a:r>
          </a:p>
          <a:p>
            <a:pPr marL="803275" lvl="1" indent="-346075">
              <a:buClr>
                <a:srgbClr val="FF0000"/>
              </a:buClr>
              <a:buFont typeface="Wingdings" pitchFamily="2" charset="2"/>
              <a:buChar char="ü"/>
            </a:pPr>
            <a:r>
              <a:rPr lang="en-US" sz="2400" b="1" dirty="0" smtClean="0">
                <a:solidFill>
                  <a:schemeClr val="bg1"/>
                </a:solidFill>
              </a:rPr>
              <a:t>New value-based payment models</a:t>
            </a:r>
          </a:p>
          <a:p>
            <a:pPr marL="803275" lvl="1" indent="-346075">
              <a:buClr>
                <a:srgbClr val="FF0000"/>
              </a:buClr>
              <a:buFont typeface="Wingdings" pitchFamily="2" charset="2"/>
              <a:buChar char="ü"/>
            </a:pPr>
            <a:r>
              <a:rPr lang="en-US" sz="2400" b="1" dirty="0" smtClean="0">
                <a:solidFill>
                  <a:schemeClr val="bg1"/>
                </a:solidFill>
              </a:rPr>
              <a:t>May be i</a:t>
            </a:r>
            <a:r>
              <a:rPr lang="en-US" sz="2400" b="1" dirty="0" smtClean="0">
                <a:solidFill>
                  <a:schemeClr val="bg1"/>
                </a:solidFill>
              </a:rPr>
              <a:t>mportant for quality improvement of some services</a:t>
            </a:r>
          </a:p>
          <a:p>
            <a:pPr marL="803275" lvl="1" indent="-346075">
              <a:buClr>
                <a:srgbClr val="FF0000"/>
              </a:buClr>
              <a:buFont typeface="Wingdings" pitchFamily="2" charset="2"/>
              <a:buChar char="ü"/>
            </a:pPr>
            <a:r>
              <a:rPr lang="en-US" sz="2400" b="1" dirty="0" smtClean="0">
                <a:solidFill>
                  <a:schemeClr val="bg1"/>
                </a:solidFill>
              </a:rPr>
              <a:t>Essential for population health management</a:t>
            </a:r>
          </a:p>
          <a:p>
            <a:pPr marL="346075" indent="-346075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2800" b="1" dirty="0" smtClean="0">
                <a:solidFill>
                  <a:schemeClr val="bg1"/>
                </a:solidFill>
              </a:rPr>
              <a:t>Independent physicians – an endangered species??</a:t>
            </a:r>
          </a:p>
          <a:p>
            <a:pPr marL="346075" indent="-346075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2800" b="1" dirty="0" smtClean="0">
                <a:solidFill>
                  <a:schemeClr val="bg1"/>
                </a:solidFill>
              </a:rPr>
              <a:t>The rhetoric </a:t>
            </a:r>
            <a:r>
              <a:rPr lang="en-US" sz="2800" b="1" dirty="0" err="1" smtClean="0">
                <a:solidFill>
                  <a:schemeClr val="bg1"/>
                </a:solidFill>
              </a:rPr>
              <a:t>vs</a:t>
            </a:r>
            <a:r>
              <a:rPr lang="en-US" sz="2800" b="1" dirty="0" smtClean="0">
                <a:solidFill>
                  <a:schemeClr val="bg1"/>
                </a:solidFill>
              </a:rPr>
              <a:t> the reality of consolidation-derived efficiencies and quality improvements</a:t>
            </a:r>
          </a:p>
          <a:p>
            <a:pPr marL="803275" lvl="1" indent="-346075">
              <a:buClr>
                <a:srgbClr val="FF0000"/>
              </a:buClr>
              <a:buFont typeface="Wingdings" pitchFamily="2" charset="2"/>
              <a:buChar char="ü"/>
            </a:pPr>
            <a:r>
              <a:rPr lang="en-US" sz="2400" b="1" dirty="0" smtClean="0">
                <a:solidFill>
                  <a:schemeClr val="bg1"/>
                </a:solidFill>
              </a:rPr>
              <a:t>Cost </a:t>
            </a:r>
          </a:p>
          <a:p>
            <a:pPr marL="803275" lvl="1" indent="-346075">
              <a:buClr>
                <a:srgbClr val="FF0000"/>
              </a:buClr>
              <a:buFont typeface="Wingdings" pitchFamily="2" charset="2"/>
              <a:buChar char="ü"/>
            </a:pPr>
            <a:r>
              <a:rPr lang="en-US" sz="2400" b="1" dirty="0" smtClean="0">
                <a:solidFill>
                  <a:schemeClr val="bg1"/>
                </a:solidFill>
              </a:rPr>
              <a:t>Quality of care </a:t>
            </a:r>
          </a:p>
          <a:p>
            <a:pPr marL="803275" lvl="1" indent="-346075">
              <a:buClr>
                <a:srgbClr val="FF0000"/>
              </a:buClr>
              <a:buFont typeface="Wingdings" pitchFamily="2" charset="2"/>
              <a:buChar char="ü"/>
            </a:pPr>
            <a:r>
              <a:rPr lang="en-US" sz="2400" b="1" dirty="0" smtClean="0">
                <a:solidFill>
                  <a:schemeClr val="bg1"/>
                </a:solidFill>
              </a:rPr>
              <a:t>Service satisfaction</a:t>
            </a:r>
          </a:p>
          <a:p>
            <a:pPr marL="803275" lvl="1" indent="-346075">
              <a:buClr>
                <a:srgbClr val="FF0000"/>
              </a:buClr>
              <a:buFont typeface="Wingdings" pitchFamily="2" charset="2"/>
              <a:buChar char="ü"/>
            </a:pPr>
            <a:r>
              <a:rPr lang="en-US" sz="2400" b="1" dirty="0" smtClean="0">
                <a:solidFill>
                  <a:schemeClr val="bg1"/>
                </a:solidFill>
              </a:rPr>
              <a:t>Health outcomes</a:t>
            </a:r>
          </a:p>
          <a:p>
            <a:pPr marL="346075" indent="-346075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2800" b="1" dirty="0" smtClean="0">
                <a:solidFill>
                  <a:schemeClr val="bg1"/>
                </a:solidFill>
              </a:rPr>
              <a:t>Clinical integration is about integrating patient care, not organizations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15240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C000"/>
                </a:solidFill>
              </a:rPr>
              <a:t>PROVIDER CONSOLIDATION</a:t>
            </a:r>
            <a:r>
              <a:rPr lang="en-US" sz="3600" b="1" dirty="0" smtClean="0">
                <a:solidFill>
                  <a:srgbClr val="FFC000"/>
                </a:solidFill>
              </a:rPr>
              <a:t>  </a:t>
            </a:r>
            <a:endParaRPr lang="en-US" sz="3600" b="1" dirty="0">
              <a:solidFill>
                <a:srgbClr val="FFC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52400" y="762000"/>
            <a:ext cx="8839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F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775" y="76200"/>
            <a:ext cx="9144000" cy="685800"/>
          </a:xfrm>
        </p:spPr>
        <p:txBody>
          <a:bodyPr>
            <a:noAutofit/>
          </a:bodyPr>
          <a:lstStyle/>
          <a:p>
            <a:pPr>
              <a:buClr>
                <a:srgbClr val="66FFFF"/>
              </a:buClr>
              <a:defRPr/>
            </a:pPr>
            <a:r>
              <a:rPr lang="en-US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CLINICAL INTEGRATION:</a:t>
            </a:r>
            <a:r>
              <a:rPr lang="en-US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 </a:t>
            </a:r>
            <a:r>
              <a:rPr lang="en-US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Form </a:t>
            </a:r>
            <a:r>
              <a:rPr lang="en-US" sz="36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vs</a:t>
            </a:r>
            <a:r>
              <a:rPr lang="en-US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charset="0"/>
              </a:rPr>
              <a:t> Function</a:t>
            </a:r>
            <a:endParaRPr lang="en-US" sz="3600" b="1" dirty="0">
              <a:solidFill>
                <a:srgbClr val="FFCC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763000" cy="5715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>
                <a:srgbClr val="FF3300"/>
              </a:buClr>
              <a:buSzPct val="75000"/>
              <a:buFont typeface="Wingdings" pitchFamily="2" charset="2"/>
              <a:buChar char="Ø"/>
              <a:defRPr/>
            </a:pPr>
            <a:r>
              <a:rPr lang="en-US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charset="0"/>
              </a:rPr>
              <a:t>“I</a:t>
            </a:r>
            <a:r>
              <a:rPr lang="en-US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ntegrated patient care” and “integrated </a:t>
            </a:r>
            <a:r>
              <a:rPr 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</a:t>
            </a:r>
            <a:r>
              <a:rPr lang="en-US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elivery system” are not </a:t>
            </a:r>
            <a:r>
              <a:rPr lang="en-US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synonymous; </a:t>
            </a:r>
            <a:r>
              <a:rPr lang="en-US" sz="2600" b="1" dirty="0">
                <a:solidFill>
                  <a:schemeClr val="bg1"/>
                </a:solidFill>
              </a:rPr>
              <a:t>f</a:t>
            </a:r>
            <a:r>
              <a:rPr lang="en-US" sz="2600" b="1" dirty="0" smtClean="0">
                <a:solidFill>
                  <a:schemeClr val="bg1"/>
                </a:solidFill>
              </a:rPr>
              <a:t>ull </a:t>
            </a:r>
            <a:r>
              <a:rPr lang="en-US" sz="2600" b="1" dirty="0">
                <a:solidFill>
                  <a:schemeClr val="bg1"/>
                </a:solidFill>
              </a:rPr>
              <a:t>financial integration is not synonymous with effective clinical </a:t>
            </a:r>
            <a:r>
              <a:rPr lang="en-US" sz="2600" b="1" dirty="0" smtClean="0">
                <a:solidFill>
                  <a:schemeClr val="bg1"/>
                </a:solidFill>
              </a:rPr>
              <a:t>integration</a:t>
            </a:r>
            <a:endParaRPr lang="en-US" sz="2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  <a:p>
            <a:pPr>
              <a:lnSpc>
                <a:spcPct val="90000"/>
              </a:lnSpc>
              <a:buClr>
                <a:srgbClr val="FF3300"/>
              </a:buClr>
              <a:buSzPct val="75000"/>
              <a:buFont typeface="Wingdings" pitchFamily="2" charset="2"/>
              <a:buChar char="Ø"/>
              <a:defRPr/>
            </a:pPr>
            <a:r>
              <a:rPr lang="en-US" sz="2600" b="1" i="1" dirty="0" smtClean="0">
                <a:solidFill>
                  <a:schemeClr val="bg1"/>
                </a:solidFill>
                <a:cs typeface="Arial" charset="0"/>
              </a:rPr>
              <a:t>Integrated delivery system </a:t>
            </a:r>
            <a:r>
              <a:rPr lang="en-US" sz="2600" b="1" dirty="0" smtClean="0">
                <a:solidFill>
                  <a:schemeClr val="bg1"/>
                </a:solidFill>
                <a:cs typeface="Arial" charset="0"/>
              </a:rPr>
              <a:t>(IDS) is a generic term for a variety of organizational structures having varying degrees of administrative, financial and/or clinical integration; </a:t>
            </a:r>
            <a:r>
              <a:rPr lang="en-US" sz="2600" b="1" i="1" dirty="0" smtClean="0">
                <a:solidFill>
                  <a:schemeClr val="bg1"/>
                </a:solidFill>
                <a:cs typeface="Arial" charset="0"/>
              </a:rPr>
              <a:t>there is no standardized definition of what constitutes an IDS </a:t>
            </a:r>
          </a:p>
          <a:p>
            <a:pPr>
              <a:lnSpc>
                <a:spcPct val="90000"/>
              </a:lnSpc>
              <a:buClr>
                <a:srgbClr val="FF3300"/>
              </a:buClr>
              <a:buSzPct val="75000"/>
              <a:buFont typeface="Wingdings" pitchFamily="2" charset="2"/>
              <a:buChar char="Ø"/>
              <a:defRPr/>
            </a:pPr>
            <a:r>
              <a:rPr lang="en-US" sz="2600" b="1" dirty="0" smtClean="0">
                <a:solidFill>
                  <a:schemeClr val="bg1"/>
                </a:solidFill>
                <a:cs typeface="Arial" charset="0"/>
              </a:rPr>
              <a:t>Integrated delivery systems do not necessarily produce </a:t>
            </a:r>
            <a:r>
              <a:rPr lang="en-US" sz="2600" b="1" dirty="0" smtClean="0">
                <a:solidFill>
                  <a:schemeClr val="bg1"/>
                </a:solidFill>
                <a:cs typeface="Arial" charset="0"/>
              </a:rPr>
              <a:t>integrated </a:t>
            </a:r>
            <a:r>
              <a:rPr lang="en-US" sz="2600" b="1" dirty="0" smtClean="0">
                <a:solidFill>
                  <a:schemeClr val="bg1"/>
                </a:solidFill>
                <a:cs typeface="Arial" charset="0"/>
              </a:rPr>
              <a:t>care – e.g., VA early 1990s, </a:t>
            </a:r>
            <a:r>
              <a:rPr lang="en-US" sz="2600" b="1" dirty="0" smtClean="0">
                <a:solidFill>
                  <a:schemeClr val="bg1"/>
                </a:solidFill>
                <a:cs typeface="Arial" charset="0"/>
              </a:rPr>
              <a:t>DOD-Military Treatment Facilities</a:t>
            </a:r>
            <a:endParaRPr lang="en-US" sz="2600" b="1" dirty="0" smtClean="0">
              <a:solidFill>
                <a:schemeClr val="bg1"/>
              </a:solidFill>
              <a:cs typeface="Arial" charset="0"/>
            </a:endParaRPr>
          </a:p>
          <a:p>
            <a:pPr>
              <a:lnSpc>
                <a:spcPct val="90000"/>
              </a:lnSpc>
              <a:buClr>
                <a:srgbClr val="FF3300"/>
              </a:buClr>
              <a:buSzPct val="75000"/>
              <a:buFont typeface="Wingdings" pitchFamily="2" charset="2"/>
              <a:buChar char="Ø"/>
              <a:defRPr/>
            </a:pPr>
            <a:r>
              <a:rPr lang="en-US" sz="2600" b="1" dirty="0" smtClean="0">
                <a:solidFill>
                  <a:srgbClr val="FFFFFF"/>
                </a:solidFill>
                <a:cs typeface="Arial" charset="0"/>
              </a:rPr>
              <a:t>Achieving clinical integration is dependent on key organizational functionalities, not a particular structure;   no single organizational form has been shown to be superior to others for achieving integrated care</a:t>
            </a:r>
            <a:endParaRPr lang="en-US" sz="2600" b="1" dirty="0" smtClean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31748" name="Line 6"/>
          <p:cNvSpPr>
            <a:spLocks noChangeShapeType="1"/>
          </p:cNvSpPr>
          <p:nvPr/>
        </p:nvSpPr>
        <p:spPr bwMode="auto">
          <a:xfrm>
            <a:off x="152400" y="685800"/>
            <a:ext cx="8763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9666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F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>
              <a:buClr>
                <a:srgbClr val="66FFFF"/>
              </a:buClr>
            </a:pPr>
            <a:r>
              <a:rPr lang="en-US" altLang="en-US" sz="3600" b="1" dirty="0" smtClean="0">
                <a:solidFill>
                  <a:srgbClr val="FFCC00"/>
                </a:solidFill>
                <a:latin typeface="Calibri" pitchFamily="34" charset="0"/>
                <a:cs typeface="Arial" charset="0"/>
              </a:rPr>
              <a:t>CLINICAL INTEGRATION: </a:t>
            </a:r>
            <a:r>
              <a:rPr lang="en-US" altLang="en-US" sz="3600" b="1" dirty="0" smtClean="0">
                <a:solidFill>
                  <a:srgbClr val="FFCC00"/>
                </a:solidFill>
                <a:latin typeface="Calibri" pitchFamily="34" charset="0"/>
                <a:cs typeface="Arial" charset="0"/>
              </a:rPr>
              <a:t>Core Functionalities </a:t>
            </a:r>
            <a:endParaRPr lang="en-US" altLang="en-US" sz="3600" b="1" dirty="0" smtClean="0">
              <a:solidFill>
                <a:srgbClr val="FFCC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8686800" cy="5943600"/>
          </a:xfrm>
        </p:spPr>
        <p:txBody>
          <a:bodyPr>
            <a:normAutofit lnSpcReduction="10000"/>
          </a:bodyPr>
          <a:lstStyle/>
          <a:p>
            <a:pPr marL="457200" indent="-457200">
              <a:buClr>
                <a:srgbClr val="FF0000"/>
              </a:buClr>
              <a:buFont typeface="Wingdings" pitchFamily="2" charset="2"/>
              <a:buChar char="Ø"/>
            </a:pPr>
            <a:r>
              <a:rPr lang="en-US" altLang="en-US" sz="2600" b="1" dirty="0" smtClean="0">
                <a:solidFill>
                  <a:schemeClr val="bg1"/>
                </a:solidFill>
                <a:latin typeface="Calibri" pitchFamily="34" charset="0"/>
              </a:rPr>
              <a:t>A common vision of health care service </a:t>
            </a:r>
            <a:r>
              <a:rPr lang="en-US" altLang="en-US" sz="2600" b="1" dirty="0" smtClean="0">
                <a:solidFill>
                  <a:schemeClr val="bg1"/>
                </a:solidFill>
                <a:latin typeface="Calibri" pitchFamily="34" charset="0"/>
              </a:rPr>
              <a:t>delivery having</a:t>
            </a:r>
          </a:p>
          <a:p>
            <a:pPr marL="857250" lvl="1" indent="-457200">
              <a:buClr>
                <a:srgbClr val="FF0000"/>
              </a:buClr>
              <a:buFont typeface="Wingdings" pitchFamily="2" charset="2"/>
              <a:buChar char="ü"/>
            </a:pPr>
            <a:r>
              <a:rPr lang="en-US" altLang="en-US" sz="2200" b="1" dirty="0">
                <a:solidFill>
                  <a:schemeClr val="bg1"/>
                </a:solidFill>
                <a:latin typeface="Calibri" pitchFamily="34" charset="0"/>
              </a:rPr>
              <a:t>S</a:t>
            </a:r>
            <a:r>
              <a:rPr lang="en-US" altLang="en-US" sz="2200" b="1" dirty="0" smtClean="0">
                <a:solidFill>
                  <a:schemeClr val="bg1"/>
                </a:solidFill>
                <a:latin typeface="Calibri" pitchFamily="34" charset="0"/>
              </a:rPr>
              <a:t>hared </a:t>
            </a:r>
            <a:r>
              <a:rPr lang="en-US" altLang="en-US" sz="2200" b="1" dirty="0" smtClean="0">
                <a:solidFill>
                  <a:schemeClr val="bg1"/>
                </a:solidFill>
                <a:latin typeface="Calibri" pitchFamily="34" charset="0"/>
              </a:rPr>
              <a:t>and widely understood clinical objectives and </a:t>
            </a:r>
            <a:r>
              <a:rPr lang="en-US" altLang="en-US" sz="2200" b="1" dirty="0" smtClean="0">
                <a:solidFill>
                  <a:schemeClr val="bg1"/>
                </a:solidFill>
                <a:latin typeface="Calibri" pitchFamily="34" charset="0"/>
              </a:rPr>
              <a:t>goals</a:t>
            </a:r>
          </a:p>
          <a:p>
            <a:pPr marL="857250" lvl="1" indent="-457200">
              <a:buClr>
                <a:srgbClr val="FF0000"/>
              </a:buClr>
              <a:buFont typeface="Wingdings" pitchFamily="2" charset="2"/>
              <a:buChar char="ü"/>
            </a:pPr>
            <a:r>
              <a:rPr lang="en-US" altLang="en-US" sz="2200" b="1" dirty="0" smtClean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A patient-centric and population health focus</a:t>
            </a:r>
            <a:endParaRPr lang="en-US" altLang="en-US" sz="2200" b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marL="457200" indent="-457200">
              <a:buClr>
                <a:srgbClr val="FF0000"/>
              </a:buClr>
              <a:buFont typeface="Wingdings" pitchFamily="2" charset="2"/>
              <a:buChar char="Ø"/>
            </a:pPr>
            <a:r>
              <a:rPr lang="en-US" altLang="en-US" sz="2600" b="1" dirty="0" smtClean="0">
                <a:solidFill>
                  <a:schemeClr val="bg1"/>
                </a:solidFill>
                <a:latin typeface="Calibri" pitchFamily="34" charset="0"/>
              </a:rPr>
              <a:t>Information management tools </a:t>
            </a:r>
            <a:r>
              <a:rPr lang="en-US" altLang="en-US" sz="2600" b="1" dirty="0" smtClean="0">
                <a:solidFill>
                  <a:schemeClr val="bg1"/>
                </a:solidFill>
                <a:latin typeface="Calibri" pitchFamily="34" charset="0"/>
              </a:rPr>
              <a:t>(e.g., EHRs, HIEs, data analytics) and </a:t>
            </a:r>
            <a:r>
              <a:rPr lang="en-US" altLang="en-US" sz="2600" b="1" dirty="0" smtClean="0">
                <a:solidFill>
                  <a:schemeClr val="bg1"/>
                </a:solidFill>
                <a:latin typeface="Calibri" pitchFamily="34" charset="0"/>
              </a:rPr>
              <a:t>other supporting infrastructure </a:t>
            </a:r>
          </a:p>
          <a:p>
            <a:pPr marL="457200" indent="-457200">
              <a:buClr>
                <a:srgbClr val="FF0000"/>
              </a:buClr>
              <a:buFont typeface="Wingdings" pitchFamily="2" charset="2"/>
              <a:buChar char="Ø"/>
            </a:pPr>
            <a:r>
              <a:rPr lang="en-US" altLang="en-US" sz="2600" b="1" dirty="0" smtClean="0">
                <a:solidFill>
                  <a:schemeClr val="bg1"/>
                </a:solidFill>
                <a:latin typeface="Calibri" pitchFamily="34" charset="0"/>
              </a:rPr>
              <a:t>Policies and procedures for coordinating care across </a:t>
            </a:r>
            <a:r>
              <a:rPr lang="en-US" altLang="en-US" sz="2600" b="1" dirty="0" smtClean="0">
                <a:solidFill>
                  <a:schemeClr val="bg1"/>
                </a:solidFill>
                <a:latin typeface="Calibri" pitchFamily="34" charset="0"/>
              </a:rPr>
              <a:t>providers</a:t>
            </a:r>
            <a:r>
              <a:rPr lang="en-US" altLang="en-US" sz="2600" b="1" dirty="0" smtClean="0">
                <a:solidFill>
                  <a:schemeClr val="bg1"/>
                </a:solidFill>
                <a:latin typeface="Calibri" pitchFamily="34" charset="0"/>
              </a:rPr>
              <a:t>, </a:t>
            </a:r>
            <a:r>
              <a:rPr lang="en-US" altLang="en-US" sz="2600" b="1" dirty="0" smtClean="0">
                <a:solidFill>
                  <a:schemeClr val="bg1"/>
                </a:solidFill>
                <a:latin typeface="Calibri" pitchFamily="34" charset="0"/>
              </a:rPr>
              <a:t>settings, conditions, </a:t>
            </a:r>
            <a:r>
              <a:rPr lang="en-US" altLang="en-US" sz="2600" b="1" dirty="0" smtClean="0">
                <a:solidFill>
                  <a:schemeClr val="bg1"/>
                </a:solidFill>
                <a:latin typeface="Calibri" pitchFamily="34" charset="0"/>
              </a:rPr>
              <a:t>and time</a:t>
            </a:r>
          </a:p>
          <a:p>
            <a:pPr marL="457200" indent="-457200">
              <a:buClr>
                <a:srgbClr val="FF0000"/>
              </a:buClr>
              <a:buFont typeface="Wingdings" pitchFamily="2" charset="2"/>
              <a:buChar char="Ø"/>
            </a:pPr>
            <a:r>
              <a:rPr lang="en-US" altLang="en-US" sz="2600" b="1" dirty="0" smtClean="0">
                <a:solidFill>
                  <a:schemeClr val="bg1"/>
                </a:solidFill>
                <a:latin typeface="Calibri" pitchFamily="34" charset="0"/>
              </a:rPr>
              <a:t>Team-based care  </a:t>
            </a:r>
          </a:p>
          <a:p>
            <a:pPr marL="457200" indent="-457200">
              <a:buClr>
                <a:srgbClr val="FF0000"/>
              </a:buClr>
              <a:buFont typeface="Wingdings" pitchFamily="2" charset="2"/>
              <a:buChar char="Ø"/>
            </a:pPr>
            <a:r>
              <a:rPr lang="en-US" altLang="en-US" sz="2600" b="1" dirty="0" smtClean="0">
                <a:solidFill>
                  <a:schemeClr val="bg1"/>
                </a:solidFill>
                <a:latin typeface="Calibri" pitchFamily="34" charset="0"/>
              </a:rPr>
              <a:t>Methods of accountability, including a performance management system that consistently measures and monitors clinical </a:t>
            </a:r>
            <a:r>
              <a:rPr lang="en-US" altLang="en-US" sz="2600" b="1" dirty="0" smtClean="0">
                <a:solidFill>
                  <a:schemeClr val="bg1"/>
                </a:solidFill>
                <a:latin typeface="Calibri" pitchFamily="34" charset="0"/>
              </a:rPr>
              <a:t>performance</a:t>
            </a:r>
            <a:endParaRPr lang="en-US" altLang="en-US" sz="2600" b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marL="457200" indent="-457200">
              <a:buClr>
                <a:srgbClr val="FF0000"/>
              </a:buClr>
              <a:buFont typeface="Wingdings" pitchFamily="2" charset="2"/>
              <a:buChar char="Ø"/>
            </a:pPr>
            <a:r>
              <a:rPr lang="en-US" altLang="en-US" sz="2600" b="1" dirty="0" smtClean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Strong clinical leadership that </a:t>
            </a:r>
            <a:r>
              <a:rPr lang="en-US" altLang="en-US" sz="2600" b="1" dirty="0" smtClean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drives integrated care and </a:t>
            </a:r>
            <a:r>
              <a:rPr lang="en-US" altLang="en-US" sz="2600" b="1" dirty="0" smtClean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engages front line providers</a:t>
            </a:r>
            <a:endParaRPr lang="en-US" altLang="en-US" sz="2600" b="1" dirty="0" smtClean="0">
              <a:solidFill>
                <a:schemeClr val="bg1"/>
              </a:solidFill>
              <a:latin typeface="Calibri" pitchFamily="34" charset="0"/>
              <a:cs typeface="Arial" charset="0"/>
            </a:endParaRPr>
          </a:p>
          <a:p>
            <a:pPr marL="457200" indent="-457200">
              <a:buClr>
                <a:srgbClr val="FF0000"/>
              </a:buClr>
              <a:buFont typeface="Wingdings" pitchFamily="2" charset="2"/>
              <a:buChar char="Ø"/>
            </a:pPr>
            <a:r>
              <a:rPr lang="en-US" altLang="en-US" sz="26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S</a:t>
            </a:r>
            <a:r>
              <a:rPr lang="en-US" altLang="en-US" sz="2600" b="1" dirty="0" smtClean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hared financial risks and rewards for clinical outcomes </a:t>
            </a:r>
          </a:p>
          <a:p>
            <a:pPr marL="457200" indent="-457200">
              <a:buClr>
                <a:srgbClr val="C00000"/>
              </a:buClr>
              <a:buFontTx/>
              <a:buNone/>
            </a:pPr>
            <a:endParaRPr lang="en-US" altLang="en-US" sz="2400" b="1" dirty="0" smtClean="0">
              <a:solidFill>
                <a:schemeClr val="bg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32772" name="Line 6"/>
          <p:cNvSpPr>
            <a:spLocks noChangeShapeType="1"/>
          </p:cNvSpPr>
          <p:nvPr/>
        </p:nvSpPr>
        <p:spPr bwMode="auto">
          <a:xfrm>
            <a:off x="152400" y="609600"/>
            <a:ext cx="8839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79770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F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"/>
            <a:ext cx="5867400" cy="683264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prstClr val="black"/>
                </a:solidFill>
              </a:rPr>
              <a:t>Published on </a:t>
            </a:r>
            <a:r>
              <a:rPr lang="en-US" sz="1200" dirty="0" err="1" smtClean="0">
                <a:solidFill>
                  <a:srgbClr val="7030A0"/>
                </a:solidFill>
              </a:rPr>
              <a:t>Fierce</a:t>
            </a:r>
            <a:r>
              <a:rPr lang="en-US" sz="1200" dirty="0" err="1" smtClean="0">
                <a:solidFill>
                  <a:srgbClr val="F79646">
                    <a:lumMod val="75000"/>
                  </a:srgbClr>
                </a:solidFill>
              </a:rPr>
              <a:t>Healthcare</a:t>
            </a:r>
            <a:r>
              <a:rPr lang="en-US" sz="1200" dirty="0" smtClean="0">
                <a:solidFill>
                  <a:prstClr val="black"/>
                </a:solidFill>
              </a:rPr>
              <a:t> (http://www.fiercehealthcare.com) </a:t>
            </a:r>
          </a:p>
          <a:p>
            <a:r>
              <a:rPr 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Healthcare systems fall short in physician engagement, docs report</a:t>
            </a:r>
          </a:p>
          <a:p>
            <a:r>
              <a:rPr lang="en-US" sz="1200" b="1" dirty="0" smtClean="0">
                <a:solidFill>
                  <a:prstClr val="black"/>
                </a:solidFill>
              </a:rPr>
              <a:t>June 9, 2014 | By Julie Bird</a:t>
            </a:r>
          </a:p>
          <a:p>
            <a:endParaRPr lang="en-US" sz="1400" b="1" dirty="0" smtClean="0">
              <a:solidFill>
                <a:prstClr val="black"/>
              </a:solidFill>
            </a:endParaRPr>
          </a:p>
          <a:p>
            <a:r>
              <a:rPr lang="en-US" sz="1600" b="1" dirty="0" smtClean="0">
                <a:solidFill>
                  <a:prstClr val="black"/>
                </a:solidFill>
              </a:rPr>
              <a:t>Healthcare systems that engage with physicians can improve their recruitment and retention and improve their chances of reaching other high-priority </a:t>
            </a:r>
            <a:r>
              <a:rPr lang="en-US" sz="1600" b="1" dirty="0" smtClean="0">
                <a:solidFill>
                  <a:prstClr val="black"/>
                </a:solidFill>
              </a:rPr>
              <a:t>goals…  </a:t>
            </a:r>
            <a:endParaRPr lang="en-US" sz="1600" b="1" dirty="0" smtClean="0">
              <a:solidFill>
                <a:prstClr val="black"/>
              </a:solidFill>
            </a:endParaRPr>
          </a:p>
          <a:p>
            <a:endParaRPr lang="en-US" sz="1600" b="1" dirty="0" smtClean="0">
              <a:solidFill>
                <a:prstClr val="black"/>
              </a:solidFill>
            </a:endParaRPr>
          </a:p>
          <a:p>
            <a:r>
              <a:rPr lang="en-US" sz="1600" b="1" dirty="0" smtClean="0">
                <a:solidFill>
                  <a:prstClr val="black"/>
                </a:solidFill>
              </a:rPr>
              <a:t>Doctors who feel engaged are more likely to be satisfied in their work, according to a summary of the findings published online in the American Hospital Association's Hospitals &amp; Health Networks Forum. But "engagement levels over the past three years have grown at a lukewarm pace, at best," according to the </a:t>
            </a:r>
            <a:r>
              <a:rPr lang="en-US" sz="1600" b="1" dirty="0" err="1" smtClean="0">
                <a:solidFill>
                  <a:prstClr val="black"/>
                </a:solidFill>
              </a:rPr>
              <a:t>symmary</a:t>
            </a:r>
            <a:r>
              <a:rPr lang="en-US" sz="1600" b="1" dirty="0" smtClean="0">
                <a:solidFill>
                  <a:prstClr val="black"/>
                </a:solidFill>
              </a:rPr>
              <a:t> by Physician Wellness Services consulting physicians Daniel Whitlock, M.D., M.B.A., and Robert Stark, M.D. </a:t>
            </a:r>
          </a:p>
          <a:p>
            <a:endParaRPr lang="en-US" sz="1600" dirty="0" smtClean="0">
              <a:solidFill>
                <a:prstClr val="black"/>
              </a:solidFill>
            </a:endParaRPr>
          </a:p>
          <a:p>
            <a:r>
              <a:rPr lang="en-US" sz="1600" b="1" dirty="0" smtClean="0">
                <a:solidFill>
                  <a:srgbClr val="C00000"/>
                </a:solidFill>
              </a:rPr>
              <a:t>The five most important elements to feeling engaged, according to the survey were:</a:t>
            </a:r>
          </a:p>
          <a:p>
            <a:pPr marL="344488" indent="-111125">
              <a:buFont typeface="+mj-lt"/>
              <a:buAutoNum type="arabicPeriod"/>
            </a:pPr>
            <a:r>
              <a:rPr lang="en-US" sz="1600" b="1" dirty="0" smtClean="0">
                <a:solidFill>
                  <a:srgbClr val="C00000"/>
                </a:solidFill>
              </a:rPr>
              <a:t> Feeling respected for competency and skills </a:t>
            </a:r>
          </a:p>
          <a:p>
            <a:pPr marL="344488" indent="-111125">
              <a:buFont typeface="+mj-lt"/>
              <a:buAutoNum type="arabicPeriod"/>
            </a:pPr>
            <a:r>
              <a:rPr lang="en-US" sz="1600" b="1" dirty="0" smtClean="0">
                <a:solidFill>
                  <a:srgbClr val="C00000"/>
                </a:solidFill>
              </a:rPr>
              <a:t> Feeling that opinions and ideas are valued </a:t>
            </a:r>
          </a:p>
          <a:p>
            <a:pPr marL="344488" indent="-111125">
              <a:buFont typeface="+mj-lt"/>
              <a:buAutoNum type="arabicPeriod"/>
            </a:pPr>
            <a:r>
              <a:rPr lang="en-US" sz="1600" b="1" dirty="0" smtClean="0">
                <a:solidFill>
                  <a:srgbClr val="C00000"/>
                </a:solidFill>
              </a:rPr>
              <a:t> </a:t>
            </a:r>
            <a:r>
              <a:rPr lang="en-US" sz="1600" b="1" dirty="0" smtClean="0">
                <a:solidFill>
                  <a:srgbClr val="C00000"/>
                </a:solidFill>
              </a:rPr>
              <a:t>Maintaining </a:t>
            </a:r>
            <a:r>
              <a:rPr lang="en-US" sz="1600" b="1" dirty="0" smtClean="0">
                <a:solidFill>
                  <a:srgbClr val="C00000"/>
                </a:solidFill>
              </a:rPr>
              <a:t>a good relationship with peers </a:t>
            </a:r>
          </a:p>
          <a:p>
            <a:pPr marL="344488" indent="-111125">
              <a:buFont typeface="+mj-lt"/>
              <a:buAutoNum type="arabicPeriod"/>
            </a:pPr>
            <a:r>
              <a:rPr lang="en-US" sz="1600" b="1" dirty="0" smtClean="0">
                <a:solidFill>
                  <a:srgbClr val="C00000"/>
                </a:solidFill>
              </a:rPr>
              <a:t> Achieving a good work/life balance </a:t>
            </a:r>
          </a:p>
          <a:p>
            <a:pPr marL="344488" indent="-111125">
              <a:buFont typeface="+mj-lt"/>
              <a:buAutoNum type="arabicPeriod"/>
            </a:pPr>
            <a:r>
              <a:rPr lang="en-US" sz="1600" b="1" dirty="0" smtClean="0">
                <a:solidFill>
                  <a:srgbClr val="C00000"/>
                </a:solidFill>
              </a:rPr>
              <a:t> Having a voice in how the doctor's time is structured and used</a:t>
            </a:r>
            <a:r>
              <a:rPr lang="en-US" sz="1400" b="1" dirty="0" smtClean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6172200" y="76200"/>
            <a:ext cx="2819400" cy="6694140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r"/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problem is many organizations don't know how to bring physicians into their fold and have successful outcomes, said </a:t>
            </a:r>
            <a:r>
              <a:rPr lang="en-US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Angood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There is more to integration than recruitment and getting physicians to sign a contract, he said.</a:t>
            </a:r>
          </a:p>
          <a:p>
            <a:pPr algn="r"/>
            <a:endParaRPr lang="en-US" b="1" dirty="0" smtClean="0">
              <a:solidFill>
                <a:srgbClr val="C00000"/>
              </a:solidFill>
            </a:endParaRPr>
          </a:p>
          <a:p>
            <a:pPr algn="r"/>
            <a:r>
              <a:rPr lang="en-US" sz="1100" b="1" dirty="0" smtClean="0">
                <a:solidFill>
                  <a:prstClr val="black"/>
                </a:solidFill>
              </a:rPr>
              <a:t>Peter </a:t>
            </a:r>
            <a:r>
              <a:rPr lang="en-US" sz="1100" b="1" dirty="0" err="1" smtClean="0">
                <a:solidFill>
                  <a:prstClr val="black"/>
                </a:solidFill>
              </a:rPr>
              <a:t>Angood</a:t>
            </a:r>
            <a:r>
              <a:rPr lang="en-US" sz="1100" b="1" dirty="0" smtClean="0">
                <a:solidFill>
                  <a:prstClr val="black"/>
                </a:solidFill>
              </a:rPr>
              <a:t>, MD</a:t>
            </a:r>
          </a:p>
          <a:p>
            <a:pPr algn="r"/>
            <a:r>
              <a:rPr lang="en-US" sz="1100" b="1" dirty="0" smtClean="0">
                <a:solidFill>
                  <a:prstClr val="black"/>
                </a:solidFill>
              </a:rPr>
              <a:t>CEO, ACPE</a:t>
            </a:r>
          </a:p>
          <a:p>
            <a:pPr algn="r"/>
            <a:r>
              <a:rPr lang="en-US" sz="1100" b="1" dirty="0" smtClean="0">
                <a:solidFill>
                  <a:prstClr val="black"/>
                </a:solidFill>
              </a:rPr>
              <a:t>February 2014</a:t>
            </a:r>
          </a:p>
          <a:p>
            <a:pPr algn="r"/>
            <a:endParaRPr lang="en-US" sz="1100" b="1" dirty="0" smtClean="0">
              <a:solidFill>
                <a:prstClr val="black"/>
              </a:solidFill>
            </a:endParaRPr>
          </a:p>
          <a:p>
            <a:pPr algn="r"/>
            <a:endParaRPr lang="en-US" sz="1100" b="1" dirty="0" smtClean="0">
              <a:solidFill>
                <a:prstClr val="black"/>
              </a:solidFill>
            </a:endParaRPr>
          </a:p>
          <a:p>
            <a:pPr algn="r"/>
            <a:endParaRPr lang="en-US" sz="1100" b="1" dirty="0" smtClean="0">
              <a:solidFill>
                <a:prstClr val="black"/>
              </a:solidFill>
            </a:endParaRPr>
          </a:p>
          <a:p>
            <a:pPr algn="r"/>
            <a:endParaRPr lang="en-US" sz="1100" b="1" dirty="0" smtClean="0">
              <a:solidFill>
                <a:prstClr val="black"/>
              </a:solidFill>
            </a:endParaRPr>
          </a:p>
          <a:p>
            <a:pPr algn="r"/>
            <a:endParaRPr lang="en-US" sz="1100" b="1" dirty="0" smtClean="0">
              <a:solidFill>
                <a:prstClr val="black"/>
              </a:solidFill>
            </a:endParaRPr>
          </a:p>
          <a:p>
            <a:pPr algn="r"/>
            <a:endParaRPr lang="en-US" sz="1100" b="1" dirty="0" smtClean="0">
              <a:solidFill>
                <a:prstClr val="black"/>
              </a:solidFill>
            </a:endParaRPr>
          </a:p>
        </p:txBody>
      </p:sp>
      <p:pic>
        <p:nvPicPr>
          <p:cNvPr id="4" name="Picture 3" descr="http://assets.fiercemarkets.net/public/Angood%20Print%204.25%20x%205.5.jpg">
            <a:hlinkClick r:id="rId2" tgtFrame="_blank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181600"/>
            <a:ext cx="1143000" cy="152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780928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media.idahostatesman.com/smedia/2013/10/04/15/16/CA689.AuSt.36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0" y="76200"/>
            <a:ext cx="8991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 FROM  </a:t>
            </a:r>
          </a:p>
          <a:p>
            <a:pPr algn="ctr"/>
            <a:r>
              <a:rPr lang="en-US" sz="4000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FTC, et al </a:t>
            </a:r>
            <a:r>
              <a:rPr lang="en-US" sz="40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v.  St. LUKES , et al</a:t>
            </a:r>
            <a:endParaRPr lang="en-US" sz="4000" b="1" u="sng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F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5105400" cy="838199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FFC000"/>
                </a:solidFill>
              </a:rPr>
              <a:t>LESSONS FROM ST. LUKE’S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990600"/>
            <a:ext cx="5181600" cy="5410200"/>
          </a:xfrm>
        </p:spPr>
        <p:txBody>
          <a:bodyPr>
            <a:noAutofit/>
          </a:bodyPr>
          <a:lstStyle/>
          <a:p>
            <a:pPr marL="346075" indent="-346075" algn="l">
              <a:buClr>
                <a:srgbClr val="FF0000"/>
              </a:buClr>
              <a:buFont typeface="+mj-lt"/>
              <a:buAutoNum type="arabicPeriod"/>
            </a:pPr>
            <a:r>
              <a:rPr lang="en-US" sz="2400" b="1" dirty="0" smtClean="0">
                <a:solidFill>
                  <a:schemeClr val="bg1"/>
                </a:solidFill>
                <a:latin typeface="Calibri" pitchFamily="34" charset="0"/>
              </a:rPr>
              <a:t>Assertions of improved efficiency and quality must be more than </a:t>
            </a:r>
            <a:r>
              <a:rPr lang="en-US" sz="2400" b="1" dirty="0" err="1" smtClean="0">
                <a:solidFill>
                  <a:schemeClr val="bg1"/>
                </a:solidFill>
                <a:latin typeface="Calibri" pitchFamily="34" charset="0"/>
              </a:rPr>
              <a:t>aspirational</a:t>
            </a:r>
            <a:r>
              <a:rPr lang="en-US" sz="2400" b="1" dirty="0" smtClean="0">
                <a:solidFill>
                  <a:schemeClr val="bg1"/>
                </a:solidFill>
                <a:latin typeface="Calibri" pitchFamily="34" charset="0"/>
              </a:rPr>
              <a:t> or speculative</a:t>
            </a:r>
          </a:p>
          <a:p>
            <a:pPr marL="630238" lvl="1" indent="-284163" algn="l">
              <a:buClr>
                <a:srgbClr val="FF0000"/>
              </a:buClr>
              <a:buFont typeface="+mj-lt"/>
              <a:buAutoNum type="alphaLcPeriod"/>
            </a:pP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Need baseline performance data</a:t>
            </a:r>
          </a:p>
          <a:p>
            <a:pPr marL="630238" lvl="1" indent="-284163" algn="l">
              <a:buClr>
                <a:srgbClr val="FF0000"/>
              </a:buClr>
              <a:buFont typeface="+mj-lt"/>
              <a:buAutoNum type="alphaLcPeriod"/>
            </a:pP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Evidence of improvement must be able to withstand scrutiny</a:t>
            </a:r>
          </a:p>
          <a:p>
            <a:pPr marL="630238" lvl="1" indent="-284163" algn="l">
              <a:buClr>
                <a:srgbClr val="FF0000"/>
              </a:buClr>
              <a:buFont typeface="+mj-lt"/>
              <a:buAutoNum type="alphaLcPeriod"/>
            </a:pP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Improved functioning must be clearly linked to the consolidation</a:t>
            </a:r>
          </a:p>
          <a:p>
            <a:pPr marL="346075" indent="-346075" algn="l">
              <a:buClr>
                <a:srgbClr val="FF0000"/>
              </a:buClr>
              <a:buFont typeface="+mj-lt"/>
              <a:buAutoNum type="arabicPeriod"/>
            </a:pPr>
            <a:r>
              <a:rPr lang="en-US" sz="2400" b="1" dirty="0" smtClean="0">
                <a:solidFill>
                  <a:schemeClr val="bg1"/>
                </a:solidFill>
                <a:latin typeface="Calibri" pitchFamily="34" charset="0"/>
              </a:rPr>
              <a:t>Employment is not required for physicians to gain access to electronic medical record systems or data analytics (population health management) tools</a:t>
            </a:r>
          </a:p>
        </p:txBody>
      </p:sp>
      <p:pic>
        <p:nvPicPr>
          <p:cNvPr id="4" name="Picture 2" descr="F:\DCIM\100NIKON\DSCN00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0"/>
            <a:ext cx="3810000" cy="6858000"/>
          </a:xfrm>
          <a:prstGeom prst="rect">
            <a:avLst/>
          </a:prstGeom>
          <a:noFill/>
        </p:spPr>
      </p:pic>
      <p:cxnSp>
        <p:nvCxnSpPr>
          <p:cNvPr id="6" name="Straight Connector 5"/>
          <p:cNvCxnSpPr/>
          <p:nvPr/>
        </p:nvCxnSpPr>
        <p:spPr>
          <a:xfrm>
            <a:off x="228600" y="685800"/>
            <a:ext cx="5029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F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5181600" cy="838199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FFC000"/>
                </a:solidFill>
              </a:rPr>
              <a:t>LESSONS FROM ST. LUKE’S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990600"/>
            <a:ext cx="5105400" cy="5105400"/>
          </a:xfrm>
        </p:spPr>
        <p:txBody>
          <a:bodyPr>
            <a:noAutofit/>
          </a:bodyPr>
          <a:lstStyle/>
          <a:p>
            <a:pPr marL="346075" indent="-346075" algn="l">
              <a:buClr>
                <a:srgbClr val="FF0000"/>
              </a:buClr>
              <a:buFont typeface="+mj-lt"/>
              <a:buAutoNum type="arabicPeriod" startAt="3"/>
            </a:pPr>
            <a:r>
              <a:rPr lang="en-US" sz="2400" b="1" dirty="0" smtClean="0">
                <a:solidFill>
                  <a:schemeClr val="bg1"/>
                </a:solidFill>
              </a:rPr>
              <a:t>Asserting that a core number of primary care physicians is essential to provide integrated care is not supported by the evidence</a:t>
            </a:r>
          </a:p>
          <a:p>
            <a:pPr marL="346075" indent="-346075" algn="l">
              <a:buClr>
                <a:srgbClr val="FF0000"/>
              </a:buClr>
              <a:buFont typeface="+mj-lt"/>
              <a:buAutoNum type="arabicPeriod" startAt="3"/>
            </a:pPr>
            <a:r>
              <a:rPr lang="en-US" sz="2400" b="1" dirty="0" smtClean="0">
                <a:solidFill>
                  <a:schemeClr val="bg1"/>
                </a:solidFill>
              </a:rPr>
              <a:t>Employment of physicians</a:t>
            </a:r>
            <a:r>
              <a:rPr lang="en-US" sz="2400" b="1" dirty="0" smtClean="0">
                <a:solidFill>
                  <a:schemeClr val="bg1"/>
                </a:solidFill>
              </a:rPr>
              <a:t> is not </a:t>
            </a:r>
            <a:r>
              <a:rPr lang="en-US" sz="2400" b="1" dirty="0" smtClean="0">
                <a:solidFill>
                  <a:schemeClr val="bg1"/>
                </a:solidFill>
              </a:rPr>
              <a:t>necessary to a</a:t>
            </a:r>
            <a:r>
              <a:rPr lang="en-US" sz="2400" b="1" dirty="0" smtClean="0">
                <a:solidFill>
                  <a:schemeClr val="bg1"/>
                </a:solidFill>
              </a:rPr>
              <a:t>lign incentives and transition to value-based payment nor required to achieve clinical integration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4" name="Picture 2" descr="F:\DCIM\100NIKON\DSCN00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0"/>
            <a:ext cx="3810000" cy="6858000"/>
          </a:xfrm>
          <a:prstGeom prst="rect">
            <a:avLst/>
          </a:prstGeom>
          <a:noFill/>
        </p:spPr>
      </p:pic>
      <p:cxnSp>
        <p:nvCxnSpPr>
          <p:cNvPr id="6" name="Straight Connector 5"/>
          <p:cNvCxnSpPr/>
          <p:nvPr/>
        </p:nvCxnSpPr>
        <p:spPr>
          <a:xfrm>
            <a:off x="228600" y="685800"/>
            <a:ext cx="5029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493</Words>
  <Application>Microsoft Office PowerPoint</Application>
  <PresentationFormat>On-screen Show (4:3)</PresentationFormat>
  <Paragraphs>66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PROVIDER CONSOLIDATION FTC-DOJ Public Workshop on U.S. Health Care Competition Washington, D.C. February 25, 2015</vt:lpstr>
      <vt:lpstr>Slide 2</vt:lpstr>
      <vt:lpstr>CLINICAL INTEGRATION: Form vs Function</vt:lpstr>
      <vt:lpstr>CLINICAL INTEGRATION: Core Functionalities </vt:lpstr>
      <vt:lpstr>Slide 5</vt:lpstr>
      <vt:lpstr>Slide 6</vt:lpstr>
      <vt:lpstr>LESSONS FROM ST. LUKE’S </vt:lpstr>
      <vt:lpstr>LESSONS FROM ST. LUKE’S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PHYSICIAN HOSPITAL CONSOLIDATION FTC-DOJ Public Workshop on U.S. Health Care Competition Washington, D.C. February 25, 2015</dc:title>
  <dc:creator>ken</dc:creator>
  <cp:lastModifiedBy>ken</cp:lastModifiedBy>
  <cp:revision>9</cp:revision>
  <dcterms:created xsi:type="dcterms:W3CDTF">2015-02-23T07:23:42Z</dcterms:created>
  <dcterms:modified xsi:type="dcterms:W3CDTF">2015-02-23T11:48:00Z</dcterms:modified>
</cp:coreProperties>
</file>