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9" r:id="rId2"/>
    <p:sldId id="270" r:id="rId3"/>
    <p:sldId id="271" r:id="rId4"/>
    <p:sldId id="275" r:id="rId5"/>
    <p:sldId id="274" r:id="rId6"/>
    <p:sldId id="273" r:id="rId7"/>
    <p:sldId id="277" r:id="rId8"/>
    <p:sldId id="278" r:id="rId9"/>
    <p:sldId id="279" r:id="rId10"/>
  </p:sldIdLst>
  <p:sldSz cx="9783763" cy="7589838"/>
  <p:notesSz cx="7023100" cy="9309100"/>
  <p:defaultTextStyle>
    <a:defPPr>
      <a:defRPr lang="en-US"/>
    </a:defPPr>
    <a:lvl1pPr marL="0" algn="l" defTabSz="4963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4963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4963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4963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4963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4963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4963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4963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4963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clrMru>
    <a:srgbClr val="006699"/>
    <a:srgbClr val="FF9900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9" autoAdjust="0"/>
    <p:restoredTop sz="94692" autoAdjust="0"/>
  </p:normalViewPr>
  <p:slideViewPr>
    <p:cSldViewPr snapToObjects="1" showGuides="1">
      <p:cViewPr>
        <p:scale>
          <a:sx n="100" d="100"/>
          <a:sy n="100" d="100"/>
        </p:scale>
        <p:origin x="-1788" y="-72"/>
      </p:cViewPr>
      <p:guideLst>
        <p:guide orient="horz" pos="4601"/>
        <p:guide pos="30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39"/>
  <c:chart>
    <c:title>
      <c:tx>
        <c:rich>
          <a:bodyPr/>
          <a:lstStyle/>
          <a:p>
            <a:pPr>
              <a:defRPr/>
            </a:pPr>
            <a:r>
              <a:rPr lang="en-US" sz="1600" b="0" dirty="0" smtClean="0"/>
              <a:t>To what</a:t>
            </a:r>
            <a:r>
              <a:rPr lang="en-US" sz="1600" b="0" baseline="0" dirty="0" smtClean="0"/>
              <a:t> extent are you seeing the following factors in your market(s) today?</a:t>
            </a:r>
            <a:endParaRPr lang="en-US" sz="1600" b="0" dirty="0"/>
          </a:p>
        </c:rich>
      </c:tx>
      <c:layout/>
    </c:title>
    <c:plotArea>
      <c:layout/>
      <c:barChart>
        <c:barDir val="bar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Not Present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Use of high-deductible plans</c:v>
                </c:pt>
                <c:pt idx="1">
                  <c:v>Tiered or narrow networks</c:v>
                </c:pt>
                <c:pt idx="2">
                  <c:v>Patient demand for price information</c:v>
                </c:pt>
                <c:pt idx="3">
                  <c:v>Media scrutiny of pricing</c:v>
                </c:pt>
                <c:pt idx="4">
                  <c:v>Health plan/employer transparency tools</c:v>
                </c:pt>
                <c:pt idx="5">
                  <c:v>Retail clinic competition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1">
                  <c:v>8</c:v>
                </c:pt>
                <c:pt idx="2">
                  <c:v>4</c:v>
                </c:pt>
                <c:pt idx="3">
                  <c:v>11</c:v>
                </c:pt>
                <c:pt idx="4">
                  <c:v>12</c:v>
                </c:pt>
                <c:pt idx="5">
                  <c:v>14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Limited Exposure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Use of high-deductible plans</c:v>
                </c:pt>
                <c:pt idx="1">
                  <c:v>Tiered or narrow networks</c:v>
                </c:pt>
                <c:pt idx="2">
                  <c:v>Patient demand for price information</c:v>
                </c:pt>
                <c:pt idx="3">
                  <c:v>Media scrutiny of pricing</c:v>
                </c:pt>
                <c:pt idx="4">
                  <c:v>Health plan/employer transparency tools</c:v>
                </c:pt>
                <c:pt idx="5">
                  <c:v>Retail clinic competition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15</c:v>
                </c:pt>
                <c:pt idx="1">
                  <c:v>38</c:v>
                </c:pt>
                <c:pt idx="2">
                  <c:v>45</c:v>
                </c:pt>
                <c:pt idx="3">
                  <c:v>45</c:v>
                </c:pt>
                <c:pt idx="4">
                  <c:v>49</c:v>
                </c:pt>
                <c:pt idx="5">
                  <c:v>48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Moderate Exposure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Use of high-deductible plans</c:v>
                </c:pt>
                <c:pt idx="1">
                  <c:v>Tiered or narrow networks</c:v>
                </c:pt>
                <c:pt idx="2">
                  <c:v>Patient demand for price information</c:v>
                </c:pt>
                <c:pt idx="3">
                  <c:v>Media scrutiny of pricing</c:v>
                </c:pt>
                <c:pt idx="4">
                  <c:v>Health plan/employer transparency tools</c:v>
                </c:pt>
                <c:pt idx="5">
                  <c:v>Retail clinic competition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52</c:v>
                </c:pt>
                <c:pt idx="1">
                  <c:v>40</c:v>
                </c:pt>
                <c:pt idx="2">
                  <c:v>42</c:v>
                </c:pt>
                <c:pt idx="3">
                  <c:v>27</c:v>
                </c:pt>
                <c:pt idx="4">
                  <c:v>34</c:v>
                </c:pt>
                <c:pt idx="5">
                  <c:v>25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High Exposure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Use of high-deductible plans</c:v>
                </c:pt>
                <c:pt idx="1">
                  <c:v>Tiered or narrow networks</c:v>
                </c:pt>
                <c:pt idx="2">
                  <c:v>Patient demand for price information</c:v>
                </c:pt>
                <c:pt idx="3">
                  <c:v>Media scrutiny of pricing</c:v>
                </c:pt>
                <c:pt idx="4">
                  <c:v>Health plan/employer transparency tools</c:v>
                </c:pt>
                <c:pt idx="5">
                  <c:v>Retail clinic competition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33</c:v>
                </c:pt>
                <c:pt idx="1">
                  <c:v>14</c:v>
                </c:pt>
                <c:pt idx="2">
                  <c:v>9</c:v>
                </c:pt>
                <c:pt idx="3">
                  <c:v>17</c:v>
                </c:pt>
                <c:pt idx="4">
                  <c:v>5</c:v>
                </c:pt>
                <c:pt idx="5">
                  <c:v>13</c:v>
                </c:pt>
              </c:numCache>
            </c:numRef>
          </c:val>
        </c:ser>
        <c:dLbls>
          <c:showVal val="1"/>
        </c:dLbls>
        <c:overlap val="100"/>
        <c:axId val="65028096"/>
        <c:axId val="65029632"/>
      </c:barChart>
      <c:catAx>
        <c:axId val="65028096"/>
        <c:scaling>
          <c:orientation val="minMax"/>
        </c:scaling>
        <c:axPos val="l"/>
        <c:tickLblPos val="nextTo"/>
        <c:crossAx val="65029632"/>
        <c:crosses val="autoZero"/>
        <c:auto val="1"/>
        <c:lblAlgn val="ctr"/>
        <c:lblOffset val="100"/>
      </c:catAx>
      <c:valAx>
        <c:axId val="65029632"/>
        <c:scaling>
          <c:orientation val="minMax"/>
          <c:max val="100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b="0" dirty="0" smtClean="0"/>
                  <a:t>Percentage</a:t>
                </a:r>
                <a:endParaRPr lang="en-US" b="0" dirty="0"/>
              </a:p>
            </c:rich>
          </c:tx>
          <c:layout/>
        </c:title>
        <c:numFmt formatCode="General" sourceLinked="1"/>
        <c:tickLblPos val="nextTo"/>
        <c:crossAx val="65028096"/>
        <c:crosses val="autoZero"/>
        <c:crossBetween val="between"/>
      </c:valAx>
    </c:plotArea>
    <c:legend>
      <c:legendPos val="r"/>
      <c:layout/>
    </c:legend>
    <c:plotVisOnly val="1"/>
    <c:dispBlanksAs val="gap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09FF62DD-3E6F-E344-9909-3B4D3B5976CA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84D7EF22-CF73-D947-8360-F9DA40925F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56122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84E9F64-1D83-334E-89A2-4B817D248A21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62063" y="698500"/>
            <a:ext cx="4498975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425FBC4-EDDB-9748-96F0-0D05920672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02495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963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4963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4963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4963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4963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4963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4963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4963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4963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62063" y="698500"/>
            <a:ext cx="4498975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5FBC4-EDDB-9748-96F0-0D05920672F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V2_4C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74" y="6156202"/>
            <a:ext cx="2768669" cy="12642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3782" y="421658"/>
            <a:ext cx="8316199" cy="2483576"/>
          </a:xfrm>
          <a:ln>
            <a:noFill/>
          </a:ln>
        </p:spPr>
        <p:txBody>
          <a:bodyPr bIns="248191" anchor="b" anchorCtr="0">
            <a:noAutofit/>
          </a:bodyPr>
          <a:lstStyle>
            <a:lvl1pPr algn="l">
              <a:defRPr sz="3800" b="1" i="0" cap="none" spc="0">
                <a:solidFill>
                  <a:srgbClr val="006699"/>
                </a:solidFill>
                <a:effectLst/>
              </a:defRPr>
            </a:lvl1pPr>
          </a:lstStyle>
          <a:p>
            <a:r>
              <a:rPr lang="en-US" dirty="0" smtClean="0"/>
              <a:t>Click to add presentation title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33782" y="2915569"/>
            <a:ext cx="8316199" cy="710688"/>
          </a:xfrm>
        </p:spPr>
        <p:txBody>
          <a:bodyPr tIns="248191" anchor="b">
            <a:noAutofit/>
          </a:bodyPr>
          <a:lstStyle>
            <a:lvl1pPr marL="0" indent="0" algn="l">
              <a:lnSpc>
                <a:spcPts val="2823"/>
              </a:lnSpc>
              <a:spcBef>
                <a:spcPts val="0"/>
              </a:spcBef>
              <a:buNone/>
              <a:defRPr sz="2600" i="0" baseline="0">
                <a:solidFill>
                  <a:schemeClr val="tx2"/>
                </a:solidFill>
                <a:effectLst/>
                <a:latin typeface="+mj-lt"/>
              </a:defRPr>
            </a:lvl1pPr>
            <a:lvl2pPr marL="496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2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9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5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1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8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74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71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presenter name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33782" y="2915567"/>
            <a:ext cx="8316199" cy="1"/>
          </a:xfrm>
          <a:prstGeom prst="line">
            <a:avLst/>
          </a:prstGeom>
          <a:ln w="127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733782" y="3626256"/>
            <a:ext cx="8316199" cy="674652"/>
          </a:xfrm>
        </p:spPr>
        <p:txBody>
          <a:bodyPr>
            <a:noAutofit/>
          </a:bodyPr>
          <a:lstStyle>
            <a:lvl1pPr algn="l">
              <a:lnSpc>
                <a:spcPts val="2823"/>
              </a:lnSpc>
              <a:spcBef>
                <a:spcPts val="0"/>
              </a:spcBef>
              <a:buNone/>
              <a:defRPr sz="2600" i="0" baseline="0">
                <a:solidFill>
                  <a:srgbClr val="FF9900"/>
                </a:solidFill>
                <a:latin typeface="+mj-lt"/>
              </a:defRPr>
            </a:lvl1pPr>
            <a:lvl2pPr>
              <a:buNone/>
              <a:defRPr sz="2600" i="1">
                <a:solidFill>
                  <a:srgbClr val="FF0000"/>
                </a:solidFill>
              </a:defRPr>
            </a:lvl2pPr>
            <a:lvl3pPr>
              <a:buNone/>
              <a:defRPr sz="2600" i="1">
                <a:solidFill>
                  <a:srgbClr val="FF0000"/>
                </a:solidFill>
              </a:defRPr>
            </a:lvl3pPr>
            <a:lvl4pPr>
              <a:buNone/>
              <a:defRPr sz="2600" i="1">
                <a:solidFill>
                  <a:srgbClr val="FF0000"/>
                </a:solidFill>
              </a:defRPr>
            </a:lvl4pPr>
            <a:lvl5pPr>
              <a:buNone/>
              <a:defRPr sz="2600" i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 smtClean="0"/>
              <a:t>Click to add presenter title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733782" y="4300909"/>
            <a:ext cx="5788726" cy="713935"/>
          </a:xfrm>
        </p:spPr>
        <p:txBody>
          <a:bodyPr anchor="b" anchorCtr="0">
            <a:noAutofit/>
          </a:bodyPr>
          <a:lstStyle>
            <a:lvl1pPr algn="l">
              <a:lnSpc>
                <a:spcPts val="2389"/>
              </a:lnSpc>
              <a:spcBef>
                <a:spcPts val="0"/>
              </a:spcBef>
              <a:buNone/>
              <a:defRPr sz="2000" b="0" i="1" baseline="0">
                <a:solidFill>
                  <a:schemeClr val="bg2"/>
                </a:solidFill>
                <a:latin typeface="Arial"/>
                <a:cs typeface="Arial"/>
              </a:defRPr>
            </a:lvl1pPr>
            <a:lvl2pPr>
              <a:buNone/>
              <a:defRPr sz="1700" b="1">
                <a:latin typeface="Arial"/>
                <a:cs typeface="Arial"/>
              </a:defRPr>
            </a:lvl2pPr>
            <a:lvl3pPr>
              <a:buNone/>
              <a:defRPr sz="1700" b="1">
                <a:latin typeface="Arial"/>
                <a:cs typeface="Arial"/>
              </a:defRPr>
            </a:lvl3pPr>
            <a:lvl4pPr>
              <a:buNone/>
              <a:defRPr sz="1700" b="1">
                <a:latin typeface="Arial"/>
                <a:cs typeface="Arial"/>
              </a:defRPr>
            </a:lvl4pPr>
            <a:lvl5pPr>
              <a:buNone/>
              <a:defRPr sz="1700" b="1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add meeting name </a:t>
            </a:r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733782" y="5009644"/>
            <a:ext cx="5788726" cy="525630"/>
          </a:xfrm>
        </p:spPr>
        <p:txBody>
          <a:bodyPr anchor="t" anchorCtr="0">
            <a:noAutofit/>
          </a:bodyPr>
          <a:lstStyle>
            <a:lvl1pPr algn="l">
              <a:lnSpc>
                <a:spcPts val="2389"/>
              </a:lnSpc>
              <a:spcBef>
                <a:spcPts val="0"/>
              </a:spcBef>
              <a:buNone/>
              <a:defRPr sz="2000" b="0" i="1" baseline="0">
                <a:solidFill>
                  <a:srgbClr val="006699"/>
                </a:solidFill>
                <a:latin typeface="Arial"/>
                <a:cs typeface="Arial"/>
              </a:defRPr>
            </a:lvl1pPr>
            <a:lvl2pPr>
              <a:buNone/>
              <a:defRPr sz="1700" b="1">
                <a:latin typeface="Arial"/>
                <a:cs typeface="Arial"/>
              </a:defRPr>
            </a:lvl2pPr>
            <a:lvl3pPr>
              <a:buNone/>
              <a:defRPr sz="1700" b="1">
                <a:latin typeface="Arial"/>
                <a:cs typeface="Arial"/>
              </a:defRPr>
            </a:lvl3pPr>
            <a:lvl4pPr>
              <a:buNone/>
              <a:defRPr sz="1700" b="1">
                <a:latin typeface="Arial"/>
                <a:cs typeface="Arial"/>
              </a:defRPr>
            </a:lvl4pPr>
            <a:lvl5pPr>
              <a:buNone/>
              <a:defRPr sz="1700" b="1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add presentation date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fma_v4one_line_logo_cmyk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4403" y="6922775"/>
            <a:ext cx="2881318" cy="435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3782" y="0"/>
            <a:ext cx="8316199" cy="1349305"/>
          </a:xfrm>
        </p:spPr>
        <p:txBody>
          <a:bodyPr bIns="148915" anchor="b" anchorCtr="0">
            <a:noAutofit/>
          </a:bodyPr>
          <a:lstStyle>
            <a:lvl1pPr algn="l">
              <a:lnSpc>
                <a:spcPts val="3909"/>
              </a:lnSpc>
              <a:defRPr sz="3600" b="1" i="0" cap="none" spc="0" baseline="0">
                <a:solidFill>
                  <a:schemeClr val="bg2"/>
                </a:solidFill>
                <a:effectLst/>
                <a:latin typeface="+mj-lt"/>
                <a:cs typeface="Verdana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33782" y="1602299"/>
            <a:ext cx="8316199" cy="4975560"/>
          </a:xfrm>
        </p:spPr>
        <p:txBody>
          <a:bodyPr lIns="0" tIns="0" rIns="0" bIns="0">
            <a:noAutofit/>
          </a:bodyPr>
          <a:lstStyle>
            <a:lvl1pPr marL="377250" indent="-377250">
              <a:lnSpc>
                <a:spcPts val="3257"/>
              </a:lnSpc>
              <a:spcBef>
                <a:spcPts val="1303"/>
              </a:spcBef>
              <a:buSzPct val="100000"/>
              <a:defRPr sz="2800">
                <a:solidFill>
                  <a:srgbClr val="006699"/>
                </a:solidFill>
                <a:effectLst/>
                <a:latin typeface="+mn-lt"/>
              </a:defRPr>
            </a:lvl1pPr>
            <a:lvl2pPr marL="744573" indent="-347467">
              <a:lnSpc>
                <a:spcPts val="3040"/>
              </a:lnSpc>
              <a:spcBef>
                <a:spcPts val="1303"/>
              </a:spcBef>
              <a:buClr>
                <a:schemeClr val="tx2"/>
              </a:buClr>
              <a:defRPr sz="2600">
                <a:solidFill>
                  <a:srgbClr val="006699"/>
                </a:solidFill>
                <a:effectLst/>
                <a:latin typeface="+mn-lt"/>
              </a:defRPr>
            </a:lvl2pPr>
            <a:lvl3pPr marL="1092040" indent="-347467">
              <a:lnSpc>
                <a:spcPts val="3040"/>
              </a:lnSpc>
              <a:spcBef>
                <a:spcPts val="1303"/>
              </a:spcBef>
              <a:defRPr sz="2400">
                <a:solidFill>
                  <a:srgbClr val="006699"/>
                </a:solidFill>
                <a:effectLst/>
                <a:latin typeface="+mn-lt"/>
              </a:defRPr>
            </a:lvl3pPr>
            <a:lvl4pPr>
              <a:lnSpc>
                <a:spcPts val="3040"/>
              </a:lnSpc>
              <a:buClr>
                <a:schemeClr val="tx2"/>
              </a:buClr>
              <a:defRPr sz="2200">
                <a:solidFill>
                  <a:srgbClr val="006699"/>
                </a:solidFill>
                <a:effectLst/>
                <a:latin typeface="+mn-lt"/>
              </a:defRPr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add text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733782" y="1349305"/>
            <a:ext cx="8316199" cy="1757"/>
          </a:xfrm>
          <a:prstGeom prst="line">
            <a:avLst/>
          </a:prstGeom>
          <a:ln w="127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582416" y="7044152"/>
            <a:ext cx="2038284" cy="404089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rgbClr val="006699"/>
                </a:solidFill>
              </a:defRPr>
            </a:lvl1pPr>
          </a:lstStyle>
          <a:p>
            <a:fld id="{342C256A-E8D1-E44B-A707-3F94590BD3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733782" y="0"/>
            <a:ext cx="8316199" cy="1349305"/>
          </a:xfrm>
        </p:spPr>
        <p:txBody>
          <a:bodyPr bIns="148915" anchor="b" anchorCtr="0">
            <a:noAutofit/>
          </a:bodyPr>
          <a:lstStyle>
            <a:lvl1pPr algn="l">
              <a:lnSpc>
                <a:spcPts val="3909"/>
              </a:lnSpc>
              <a:defRPr sz="3600" b="1" i="0" cap="none" spc="0" baseline="0">
                <a:solidFill>
                  <a:schemeClr val="bg2"/>
                </a:solidFill>
                <a:effectLst/>
                <a:latin typeface="+mj-lt"/>
                <a:cs typeface="Verdana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33782" y="1602299"/>
            <a:ext cx="3995037" cy="4975560"/>
          </a:xfrm>
        </p:spPr>
        <p:txBody>
          <a:bodyPr lIns="0" tIns="0" rIns="0" bIns="0">
            <a:noAutofit/>
          </a:bodyPr>
          <a:lstStyle>
            <a:lvl1pPr marL="248191" indent="-248191">
              <a:lnSpc>
                <a:spcPts val="2823"/>
              </a:lnSpc>
              <a:spcBef>
                <a:spcPts val="1303"/>
              </a:spcBef>
              <a:buSzPct val="100000"/>
              <a:defRPr sz="2600">
                <a:solidFill>
                  <a:srgbClr val="006699"/>
                </a:solidFill>
                <a:effectLst/>
                <a:latin typeface="+mn-lt"/>
              </a:defRPr>
            </a:lvl1pPr>
            <a:lvl2pPr marL="645297" indent="-347467">
              <a:lnSpc>
                <a:spcPts val="2606"/>
              </a:lnSpc>
              <a:spcBef>
                <a:spcPts val="869"/>
              </a:spcBef>
              <a:buClr>
                <a:schemeClr val="tx2"/>
              </a:buClr>
              <a:defRPr sz="2400">
                <a:solidFill>
                  <a:srgbClr val="006699"/>
                </a:solidFill>
                <a:effectLst/>
                <a:latin typeface="+mn-lt"/>
              </a:defRPr>
            </a:lvl2pPr>
            <a:lvl3pPr marL="992764" indent="-297829">
              <a:lnSpc>
                <a:spcPts val="2606"/>
              </a:lnSpc>
              <a:spcBef>
                <a:spcPts val="869"/>
              </a:spcBef>
              <a:defRPr sz="2200">
                <a:solidFill>
                  <a:srgbClr val="006699"/>
                </a:solidFill>
                <a:effectLst/>
                <a:latin typeface="+mn-lt"/>
              </a:defRPr>
            </a:lvl3pPr>
            <a:lvl4pPr marL="1240955" indent="-248191">
              <a:lnSpc>
                <a:spcPts val="1954"/>
              </a:lnSpc>
              <a:spcBef>
                <a:spcPts val="869"/>
              </a:spcBef>
              <a:buClr>
                <a:schemeClr val="tx2"/>
              </a:buClr>
              <a:defRPr sz="2000">
                <a:solidFill>
                  <a:srgbClr val="006699"/>
                </a:solidFill>
                <a:effectLst/>
                <a:latin typeface="+mn-lt"/>
              </a:defRPr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582416" y="7044152"/>
            <a:ext cx="2038284" cy="404089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rgbClr val="006699"/>
                </a:solidFill>
              </a:defRPr>
            </a:lvl1pPr>
          </a:lstStyle>
          <a:p>
            <a:fld id="{342C256A-E8D1-E44B-A707-3F94590BD3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5054944" y="1602299"/>
            <a:ext cx="3995037" cy="4975560"/>
          </a:xfrm>
        </p:spPr>
        <p:txBody>
          <a:bodyPr lIns="0" tIns="0" rIns="0" bIns="0">
            <a:noAutofit/>
          </a:bodyPr>
          <a:lstStyle>
            <a:lvl1pPr marL="248191" indent="-248191">
              <a:lnSpc>
                <a:spcPts val="2823"/>
              </a:lnSpc>
              <a:spcBef>
                <a:spcPts val="1303"/>
              </a:spcBef>
              <a:buSzPct val="100000"/>
              <a:defRPr sz="2600">
                <a:solidFill>
                  <a:srgbClr val="006699"/>
                </a:solidFill>
                <a:effectLst/>
                <a:latin typeface="+mn-lt"/>
              </a:defRPr>
            </a:lvl1pPr>
            <a:lvl2pPr marL="645297" indent="-347467">
              <a:lnSpc>
                <a:spcPts val="2606"/>
              </a:lnSpc>
              <a:spcBef>
                <a:spcPts val="869"/>
              </a:spcBef>
              <a:buClr>
                <a:schemeClr val="tx2"/>
              </a:buClr>
              <a:defRPr sz="2400">
                <a:solidFill>
                  <a:srgbClr val="006699"/>
                </a:solidFill>
                <a:effectLst/>
                <a:latin typeface="+mn-lt"/>
              </a:defRPr>
            </a:lvl2pPr>
            <a:lvl3pPr marL="992764" indent="-297829">
              <a:lnSpc>
                <a:spcPts val="2606"/>
              </a:lnSpc>
              <a:spcBef>
                <a:spcPts val="869"/>
              </a:spcBef>
              <a:defRPr sz="2200">
                <a:solidFill>
                  <a:srgbClr val="006699"/>
                </a:solidFill>
                <a:effectLst/>
                <a:latin typeface="+mn-lt"/>
              </a:defRPr>
            </a:lvl3pPr>
            <a:lvl4pPr marL="1240955" indent="-248191">
              <a:lnSpc>
                <a:spcPts val="1954"/>
              </a:lnSpc>
              <a:spcBef>
                <a:spcPts val="869"/>
              </a:spcBef>
              <a:buClr>
                <a:schemeClr val="tx2"/>
              </a:buClr>
              <a:defRPr sz="2000">
                <a:solidFill>
                  <a:srgbClr val="006699"/>
                </a:solidFill>
                <a:effectLst/>
                <a:latin typeface="+mn-lt"/>
              </a:defRPr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733782" y="1349305"/>
            <a:ext cx="8316199" cy="1757"/>
          </a:xfrm>
          <a:prstGeom prst="line">
            <a:avLst/>
          </a:prstGeom>
          <a:ln w="12700">
            <a:solidFill>
              <a:srgbClr val="FF99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hfma_v4one_line_logo_cmyk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4403" y="6922775"/>
            <a:ext cx="2881318" cy="4351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1"/>
          </p:nvPr>
        </p:nvSpPr>
        <p:spPr>
          <a:xfrm>
            <a:off x="733782" y="1602299"/>
            <a:ext cx="8316199" cy="497556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33782" y="0"/>
            <a:ext cx="8316199" cy="1349305"/>
          </a:xfrm>
        </p:spPr>
        <p:txBody>
          <a:bodyPr bIns="148915" anchor="b" anchorCtr="0">
            <a:noAutofit/>
          </a:bodyPr>
          <a:lstStyle>
            <a:lvl1pPr algn="l">
              <a:lnSpc>
                <a:spcPts val="3909"/>
              </a:lnSpc>
              <a:defRPr sz="3600" b="1" i="0" cap="none" spc="0" baseline="0">
                <a:solidFill>
                  <a:schemeClr val="bg2"/>
                </a:solidFill>
                <a:effectLst/>
                <a:latin typeface="+mj-lt"/>
                <a:cs typeface="Verdana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733782" y="1345932"/>
            <a:ext cx="8316199" cy="1757"/>
          </a:xfrm>
          <a:prstGeom prst="line">
            <a:avLst/>
          </a:prstGeom>
          <a:ln w="12700">
            <a:solidFill>
              <a:srgbClr val="FF99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582416" y="7044152"/>
            <a:ext cx="2038284" cy="404089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rgbClr val="006699"/>
                </a:solidFill>
              </a:defRPr>
            </a:lvl1pPr>
          </a:lstStyle>
          <a:p>
            <a:fld id="{342C256A-E8D1-E44B-A707-3F94590BD37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hfma_v4one_line_logo_cmyk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4403" y="6922775"/>
            <a:ext cx="2881318" cy="43515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33782" y="0"/>
            <a:ext cx="8316199" cy="1349305"/>
          </a:xfrm>
        </p:spPr>
        <p:txBody>
          <a:bodyPr bIns="148915" anchor="b" anchorCtr="0">
            <a:noAutofit/>
          </a:bodyPr>
          <a:lstStyle>
            <a:lvl1pPr algn="l">
              <a:lnSpc>
                <a:spcPts val="3909"/>
              </a:lnSpc>
              <a:defRPr sz="3600" b="1" i="0" cap="none" spc="0" baseline="0">
                <a:solidFill>
                  <a:schemeClr val="bg2"/>
                </a:solidFill>
                <a:effectLst/>
                <a:latin typeface="+mj-lt"/>
                <a:cs typeface="Verdana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733782" y="1345932"/>
            <a:ext cx="8316199" cy="1757"/>
          </a:xfrm>
          <a:prstGeom prst="line">
            <a:avLst/>
          </a:prstGeom>
          <a:ln w="12700">
            <a:solidFill>
              <a:srgbClr val="FF99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582416" y="7044152"/>
            <a:ext cx="2038284" cy="404089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rgbClr val="006699"/>
                </a:solidFill>
              </a:defRPr>
            </a:lvl1pPr>
          </a:lstStyle>
          <a:p>
            <a:fld id="{342C256A-E8D1-E44B-A707-3F94590BD37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hfma_v4one_line_logo_cmyk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4403" y="6922775"/>
            <a:ext cx="2881318" cy="43515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188" y="303945"/>
            <a:ext cx="8805387" cy="126497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89188" y="1770963"/>
            <a:ext cx="8805387" cy="5008942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3E307C7-4DAA-094C-B7EF-075D41946D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8029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188" y="303945"/>
            <a:ext cx="8805387" cy="126497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9188" y="1770963"/>
            <a:ext cx="4321162" cy="5008942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3413" y="1770963"/>
            <a:ext cx="4321162" cy="5008942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ED67597-7F13-B147-B7AD-1A9140FF12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5102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3782" y="0"/>
            <a:ext cx="8316199" cy="1349305"/>
          </a:xfrm>
          <a:prstGeom prst="rect">
            <a:avLst/>
          </a:prstGeom>
          <a:ln>
            <a:noFill/>
          </a:ln>
        </p:spPr>
        <p:txBody>
          <a:bodyPr vert="horz" lIns="0" tIns="0" rIns="0" bIns="248191" rtlCol="0" anchor="b" anchorCtr="0">
            <a:normAutofit/>
          </a:bodyPr>
          <a:lstStyle/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3782" y="1602299"/>
            <a:ext cx="8316199" cy="522855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7582416" y="7044152"/>
            <a:ext cx="2038284" cy="404089"/>
          </a:xfrm>
          <a:prstGeom prst="rect">
            <a:avLst/>
          </a:prstGeom>
        </p:spPr>
        <p:txBody>
          <a:bodyPr lIns="99276" tIns="49638" rIns="99276" bIns="49638"/>
          <a:lstStyle>
            <a:lvl1pPr algn="ctr">
              <a:defRPr sz="1000">
                <a:solidFill>
                  <a:srgbClr val="006699"/>
                </a:solidFill>
              </a:defRPr>
            </a:lvl1pPr>
          </a:lstStyle>
          <a:p>
            <a:fld id="{342C256A-E8D1-E44B-A707-3F94590BD3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ftr="0" dt="0"/>
  <p:txStyles>
    <p:titleStyle>
      <a:lvl1pPr algn="l" defTabSz="496382" rtl="0" eaLnBrk="1" latinLnBrk="0" hangingPunct="1">
        <a:spcBef>
          <a:spcPct val="0"/>
        </a:spcBef>
        <a:buNone/>
        <a:defRPr sz="3600" b="1" i="0" kern="1200" cap="none">
          <a:solidFill>
            <a:schemeClr val="bg2"/>
          </a:solidFill>
          <a:effectLst/>
          <a:latin typeface="+mj-lt"/>
          <a:ea typeface="+mj-ea"/>
          <a:cs typeface="Verdana"/>
        </a:defRPr>
      </a:lvl1pPr>
    </p:titleStyle>
    <p:bodyStyle>
      <a:lvl1pPr marL="347467" indent="-377250" algn="l" defTabSz="496382" rtl="0" eaLnBrk="1" latinLnBrk="0" hangingPunct="1">
        <a:lnSpc>
          <a:spcPts val="3257"/>
        </a:lnSpc>
        <a:spcBef>
          <a:spcPts val="1303"/>
        </a:spcBef>
        <a:buClr>
          <a:schemeClr val="tx2"/>
        </a:buClr>
        <a:buFont typeface="Arial"/>
        <a:buChar char="•"/>
        <a:defRPr sz="2800" b="0" i="0" kern="1200">
          <a:solidFill>
            <a:schemeClr val="bg2"/>
          </a:solidFill>
          <a:effectLst/>
          <a:latin typeface="+mn-lt"/>
          <a:ea typeface="+mn-ea"/>
          <a:cs typeface="Times New Roman" pitchFamily="18" charset="0"/>
        </a:defRPr>
      </a:lvl1pPr>
      <a:lvl2pPr marL="744573" indent="-347467" algn="l" defTabSz="496382" rtl="0" eaLnBrk="1" latinLnBrk="0" hangingPunct="1">
        <a:lnSpc>
          <a:spcPts val="3040"/>
        </a:lnSpc>
        <a:spcBef>
          <a:spcPts val="1303"/>
        </a:spcBef>
        <a:buClr>
          <a:schemeClr val="tx2"/>
        </a:buClr>
        <a:buFont typeface="Arial"/>
        <a:buChar char="–"/>
        <a:defRPr sz="2600" b="0" i="0" kern="1200">
          <a:solidFill>
            <a:srgbClr val="006699"/>
          </a:solidFill>
          <a:effectLst/>
          <a:latin typeface="+mn-lt"/>
          <a:ea typeface="+mn-ea"/>
          <a:cs typeface="Times New Roman" pitchFamily="18" charset="0"/>
        </a:defRPr>
      </a:lvl2pPr>
      <a:lvl3pPr marL="1092040" indent="-347467" algn="l" defTabSz="496382" rtl="0" eaLnBrk="1" latinLnBrk="0" hangingPunct="1">
        <a:lnSpc>
          <a:spcPts val="3040"/>
        </a:lnSpc>
        <a:spcBef>
          <a:spcPts val="1303"/>
        </a:spcBef>
        <a:buClr>
          <a:schemeClr val="tx2"/>
        </a:buClr>
        <a:buFont typeface="Wingdings" charset="2"/>
        <a:buChar char="§"/>
        <a:defRPr sz="2400" b="0" i="0" kern="1200">
          <a:solidFill>
            <a:srgbClr val="006699"/>
          </a:solidFill>
          <a:effectLst/>
          <a:latin typeface="+mn-lt"/>
          <a:ea typeface="+mn-ea"/>
          <a:cs typeface="Times New Roman" pitchFamily="18" charset="0"/>
        </a:defRPr>
      </a:lvl3pPr>
      <a:lvl4pPr marL="1489146" indent="-347467" algn="l" defTabSz="496382" rtl="0" eaLnBrk="1" latinLnBrk="0" hangingPunct="1">
        <a:lnSpc>
          <a:spcPts val="3040"/>
        </a:lnSpc>
        <a:spcBef>
          <a:spcPts val="1303"/>
        </a:spcBef>
        <a:buClr>
          <a:schemeClr val="tx2"/>
        </a:buClr>
        <a:buFont typeface="Arial"/>
        <a:buChar char="•"/>
        <a:defRPr sz="2200" b="0" i="0" kern="1200">
          <a:solidFill>
            <a:srgbClr val="006699"/>
          </a:solidFill>
          <a:effectLst/>
          <a:latin typeface="+mn-lt"/>
          <a:ea typeface="+mn-ea"/>
          <a:cs typeface="Times New Roman" pitchFamily="18" charset="0"/>
        </a:defRPr>
      </a:lvl4pPr>
      <a:lvl5pPr marL="2233719" indent="-248191" algn="l" defTabSz="496382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  <a:latin typeface="Arial"/>
          <a:ea typeface="+mn-ea"/>
          <a:cs typeface="Arial"/>
        </a:defRPr>
      </a:lvl5pPr>
      <a:lvl6pPr marL="2730101" indent="-248191" algn="l" defTabSz="49638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26483" indent="-248191" algn="l" defTabSz="49638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22865" indent="-248191" algn="l" defTabSz="49638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19247" indent="-248191" algn="l" defTabSz="49638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63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6382" algn="l" defTabSz="4963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2764" algn="l" defTabSz="4963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89146" algn="l" defTabSz="4963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85528" algn="l" defTabSz="4963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1910" algn="l" defTabSz="4963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8292" algn="l" defTabSz="4963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74674" algn="l" defTabSz="4963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71056" algn="l" defTabSz="4963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Provider Network Design, Contracting Practices, and Regulatory Activity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 smtClean="0"/>
              <a:t>James H. Landman, JD, PhD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Director, Healthcare Finance Policy, Perspectives &amp; Analysis, Healthcare Financial Management Assoc.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FTC/DOJ Examining Healthcare Competition Workshop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733782" y="5019169"/>
            <a:ext cx="5788726" cy="525630"/>
          </a:xfrm>
        </p:spPr>
        <p:txBody>
          <a:bodyPr/>
          <a:lstStyle/>
          <a:p>
            <a:r>
              <a:rPr lang="en-US" dirty="0" smtClean="0"/>
              <a:t>February 24, 2015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HFMA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Over 40,000 individual members</a:t>
            </a:r>
          </a:p>
          <a:p>
            <a:r>
              <a:rPr lang="en-US" dirty="0" smtClean="0"/>
              <a:t>Membership distributed over wide range of settings (hospital and health system, physician practice, payer, consultant, vendor)</a:t>
            </a:r>
          </a:p>
          <a:p>
            <a:r>
              <a:rPr lang="en-US" dirty="0" smtClean="0"/>
              <a:t>Focus on building and support coalitions </a:t>
            </a:r>
            <a:r>
              <a:rPr lang="en-US" dirty="0"/>
              <a:t>with other healthcare associations and industry groups to achieve consensus on solutions for the challenges the U.S. healthcare system faces today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C256A-E8D1-E44B-A707-3F94590BD37A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 smtClean="0"/>
              <a:t>Majority of HFMA Survey Respondents See Moderate to High Exposure to Narrow/Tiered Networks</a:t>
            </a:r>
            <a:endParaRPr lang="en-US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3410617215"/>
              </p:ext>
            </p:extLst>
          </p:nvPr>
        </p:nvGraphicFramePr>
        <p:xfrm>
          <a:off x="733425" y="1601788"/>
          <a:ext cx="8316913" cy="4976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C256A-E8D1-E44B-A707-3F94590BD37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58681" y="6336266"/>
            <a:ext cx="3825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Source: HFMA Value Project Survey of Senior Financial Executive Members, October 2014</a:t>
            </a:r>
            <a:endParaRPr lang="en-US" sz="1600" dirty="0"/>
          </a:p>
        </p:txBody>
      </p:sp>
      <p:sp>
        <p:nvSpPr>
          <p:cNvPr id="3" name="Oval 2"/>
          <p:cNvSpPr/>
          <p:nvPr/>
        </p:nvSpPr>
        <p:spPr>
          <a:xfrm>
            <a:off x="548481" y="4587876"/>
            <a:ext cx="2971800" cy="6096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Participation in Exchanges Drove Significant Narrowing of Networks</a:t>
            </a:r>
          </a:p>
        </p:txBody>
      </p:sp>
      <p:pic>
        <p:nvPicPr>
          <p:cNvPr id="5" name="Content Placeholder 4" descr="Screen Shot 2015-02-19 at 2.47.42 PM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3161" r="-13161"/>
          <a:stretch>
            <a:fillRect/>
          </a:stretch>
        </p:blipFill>
        <p:spPr>
          <a:xfrm>
            <a:off x="396081" y="1602299"/>
            <a:ext cx="8886584" cy="531682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C256A-E8D1-E44B-A707-3F94590BD37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6425985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Narrowing of Networks Produced Premium Savings</a:t>
            </a:r>
            <a:endParaRPr lang="en-US" dirty="0"/>
          </a:p>
        </p:txBody>
      </p:sp>
      <p:pic>
        <p:nvPicPr>
          <p:cNvPr id="5" name="Content Placeholder 4" descr="Screen Shot 2015-02-19 at 2.48.42 PM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3078" r="-13078"/>
          <a:stretch>
            <a:fillRect/>
          </a:stretch>
        </p:blipFill>
        <p:spPr>
          <a:xfrm>
            <a:off x="733782" y="1602299"/>
            <a:ext cx="8886584" cy="531682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C256A-E8D1-E44B-A707-3F94590BD37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0493539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Lower-Priced, Narrower Networks More Likely to Exclude AMCs</a:t>
            </a:r>
            <a:endParaRPr lang="en-US" dirty="0"/>
          </a:p>
        </p:txBody>
      </p:sp>
      <p:pic>
        <p:nvPicPr>
          <p:cNvPr id="5" name="Content Placeholder 4" descr="Screen Shot 2015-02-19 at 2.49.18 PM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3058" r="-13058"/>
          <a:stretch>
            <a:fillRect/>
          </a:stretch>
        </p:blipFill>
        <p:spPr>
          <a:xfrm>
            <a:off x="548481" y="1602299"/>
            <a:ext cx="8631861" cy="516442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C256A-E8D1-E44B-A707-3F94590BD37A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Consumers Understand What They Are Buying?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 one study:</a:t>
            </a:r>
            <a:r>
              <a:rPr lang="en-US" baseline="30000" dirty="0" smtClean="0"/>
              <a:t>1</a:t>
            </a:r>
            <a:endParaRPr lang="en-US" dirty="0" smtClean="0"/>
          </a:p>
          <a:p>
            <a:pPr lvl="1"/>
            <a:r>
              <a:rPr lang="en-US" dirty="0"/>
              <a:t>O</a:t>
            </a:r>
            <a:r>
              <a:rPr lang="en-US" dirty="0" smtClean="0"/>
              <a:t>nly 14% of individuals could correctly identify four basic components of traditional insurance design: deductible, copay, coinsurance, and out-of-pocket maximum</a:t>
            </a:r>
          </a:p>
          <a:p>
            <a:pPr lvl="1"/>
            <a:r>
              <a:rPr lang="en-US" dirty="0" smtClean="0"/>
              <a:t>Only 11% could correctly answer a fill-in-the-blank question about the cost of a hospitalization</a:t>
            </a:r>
          </a:p>
          <a:p>
            <a:r>
              <a:rPr lang="en-US" dirty="0" smtClean="0"/>
              <a:t>Do consumers understand and have accurate information on who is in (and who is not in) the network?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baseline="30000" dirty="0" smtClean="0"/>
              <a:t>1</a:t>
            </a:r>
            <a:r>
              <a:rPr lang="en-US" sz="1800" dirty="0" smtClean="0"/>
              <a:t>Source: George </a:t>
            </a:r>
            <a:r>
              <a:rPr lang="en-US" sz="1800" dirty="0" err="1" smtClean="0"/>
              <a:t>Loewenstein</a:t>
            </a:r>
            <a:r>
              <a:rPr lang="en-US" sz="1800" dirty="0" smtClean="0"/>
              <a:t> et al., “Consumers’ Misunderstanding of Health Insurance,” </a:t>
            </a:r>
            <a:r>
              <a:rPr lang="en-US" sz="1800" i="1" dirty="0" smtClean="0"/>
              <a:t>Journal of Health Economics</a:t>
            </a:r>
            <a:r>
              <a:rPr lang="en-US" sz="1800" dirty="0" smtClean="0"/>
              <a:t> 32 (2013): 850-862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C256A-E8D1-E44B-A707-3F94590BD37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1384195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Slide Number Placeholder 7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806621" indent="-310239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40955" indent="-248191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37337" indent="-248191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233719" indent="-248191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730101" indent="-24819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226483" indent="-24819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722865" indent="-24819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219247" indent="-24819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965EC14-0570-C64D-9149-F3F61CD9B2F8}" type="slidenum">
              <a:rPr lang="en-US" sz="1300">
                <a:solidFill>
                  <a:srgbClr val="898989"/>
                </a:solidFill>
              </a:rPr>
              <a:pPr/>
              <a:t>8</a:t>
            </a:fld>
            <a:endParaRPr lang="en-US" sz="1300">
              <a:solidFill>
                <a:srgbClr val="898989"/>
              </a:solidFill>
            </a:endParaRPr>
          </a:p>
        </p:txBody>
      </p:sp>
      <p:sp>
        <p:nvSpPr>
          <p:cNvPr id="7" name="Donut 6"/>
          <p:cNvSpPr/>
          <p:nvPr/>
        </p:nvSpPr>
        <p:spPr>
          <a:xfrm>
            <a:off x="-1793690" y="2445614"/>
            <a:ext cx="733782" cy="758984"/>
          </a:xfrm>
          <a:prstGeom prst="don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276" tIns="49638" rIns="99276" bIns="49638"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 descr="Screen Shot 2015-02-12 at 4.06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12862" y="1473187"/>
            <a:ext cx="7328585" cy="557096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Employer Adoption of Tiered and Narrow Network Plans (Thus Far)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297504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Questions For Providers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33782" y="1432719"/>
            <a:ext cx="8316199" cy="4975560"/>
          </a:xfrm>
        </p:spPr>
        <p:txBody>
          <a:bodyPr/>
          <a:lstStyle/>
          <a:p>
            <a:r>
              <a:rPr lang="en-US" sz="2400" dirty="0" smtClean="0"/>
              <a:t>How many providers are in the network and what services will they be contracted to provide?</a:t>
            </a:r>
          </a:p>
          <a:p>
            <a:r>
              <a:rPr lang="en-US" sz="2400" dirty="0"/>
              <a:t>Can I trust my projections regarding rates and </a:t>
            </a:r>
            <a:r>
              <a:rPr lang="en-US" sz="2400" dirty="0" smtClean="0"/>
              <a:t>volumes for the term of the contract?</a:t>
            </a:r>
            <a:endParaRPr lang="en-US" sz="2400" dirty="0"/>
          </a:p>
          <a:p>
            <a:r>
              <a:rPr lang="en-US" sz="2400" dirty="0" smtClean="0"/>
              <a:t>Is there transparency of the criteria for tier designation or for inclusion in a (non-exclusive) narrow network?</a:t>
            </a:r>
          </a:p>
          <a:p>
            <a:r>
              <a:rPr lang="en-US" sz="2400" dirty="0" smtClean="0"/>
              <a:t>Will my payment be fee-for-service or tied to total cost of care/risk-based?</a:t>
            </a:r>
          </a:p>
          <a:p>
            <a:r>
              <a:rPr lang="en-US" sz="2400" dirty="0" smtClean="0"/>
              <a:t>Who will take the lead on care management with patients (payer or provider)?</a:t>
            </a:r>
          </a:p>
          <a:p>
            <a:r>
              <a:rPr lang="en-US" sz="2400" dirty="0" smtClean="0"/>
              <a:t>What data will I have access to?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C256A-E8D1-E44B-A707-3F94590BD37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9390178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FF9900"/>
      </a:dk2>
      <a:lt2>
        <a:srgbClr val="006699"/>
      </a:lt2>
      <a:accent1>
        <a:srgbClr val="993333"/>
      </a:accent1>
      <a:accent2>
        <a:srgbClr val="FFCC33"/>
      </a:accent2>
      <a:accent3>
        <a:srgbClr val="666666"/>
      </a:accent3>
      <a:accent4>
        <a:srgbClr val="FFFF00"/>
      </a:accent4>
      <a:accent5>
        <a:srgbClr val="336699"/>
      </a:accent5>
      <a:accent6>
        <a:srgbClr val="99996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1502</TotalTime>
  <Words>376</Words>
  <Application>Microsoft Office PowerPoint</Application>
  <PresentationFormat>Custom</PresentationFormat>
  <Paragraphs>39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Provider Network Design, Contracting Practices, and Regulatory Activity</vt:lpstr>
      <vt:lpstr>About HFMA</vt:lpstr>
      <vt:lpstr>Majority of HFMA Survey Respondents See Moderate to High Exposure to Narrow/Tiered Networks</vt:lpstr>
      <vt:lpstr>Participation in Exchanges Drove Significant Narrowing of Networks</vt:lpstr>
      <vt:lpstr>Narrowing of Networks Produced Premium Savings</vt:lpstr>
      <vt:lpstr>But Lower-Priced, Narrower Networks More Likely to Exclude AMCs</vt:lpstr>
      <vt:lpstr>Do Consumers Understand What They Are Buying?</vt:lpstr>
      <vt:lpstr>Low Employer Adoption of Tiered and Narrow Network Plans (Thus Far)</vt:lpstr>
      <vt:lpstr>Additional Questions For Providers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 Pagliuco</dc:creator>
  <cp:lastModifiedBy>jlandman</cp:lastModifiedBy>
  <cp:revision>170</cp:revision>
  <cp:lastPrinted>2011-07-19T23:30:11Z</cp:lastPrinted>
  <dcterms:created xsi:type="dcterms:W3CDTF">2011-08-29T16:00:31Z</dcterms:created>
  <dcterms:modified xsi:type="dcterms:W3CDTF">2015-02-19T22:46:44Z</dcterms:modified>
</cp:coreProperties>
</file>