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339" r:id="rId2"/>
    <p:sldId id="362" r:id="rId3"/>
    <p:sldId id="400" r:id="rId4"/>
    <p:sldId id="364" r:id="rId5"/>
    <p:sldId id="397" r:id="rId6"/>
    <p:sldId id="385" r:id="rId7"/>
    <p:sldId id="401" r:id="rId8"/>
    <p:sldId id="403" r:id="rId9"/>
    <p:sldId id="404" r:id="rId10"/>
    <p:sldId id="405" r:id="rId11"/>
    <p:sldId id="402" r:id="rId12"/>
    <p:sldId id="398" r:id="rId13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1238" autoAdjust="0"/>
  </p:normalViewPr>
  <p:slideViewPr>
    <p:cSldViewPr>
      <p:cViewPr varScale="1">
        <p:scale>
          <a:sx n="60" d="100"/>
          <a:sy n="60" d="100"/>
        </p:scale>
        <p:origin x="168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3" d="100"/>
          <a:sy n="73" d="100"/>
        </p:scale>
        <p:origin x="-3402" y="-11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A4088D-A944-4552-9542-E7ECE3A7BB77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27FCD5-9E88-49D6-9303-67501D3D13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036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7F47E3F-7C23-4468-81EA-DD65C6A61393}" type="datetimeFigureOut">
              <a:rPr lang="en-US" smtClean="0"/>
              <a:t>2/20/2015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FE79253-9767-4D0C-BFCB-29F5EFA176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407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5758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045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3470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dirty="0" smtClean="0"/>
          </a:p>
          <a:p>
            <a:pPr defTabSz="931774">
              <a:defRPr/>
            </a:pPr>
            <a:endParaRPr lang="en-US" dirty="0">
              <a:latin typeface="Book Antiqua" pitchFamily="18" charset="0"/>
              <a:ea typeface="Adobe Song Std L" pitchFamily="18" charset="-128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998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4256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5866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E79253-9767-4D0C-BFCB-29F5EFA176A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245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3217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00744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408CEB-2D19-4790-946B-34A04C89B9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0512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-152400" y="1449303"/>
            <a:ext cx="9448799" cy="1527349"/>
          </a:xfrm>
          <a:prstGeom prst="rect">
            <a:avLst/>
          </a:prstGeom>
          <a:solidFill>
            <a:srgbClr val="870150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 flipV="1">
            <a:off x="-304799" y="2895600"/>
            <a:ext cx="9601200" cy="121918"/>
          </a:xfrm>
          <a:prstGeom prst="rect">
            <a:avLst/>
          </a:prstGeom>
          <a:solidFill>
            <a:srgbClr val="C1D39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152399" y="1376448"/>
            <a:ext cx="9296400" cy="147552"/>
          </a:xfrm>
          <a:prstGeom prst="rect">
            <a:avLst/>
          </a:prstGeom>
          <a:solidFill>
            <a:srgbClr val="00693E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60972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955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6309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28600" y="152400"/>
            <a:ext cx="76200" cy="6858000"/>
          </a:xfrm>
          <a:prstGeom prst="rect">
            <a:avLst/>
          </a:prstGeom>
          <a:solidFill>
            <a:srgbClr val="C1D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228600" cy="6858000"/>
          </a:xfrm>
          <a:prstGeom prst="rect">
            <a:avLst/>
          </a:prstGeom>
          <a:solidFill>
            <a:srgbClr val="8701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Book Antiqua" pitchFamily="18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Book Antiqua" pitchFamily="18" charset="0"/>
              </a:defRPr>
            </a:lvl1pPr>
            <a:lvl2pPr>
              <a:buClr>
                <a:srgbClr val="870150"/>
              </a:buClr>
              <a:defRPr sz="2000">
                <a:latin typeface="Book Antiqua" pitchFamily="18" charset="0"/>
              </a:defRPr>
            </a:lvl2pPr>
            <a:lvl3pPr>
              <a:defRPr>
                <a:latin typeface="Book Antiqua" pitchFamily="18" charset="0"/>
              </a:defRPr>
            </a:lvl3pPr>
            <a:lvl4pPr>
              <a:defRPr>
                <a:latin typeface="Book Antiqua" pitchFamily="18" charset="0"/>
              </a:defRPr>
            </a:lvl4pPr>
            <a:lvl5pPr>
              <a:defRPr>
                <a:latin typeface="Book Antiqua" pitchFamily="18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248400"/>
            <a:ext cx="457200" cy="457200"/>
          </a:xfrm>
          <a:solidFill>
            <a:srgbClr val="A1C4D0"/>
          </a:solidFill>
          <a:ln>
            <a:noFill/>
          </a:ln>
        </p:spPr>
        <p:txBody>
          <a:bodyPr/>
          <a:lstStyle/>
          <a:p>
            <a:fld id="{08641FDE-044E-4AEE-88D1-B6BF0434FF8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00693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" y="228600"/>
            <a:ext cx="8915400" cy="152400"/>
          </a:xfrm>
          <a:prstGeom prst="rect">
            <a:avLst/>
          </a:prstGeom>
          <a:solidFill>
            <a:srgbClr val="C1D3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9" name="Picture 8" descr="MeCHOLogo_Final_sm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58000" y="6248400"/>
            <a:ext cx="1219200" cy="511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197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04800" y="6210300"/>
            <a:ext cx="457200" cy="457200"/>
          </a:xfrm>
        </p:spPr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120958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85128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830031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3823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829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95709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299669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>
                <a:solidFill>
                  <a:srgbClr val="676A55"/>
                </a:solidFill>
              </a:rPr>
              <a:t>Maine Community Health Options</a:t>
            </a:r>
            <a:endParaRPr lang="en-US" dirty="0">
              <a:solidFill>
                <a:srgbClr val="676A55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34D3C7A-91C5-4A26-A9C6-C36AF2587E8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282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ine.gov/pfr/insurance/ACA/Presentation_on_ACA_and_Maine.pptx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ine.gov/pfr/insurance/ACA/Presentation_on_ACA_and_Maine.pptx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aine.gov/pfr/insurance/ACA/Presentation_on_ACA_and_Maine.ppt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:\marketing clients\Maine Community Health Options\logo\MeCHOLogo_sm_w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3657600"/>
            <a:ext cx="5078321" cy="2133600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-152400" y="1600200"/>
            <a:ext cx="9448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Reflections of a CO-OP as a New Market Entrant</a:t>
            </a:r>
            <a:endParaRPr lang="en-US" sz="44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14800" y="5105400"/>
            <a:ext cx="2438400" cy="914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0600" y="3429000"/>
            <a:ext cx="6553200" cy="2743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53031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restig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689503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/>
              <a:t>MCHO Gains Strong I&amp;FP Enrollment</a:t>
            </a:r>
            <a:endParaRPr lang="en-US" sz="2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14400" y="964141"/>
            <a:ext cx="7543800" cy="5436659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9" name="Arc 8"/>
          <p:cNvSpPr/>
          <p:nvPr/>
        </p:nvSpPr>
        <p:spPr>
          <a:xfrm>
            <a:off x="5334000" y="2667000"/>
            <a:ext cx="2710962" cy="3124200"/>
          </a:xfrm>
          <a:prstGeom prst="arc">
            <a:avLst>
              <a:gd name="adj1" fmla="val 16200000"/>
              <a:gd name="adj2" fmla="val 1597039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95601" y="25146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MCHO captures 83% of FFM Enrollment and 57% of all non-group enrollment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81300" y="5738447"/>
            <a:ext cx="4495800" cy="662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>
                <a:hlinkClick r:id="rId4"/>
              </a:rPr>
              <a:t>Bureau PowerPoint Presentation on ACA and </a:t>
            </a:r>
            <a:r>
              <a:rPr lang="en-US" dirty="0" smtClean="0">
                <a:hlinkClick r:id="rId4"/>
              </a:rPr>
              <a:t>Maine</a:t>
            </a:r>
            <a:r>
              <a:rPr lang="en-US" dirty="0"/>
              <a:t>; http://www.maine.gov/pfr/insurance/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195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Future Goals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>
                <a:latin typeface="+mn-lt"/>
              </a:rPr>
              <a:t>Payment reform</a:t>
            </a:r>
          </a:p>
          <a:p>
            <a:pPr lvl="1"/>
            <a:r>
              <a:rPr lang="en-US" sz="2400" dirty="0" smtClean="0">
                <a:latin typeface="+mn-lt"/>
              </a:rPr>
              <a:t>ACO work</a:t>
            </a:r>
          </a:p>
          <a:p>
            <a:pPr lvl="1"/>
            <a:endParaRPr lang="en-US" sz="2400" dirty="0" smtClean="0">
              <a:latin typeface="+mn-lt"/>
            </a:endParaRPr>
          </a:p>
          <a:p>
            <a:r>
              <a:rPr lang="en-US" sz="2400" dirty="0" smtClean="0">
                <a:latin typeface="+mn-lt"/>
              </a:rPr>
              <a:t>Ongoing consumer &amp; provider engagement</a:t>
            </a:r>
          </a:p>
          <a:p>
            <a:pPr lvl="1"/>
            <a:r>
              <a:rPr lang="en-US" sz="2400" dirty="0" smtClean="0">
                <a:latin typeface="+mn-lt"/>
              </a:rPr>
              <a:t>Enhanced portals</a:t>
            </a:r>
          </a:p>
          <a:p>
            <a:pPr lvl="2"/>
            <a:r>
              <a:rPr lang="en-US" sz="2400" dirty="0" smtClean="0">
                <a:latin typeface="+mn-lt"/>
              </a:rPr>
              <a:t>Improved prior </a:t>
            </a:r>
            <a:r>
              <a:rPr lang="en-US" sz="2400" dirty="0" err="1" smtClean="0">
                <a:latin typeface="+mn-lt"/>
              </a:rPr>
              <a:t>auth</a:t>
            </a:r>
            <a:r>
              <a:rPr lang="en-US" sz="2400" dirty="0" smtClean="0">
                <a:latin typeface="+mn-lt"/>
              </a:rPr>
              <a:t> process (including self-service)</a:t>
            </a:r>
          </a:p>
          <a:p>
            <a:pPr lvl="2"/>
            <a:r>
              <a:rPr lang="en-US" sz="2400" dirty="0" smtClean="0">
                <a:latin typeface="+mn-lt"/>
              </a:rPr>
              <a:t>Easier use of accumulators and evidence based guidelines</a:t>
            </a:r>
          </a:p>
          <a:p>
            <a:pPr lvl="1"/>
            <a:r>
              <a:rPr lang="en-US" sz="2400" dirty="0" smtClean="0">
                <a:latin typeface="+mn-lt"/>
              </a:rPr>
              <a:t>Appropriate data sharing to enhance improved utilization and delivery of care</a:t>
            </a:r>
          </a:p>
          <a:p>
            <a:pPr marL="320040" lvl="1" indent="0">
              <a:buNone/>
            </a:pPr>
            <a:endParaRPr lang="en-US" dirty="0" smtClean="0">
              <a:latin typeface="+mn-lt"/>
            </a:endParaRP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749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0" y="2590800"/>
            <a:ext cx="9144000" cy="2057400"/>
          </a:xfrm>
          <a:prstGeom prst="rect">
            <a:avLst/>
          </a:prstGeom>
          <a:solidFill>
            <a:srgbClr val="A1C4D0"/>
          </a:solidFill>
          <a:ln w="38100">
            <a:solidFill>
              <a:srgbClr val="A1C4D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50" name="Picture 2" descr="http://mainecommunityhealthoptions.files.wordpress.com/2012/03/moose-with-tree.jpg?w=55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895600"/>
            <a:ext cx="4572000" cy="1526766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143000" y="1103293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tx2"/>
                </a:solidFill>
                <a:latin typeface="Book Antiqua" pitchFamily="18" charset="0"/>
                <a:ea typeface="Adobe Song Std L" pitchFamily="18" charset="-128"/>
              </a:rPr>
              <a:t>Questions?</a:t>
            </a:r>
            <a:endParaRPr lang="en-US" sz="2800" dirty="0">
              <a:solidFill>
                <a:schemeClr val="tx2"/>
              </a:solidFill>
              <a:latin typeface="Book Antiqua" pitchFamily="18" charset="0"/>
              <a:ea typeface="Adobe Song Std L" pitchFamily="18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75424" y="2643320"/>
            <a:ext cx="388439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en-US" b="1" dirty="0" smtClean="0">
              <a:solidFill>
                <a:schemeClr val="tx1"/>
              </a:solidFill>
              <a:latin typeface="Book Antiqua" pitchFamily="18" charset="0"/>
              <a:ea typeface="Adobe Song Std L" pitchFamily="18" charset="-128"/>
            </a:endParaRPr>
          </a:p>
          <a:p>
            <a:pPr algn="ctr"/>
            <a:r>
              <a:rPr lang="en-US" b="1" dirty="0" smtClean="0">
                <a:latin typeface="Book Antiqua" pitchFamily="18" charset="0"/>
                <a:ea typeface="Adobe Song Std L" pitchFamily="18" charset="-128"/>
              </a:rPr>
              <a:t>Kevin Lewis, CEO</a:t>
            </a:r>
            <a:endParaRPr lang="en-US" b="1" dirty="0">
              <a:latin typeface="Book Antiqua" pitchFamily="18" charset="0"/>
              <a:ea typeface="Adobe Song Std L" pitchFamily="18" charset="-128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Book Antiqua" pitchFamily="18" charset="0"/>
                <a:ea typeface="Adobe Song Std L" pitchFamily="18" charset="-128"/>
              </a:rPr>
              <a:t>Maine Community Health Options</a:t>
            </a: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Book Antiqua" pitchFamily="18" charset="0"/>
                <a:ea typeface="Adobe Song Std L" pitchFamily="18" charset="-128"/>
              </a:rPr>
              <a:t>207-402-3330</a:t>
            </a:r>
          </a:p>
          <a:p>
            <a:pPr algn="ctr"/>
            <a:r>
              <a:rPr lang="en-US" b="1" dirty="0" smtClean="0">
                <a:latin typeface="Book Antiqua" pitchFamily="18" charset="0"/>
                <a:ea typeface="Adobe Song Std L" pitchFamily="18" charset="-128"/>
              </a:rPr>
              <a:t>www.</a:t>
            </a:r>
            <a:r>
              <a:rPr lang="en-US" b="1" dirty="0" smtClean="0">
                <a:solidFill>
                  <a:schemeClr val="tx1"/>
                </a:solidFill>
                <a:latin typeface="Book Antiqua" pitchFamily="18" charset="0"/>
                <a:ea typeface="Adobe Song Std L" pitchFamily="18" charset="-128"/>
              </a:rPr>
              <a:t>maineoptions.org </a:t>
            </a:r>
            <a:endParaRPr lang="en-US" b="1" dirty="0">
              <a:solidFill>
                <a:schemeClr val="tx1"/>
              </a:solidFill>
              <a:latin typeface="Book Antiqua" pitchFamily="18" charset="0"/>
              <a:ea typeface="Adobe Song Std L" pitchFamily="18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5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 smtClean="0">
                <a:latin typeface="+mn-lt"/>
                <a:ea typeface="Adobe Song Std L" pitchFamily="18" charset="-128"/>
              </a:rPr>
              <a:t>Creation of Consumer Operated and Oriented Plans (CO-OPs)</a:t>
            </a:r>
            <a:endParaRPr lang="en-US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Clr>
                <a:schemeClr val="accent1"/>
              </a:buClr>
              <a:buNone/>
            </a:pPr>
            <a:r>
              <a:rPr lang="en-US" sz="2800" dirty="0" smtClean="0">
                <a:ea typeface="Adobe Song Std L" pitchFamily="18" charset="-128"/>
              </a:rPr>
              <a:t>CO-OP program created by ACA, s. 1322, to introduce greater competition and choice within Marketplaces</a:t>
            </a:r>
            <a:endParaRPr lang="en-US" sz="2800" dirty="0" smtClean="0">
              <a:ea typeface="Adobe Song Std L" pitchFamily="18" charset="-128"/>
            </a:endParaRPr>
          </a:p>
          <a:p>
            <a:pPr marL="617220" lvl="1" indent="-342900" algn="l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 smtClean="0"/>
              <a:t>Alternative to public payer</a:t>
            </a:r>
          </a:p>
          <a:p>
            <a:pPr marL="617220" lvl="1" indent="-342900" algn="l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 smtClean="0"/>
              <a:t>Member-directed: Majority of Board Directors must be Members; all Directors elected by Members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 smtClean="0">
                <a:ea typeface="Adobe Song Std L" pitchFamily="18" charset="-128"/>
              </a:rPr>
              <a:t>Enhanced </a:t>
            </a:r>
            <a:r>
              <a:rPr lang="en-US" dirty="0">
                <a:ea typeface="Adobe Song Std L" pitchFamily="18" charset="-128"/>
              </a:rPr>
              <a:t>competition and transparency within the health insurance marketplace (“exchanges</a:t>
            </a:r>
            <a:r>
              <a:rPr lang="en-US" dirty="0" smtClean="0">
                <a:ea typeface="Adobe Song Std L" pitchFamily="18" charset="-128"/>
              </a:rPr>
              <a:t>”)</a:t>
            </a:r>
            <a:endParaRPr lang="en-US" dirty="0" smtClean="0"/>
          </a:p>
          <a:p>
            <a:pPr marL="617220" lvl="1" indent="-342900" algn="l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 smtClean="0"/>
              <a:t>2/3 </a:t>
            </a:r>
            <a:r>
              <a:rPr lang="en-US" dirty="0"/>
              <a:t>of all contracts must be in individual and small group </a:t>
            </a:r>
            <a:r>
              <a:rPr lang="en-US" dirty="0" smtClean="0"/>
              <a:t>markets</a:t>
            </a:r>
            <a:endParaRPr lang="en-US" dirty="0"/>
          </a:p>
          <a:p>
            <a:pPr marL="617220" lvl="1" indent="-342900" algn="l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 smtClean="0"/>
              <a:t>ACA </a:t>
            </a:r>
            <a:r>
              <a:rPr lang="en-US" dirty="0"/>
              <a:t>requires CO-OPs to offer silver and gold products on </a:t>
            </a:r>
            <a:r>
              <a:rPr lang="en-US" dirty="0" smtClean="0"/>
              <a:t>Exchange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>
                <a:ea typeface="Adobe Song Std L" pitchFamily="18" charset="-128"/>
              </a:rPr>
              <a:t>Currently 22 CO-OPs operating in 23 </a:t>
            </a:r>
            <a:r>
              <a:rPr lang="en-US" dirty="0" smtClean="0">
                <a:ea typeface="Adobe Song Std L" pitchFamily="18" charset="-128"/>
              </a:rPr>
              <a:t>states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dirty="0" smtClean="0">
                <a:ea typeface="Adobe Song Std L" pitchFamily="18" charset="-128"/>
              </a:rPr>
              <a:t>Made possible through start-up and solvency loans of the ACA (administered by CMS)</a:t>
            </a:r>
            <a:endParaRPr lang="en-US" dirty="0">
              <a:ea typeface="Adobe Song Std L" pitchFamily="18" charset="-128"/>
            </a:endParaRPr>
          </a:p>
          <a:p>
            <a:pPr marL="617220" lvl="1" indent="-342900" algn="l">
              <a:buClr>
                <a:schemeClr val="accent1"/>
              </a:buClr>
              <a:buFont typeface="Wingdings" pitchFamily="2" charset="2"/>
              <a:buChar char="§"/>
            </a:pPr>
            <a:endParaRPr lang="en-US" sz="4600" dirty="0" smtClean="0">
              <a:ea typeface="Adobe Song Std L" pitchFamily="18" charset="-128"/>
            </a:endParaRPr>
          </a:p>
          <a:p>
            <a:pPr marL="342900" indent="-342900">
              <a:buFont typeface="Wingdings" pitchFamily="2" charset="2"/>
              <a:buChar char="§"/>
            </a:pPr>
            <a:endParaRPr lang="en-US" dirty="0">
              <a:ea typeface="Adobe Song Std L" pitchFamily="18" charset="-128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800" dirty="0">
              <a:ea typeface="Adobe Song Std L" pitchFamily="18" charset="-128"/>
            </a:endParaRPr>
          </a:p>
          <a:p>
            <a:pPr>
              <a:buClr>
                <a:schemeClr val="accent1"/>
              </a:buClr>
              <a:buFont typeface="Arial" panose="020B0604020202020204" pitchFamily="34" charset="0"/>
              <a:buChar char="•"/>
            </a:pPr>
            <a:endParaRPr lang="en-US" sz="2800" dirty="0">
              <a:ea typeface="Adobe Song Std L" pitchFamily="18" charset="-128"/>
            </a:endParaRPr>
          </a:p>
          <a:p>
            <a:pPr>
              <a:buClr>
                <a:schemeClr val="accent1"/>
              </a:buClr>
            </a:pPr>
            <a:endParaRPr lang="en-US" sz="2800" dirty="0">
              <a:ea typeface="Adobe Song Std L" pitchFamily="18" charset="-12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126" y="6032190"/>
            <a:ext cx="1295400" cy="54238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38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921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+mn-lt"/>
                <a:ea typeface="Adobe Song Std L" pitchFamily="18" charset="-128"/>
              </a:rPr>
              <a:t>Early Impact </a:t>
            </a:r>
            <a:r>
              <a:rPr lang="en-US" dirty="0">
                <a:latin typeface="+mn-lt"/>
                <a:ea typeface="Adobe Song Std L" pitchFamily="18" charset="-128"/>
              </a:rPr>
              <a:t>of </a:t>
            </a:r>
            <a:r>
              <a:rPr lang="en-US" dirty="0" smtClean="0">
                <a:latin typeface="+mn-lt"/>
                <a:ea typeface="Adobe Song Std L" pitchFamily="18" charset="-128"/>
              </a:rPr>
              <a:t>CO-OPs</a:t>
            </a:r>
            <a:endParaRPr lang="en-US" dirty="0">
              <a:latin typeface="+mn-lt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ea typeface="Adobe Song Std L" pitchFamily="18" charset="-128"/>
              </a:rPr>
              <a:t>Summary Results 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000" dirty="0">
                <a:ea typeface="Adobe Song Std L" pitchFamily="18" charset="-128"/>
              </a:rPr>
              <a:t>In several markets, e.g. Maine, CO-OPs provided the only other carrier choice in 2014</a:t>
            </a:r>
            <a:endParaRPr lang="en-US" sz="3200" dirty="0">
              <a:ea typeface="Adobe Song Std L" pitchFamily="18" charset="-128"/>
            </a:endParaRP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200" dirty="0" smtClean="0">
                <a:ea typeface="Adobe Song Std L" pitchFamily="18" charset="-128"/>
              </a:rPr>
              <a:t>In </a:t>
            </a:r>
            <a:r>
              <a:rPr lang="en-US" sz="2200" dirty="0">
                <a:ea typeface="Adobe Song Std L" pitchFamily="18" charset="-128"/>
              </a:rPr>
              <a:t>23 states with CO-OPs, overall health insurance premiums are roughly 8% lower than in states without them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200" dirty="0">
                <a:ea typeface="Adobe Song Std L" pitchFamily="18" charset="-128"/>
              </a:rPr>
              <a:t>In CO-OPs states, CO-OPs offer 37% of the lowest-priced plans 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200" dirty="0">
                <a:ea typeface="Adobe Song Std L" pitchFamily="18" charset="-128"/>
              </a:rPr>
              <a:t>CO-OP plans are the most likely of all insurers to be within 10 percent  of the lowest-priced plan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200" dirty="0">
                <a:ea typeface="Adobe Song Std L" pitchFamily="18" charset="-128"/>
              </a:rPr>
              <a:t>From 2014 to 2015, premiums for the second lowest cost silver plan dropped by 1.9%, but had risen by 1.5% in non-CO-OP states. 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r>
              <a:rPr lang="en-US" sz="2200" dirty="0" smtClean="0">
                <a:ea typeface="Adobe Song Std L" pitchFamily="18" charset="-128"/>
              </a:rPr>
              <a:t>Enrollment at end of 2014 topped half a million; expectation of significant gains through 2015 open enrollment period</a:t>
            </a:r>
          </a:p>
          <a:p>
            <a:pPr marL="617220" lvl="1" indent="-342900">
              <a:buClr>
                <a:schemeClr val="accent1"/>
              </a:buClr>
              <a:buFont typeface="Wingdings" pitchFamily="2" charset="2"/>
              <a:buChar char="§"/>
            </a:pPr>
            <a:endParaRPr lang="en-US" sz="2200" dirty="0">
              <a:ea typeface="Adobe Song Std L" pitchFamily="18" charset="-128"/>
            </a:endParaRP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87126" y="6032190"/>
            <a:ext cx="1295400" cy="54238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D3C7A-91C5-4A26-A9C6-C36AF2587E81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70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844062" y="1748770"/>
            <a:ext cx="7772400" cy="4628584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en-US" sz="2800" b="1" i="1" dirty="0" smtClean="0">
                <a:latin typeface="+mn-lt"/>
              </a:rPr>
              <a:t>Mission</a:t>
            </a:r>
            <a:endParaRPr lang="en-US" sz="2800" b="1" i="1" dirty="0">
              <a:latin typeface="+mn-lt"/>
            </a:endParaRPr>
          </a:p>
          <a:p>
            <a:pPr marL="109728" indent="0">
              <a:buNone/>
            </a:pPr>
            <a:r>
              <a:rPr lang="en-US" sz="2800" i="1" dirty="0" smtClean="0">
                <a:latin typeface="+mn-lt"/>
              </a:rPr>
              <a:t>To </a:t>
            </a:r>
            <a:r>
              <a:rPr lang="en-US" sz="2800" i="1" dirty="0">
                <a:latin typeface="+mn-lt"/>
              </a:rPr>
              <a:t>partner </a:t>
            </a:r>
            <a:r>
              <a:rPr lang="en-US" sz="2800" i="1" dirty="0" smtClean="0">
                <a:latin typeface="+mn-lt"/>
              </a:rPr>
              <a:t>locally with Members, </a:t>
            </a:r>
            <a:r>
              <a:rPr lang="en-US" sz="2800" i="1" dirty="0" smtClean="0">
                <a:latin typeface="+mn-lt"/>
              </a:rPr>
              <a:t>businesses </a:t>
            </a:r>
            <a:r>
              <a:rPr lang="en-US" sz="2800" i="1" dirty="0">
                <a:latin typeface="+mn-lt"/>
              </a:rPr>
              <a:t>and health professionals to provide affordable, high quality benefits that promote health and </a:t>
            </a:r>
            <a:r>
              <a:rPr lang="en-US" sz="2800" i="1" dirty="0" smtClean="0">
                <a:latin typeface="+mn-lt"/>
              </a:rPr>
              <a:t>well-being.</a:t>
            </a:r>
            <a:endParaRPr lang="en-US" sz="2800" i="1" dirty="0" smtClean="0">
              <a:latin typeface="+mn-lt"/>
            </a:endParaRPr>
          </a:p>
          <a:p>
            <a:pPr marL="109728" indent="0">
              <a:buNone/>
            </a:pPr>
            <a:endParaRPr lang="en-US" sz="2800" i="1" dirty="0">
              <a:latin typeface="+mn-lt"/>
            </a:endParaRPr>
          </a:p>
          <a:p>
            <a:pPr marL="109728" indent="0">
              <a:buNone/>
            </a:pPr>
            <a:r>
              <a:rPr lang="en-US" sz="2800" b="1" i="1" dirty="0" smtClean="0">
                <a:latin typeface="+mn-lt"/>
              </a:rPr>
              <a:t>Vision</a:t>
            </a:r>
            <a:endParaRPr lang="en-US" sz="2800" b="1" i="1" dirty="0">
              <a:latin typeface="+mn-lt"/>
            </a:endParaRPr>
          </a:p>
          <a:p>
            <a:pPr marL="109728" indent="0">
              <a:buNone/>
            </a:pPr>
            <a:r>
              <a:rPr lang="en-US" sz="2800" i="1" dirty="0" smtClean="0">
                <a:latin typeface="+mn-lt"/>
              </a:rPr>
              <a:t>To </a:t>
            </a:r>
            <a:r>
              <a:rPr lang="en-US" sz="2800" i="1" dirty="0">
                <a:latin typeface="+mn-lt"/>
              </a:rPr>
              <a:t>be a leader in transforming </a:t>
            </a:r>
            <a:r>
              <a:rPr lang="en-US" sz="2800" i="1" dirty="0" smtClean="0">
                <a:latin typeface="+mn-lt"/>
              </a:rPr>
              <a:t>and improving individual and community health and positively </a:t>
            </a:r>
            <a:r>
              <a:rPr lang="en-US" sz="2800" i="1" dirty="0">
                <a:latin typeface="+mn-lt"/>
              </a:rPr>
              <a:t>affecting </a:t>
            </a:r>
            <a:r>
              <a:rPr lang="en-US" sz="2800" i="1" dirty="0" smtClean="0">
                <a:latin typeface="+mn-lt"/>
              </a:rPr>
              <a:t>local economies.</a:t>
            </a:r>
            <a:endParaRPr lang="en-US" sz="2800" dirty="0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latin typeface="+mn-lt"/>
              </a:rPr>
              <a:t>Maine Community Health Options</a:t>
            </a:r>
            <a:endParaRPr lang="en-US" dirty="0">
              <a:latin typeface="+mn-lt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549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66800" y="533400"/>
            <a:ext cx="670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2"/>
                </a:solidFill>
                <a:ea typeface="Adobe Song Std L" pitchFamily="18" charset="-128"/>
              </a:rPr>
              <a:t>MCHO Purpose</a:t>
            </a:r>
            <a:endParaRPr lang="en-US" sz="4000" dirty="0">
              <a:solidFill>
                <a:schemeClr val="tx2"/>
              </a:solidFill>
              <a:ea typeface="Adobe Song Std L" pitchFamily="18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5800" y="1143000"/>
            <a:ext cx="80772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</a:pPr>
            <a:r>
              <a:rPr lang="en-US" sz="2000" dirty="0" smtClean="0">
                <a:ea typeface="Adobe Song Std L" pitchFamily="18" charset="-128"/>
              </a:rPr>
              <a:t>To deliver meaningful health insurance benefits designed to improve consumer health and well-being by:</a:t>
            </a:r>
          </a:p>
          <a:p>
            <a:pPr>
              <a:buClr>
                <a:schemeClr val="accent1"/>
              </a:buClr>
            </a:pPr>
            <a:endParaRPr lang="en-US" sz="2000" dirty="0" smtClean="0">
              <a:ea typeface="Adobe Song Std L" pitchFamily="18" charset="-128"/>
            </a:endParaRP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Integrating and coordinating care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Paying </a:t>
            </a:r>
            <a:r>
              <a:rPr lang="en-US" sz="2000" dirty="0" smtClean="0">
                <a:ea typeface="Adobe Song Std L" pitchFamily="18" charset="-128"/>
              </a:rPr>
              <a:t>for what matters by engaging in market reform and </a:t>
            </a:r>
            <a:r>
              <a:rPr lang="en-US" sz="2000" dirty="0" smtClean="0">
                <a:ea typeface="Adobe Song Std L" pitchFamily="18" charset="-128"/>
              </a:rPr>
              <a:t>payment </a:t>
            </a:r>
            <a:r>
              <a:rPr lang="en-US" sz="2000" dirty="0" smtClean="0">
                <a:ea typeface="Adobe Song Std L" pitchFamily="18" charset="-128"/>
              </a:rPr>
              <a:t>incentives to improve efficiency and quality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Working collaboratively with Providers and Members towards Triple Aim Achievement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Value Based Insurance Design</a:t>
            </a:r>
          </a:p>
          <a:p>
            <a:pPr marL="1257300" lvl="2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Chronic Illness Support Program</a:t>
            </a:r>
          </a:p>
          <a:p>
            <a:pPr marL="1257300" lvl="2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Behavioral Health Integration</a:t>
            </a:r>
          </a:p>
          <a:p>
            <a:pPr marL="1257300" lvl="2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PCMH Support &amp; Care </a:t>
            </a:r>
            <a:r>
              <a:rPr lang="en-US" sz="2000" dirty="0" err="1" smtClean="0">
                <a:ea typeface="Adobe Song Std L" pitchFamily="18" charset="-128"/>
              </a:rPr>
              <a:t>Mgmt</a:t>
            </a:r>
            <a:r>
              <a:rPr lang="en-US" sz="2000" dirty="0" smtClean="0">
                <a:ea typeface="Adobe Song Std L" pitchFamily="18" charset="-128"/>
              </a:rPr>
              <a:t> Coordination w/ providers</a:t>
            </a:r>
          </a:p>
          <a:p>
            <a:pPr marL="800100" lvl="1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 smtClean="0">
                <a:ea typeface="Adobe Song Std L" pitchFamily="18" charset="-128"/>
              </a:rPr>
              <a:t>Broad PPO Network – e.g., All Hospitals in both Maine and NH included, plus access to national network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ea typeface="Adobe Song Std L" pitchFamily="18" charset="-128"/>
              </a:rPr>
              <a:t>IFP Products: 10 total:  Gold, Silver, Bronze, Catastrophic 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ea typeface="Adobe Song Std L" pitchFamily="18" charset="-128"/>
              </a:rPr>
              <a:t>Small Group: 8 total: Platinum, Gold, Silver, Bronze</a:t>
            </a:r>
          </a:p>
          <a:p>
            <a:pPr marL="342900" indent="-34290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en-US" sz="2000" dirty="0" smtClean="0">
              <a:ea typeface="Adobe Song Std L" pitchFamily="18" charset="-128"/>
            </a:endParaRPr>
          </a:p>
          <a:p>
            <a:pPr lvl="1">
              <a:buClr>
                <a:schemeClr val="accent1"/>
              </a:buClr>
              <a:buFont typeface="Wingdings" pitchFamily="2" charset="2"/>
              <a:buChar char="v"/>
            </a:pPr>
            <a:endParaRPr lang="en-US" sz="2000" dirty="0" smtClean="0">
              <a:latin typeface="Book Antiqua" pitchFamily="18" charset="0"/>
              <a:ea typeface="Adobe Song Std L" pitchFamily="18" charset="-128"/>
            </a:endParaRPr>
          </a:p>
          <a:p>
            <a:pPr lvl="2">
              <a:buClr>
                <a:schemeClr val="accent1"/>
              </a:buClr>
              <a:buFont typeface="Wingdings" pitchFamily="2" charset="2"/>
              <a:buChar char="v"/>
            </a:pPr>
            <a:endParaRPr lang="en-US" sz="2000" dirty="0" smtClean="0">
              <a:latin typeface="Book Antiqua" pitchFamily="18" charset="0"/>
              <a:ea typeface="Adobe Song Std L" pitchFamily="18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737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  <a:ea typeface="Adobe Song Std L" pitchFamily="18" charset="-128"/>
              </a:rPr>
              <a:t>Challenges</a:t>
            </a:r>
            <a:endParaRPr lang="en-US" dirty="0">
              <a:latin typeface="+mn-lt"/>
              <a:ea typeface="Adobe Song Std L" pitchFamily="18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914400" y="1371600"/>
            <a:ext cx="7772400" cy="4953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+mn-lt"/>
              </a:rPr>
              <a:t>New entrants lack comparative leverage given starting enrollment of zero, and therefore suffer on pricing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+mn-lt"/>
              </a:rPr>
              <a:t>Gaining brand name recognition, especially given that CO-OPs have been prohibited from using federal start-up loans for marketing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+mn-lt"/>
              </a:rPr>
              <a:t>Establishing consumer awareness of coverage opportunity through the Marketplace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000" dirty="0" smtClean="0">
                <a:latin typeface="+mn-lt"/>
              </a:rPr>
              <a:t>Balancing enrollment growth with solvency requirements and sufficiency of capital, especially in light of shifting parameters and timeframes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+mn-lt"/>
              </a:rPr>
              <a:t>CO-OPs held to higher RBC standard (500% RBC)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dirty="0" smtClean="0">
                <a:latin typeface="+mn-lt"/>
              </a:rPr>
              <a:t>CO-OP business model aligned closely with Marketplace, and therefore 3Rs and Cost Share Reductions</a:t>
            </a:r>
          </a:p>
          <a:p>
            <a:pPr marL="0" indent="0">
              <a:buNone/>
            </a:pPr>
            <a:endParaRPr lang="en-US" sz="2000" dirty="0" smtClean="0"/>
          </a:p>
          <a:p>
            <a:pPr>
              <a:buFont typeface="Wingdings" pitchFamily="2" charset="2"/>
              <a:buChar char="v"/>
            </a:pPr>
            <a:endParaRPr lang="en-US" sz="2000" dirty="0" smtClean="0"/>
          </a:p>
          <a:p>
            <a:pPr>
              <a:buFont typeface="Wingdings" pitchFamily="2" charset="2"/>
              <a:buChar char="v"/>
            </a:pPr>
            <a:endParaRPr lang="en-US" sz="2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1498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+mn-lt"/>
              </a:rPr>
              <a:t>Results	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95400"/>
            <a:ext cx="7772400" cy="47244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+mn-lt"/>
              </a:rPr>
              <a:t>Enrollment in 2014, two and a half times greater than enrollment projections, and 83% </a:t>
            </a:r>
            <a:r>
              <a:rPr lang="en-US" sz="2400" dirty="0" err="1" smtClean="0">
                <a:latin typeface="+mn-lt"/>
              </a:rPr>
              <a:t>marketshare</a:t>
            </a:r>
            <a:r>
              <a:rPr lang="en-US" sz="2400" dirty="0" smtClean="0">
                <a:latin typeface="+mn-lt"/>
              </a:rPr>
              <a:t> of Maine FFM</a:t>
            </a:r>
          </a:p>
          <a:p>
            <a:r>
              <a:rPr lang="en-US" sz="2400" dirty="0" smtClean="0">
                <a:latin typeface="+mn-lt"/>
              </a:rPr>
              <a:t>At end of Open Enrollment 2.0, MCHO enrollment now stands at over 73,000 and 81% </a:t>
            </a:r>
            <a:r>
              <a:rPr lang="en-US" sz="2400" dirty="0" err="1" smtClean="0">
                <a:latin typeface="+mn-lt"/>
              </a:rPr>
              <a:t>marketshare</a:t>
            </a:r>
            <a:r>
              <a:rPr lang="en-US" sz="2400" dirty="0" smtClean="0">
                <a:latin typeface="+mn-lt"/>
              </a:rPr>
              <a:t> of Maine FFM</a:t>
            </a:r>
          </a:p>
          <a:p>
            <a:r>
              <a:rPr lang="en-US" sz="2400" dirty="0" smtClean="0">
                <a:latin typeface="+mn-lt"/>
              </a:rPr>
              <a:t>From 2014 to 2015, MCHO decreased premium pricing </a:t>
            </a:r>
          </a:p>
          <a:p>
            <a:pPr lvl="1"/>
            <a:r>
              <a:rPr lang="en-US" sz="2400" dirty="0" smtClean="0">
                <a:latin typeface="+mn-lt"/>
              </a:rPr>
              <a:t>By 0.8% for IFP</a:t>
            </a:r>
          </a:p>
          <a:p>
            <a:pPr lvl="1"/>
            <a:r>
              <a:rPr lang="en-US" sz="2400" dirty="0" smtClean="0">
                <a:latin typeface="+mn-lt"/>
              </a:rPr>
              <a:t>By 10% for small group</a:t>
            </a:r>
          </a:p>
          <a:p>
            <a:r>
              <a:rPr lang="en-US" sz="2400" dirty="0" smtClean="0">
                <a:latin typeface="+mn-lt"/>
              </a:rPr>
              <a:t>MCHO expanded to all of New Hampshire, all 10 counties, and all hospitals in network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073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381" y="468924"/>
            <a:ext cx="777240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/>
              <a:t>Coverage Profile on Eve of ACA’s Open Enrollment</a:t>
            </a:r>
            <a:endParaRPr lang="en-US" sz="2800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86006" y="1002324"/>
            <a:ext cx="6755149" cy="5040923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628900" y="5712070"/>
            <a:ext cx="4495800" cy="662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>
                <a:hlinkClick r:id="rId4"/>
              </a:rPr>
              <a:t>Bureau PowerPoint Presentation on ACA and </a:t>
            </a:r>
            <a:r>
              <a:rPr lang="en-US" dirty="0" smtClean="0">
                <a:hlinkClick r:id="rId4"/>
              </a:rPr>
              <a:t>Maine</a:t>
            </a:r>
            <a:r>
              <a:rPr lang="en-US" dirty="0"/>
              <a:t>; http://www.maine.gov/pfr/insurance/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69783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Jump in Coverage via ACA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252330" y="927410"/>
            <a:ext cx="7096539" cy="530798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41FDE-044E-4AEE-88D1-B6BF0434FF8E}" type="slidenum">
              <a:rPr lang="en-US" smtClean="0"/>
              <a:pPr/>
              <a:t>9</a:t>
            </a:fld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783014" y="3810000"/>
            <a:ext cx="990600" cy="71672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886200" y="2101334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Doubling of Non-group coverage from 2013 to 2014 (Increase by 31,957)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97866" y="5624228"/>
            <a:ext cx="4495800" cy="6623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</a:t>
            </a:r>
            <a:r>
              <a:rPr lang="en-US" dirty="0">
                <a:hlinkClick r:id="rId4"/>
              </a:rPr>
              <a:t>Bureau PowerPoint Presentation on ACA and </a:t>
            </a:r>
            <a:r>
              <a:rPr lang="en-US" dirty="0" smtClean="0">
                <a:hlinkClick r:id="rId4"/>
              </a:rPr>
              <a:t>Maine</a:t>
            </a:r>
            <a:r>
              <a:rPr lang="en-US" dirty="0"/>
              <a:t>; http://www.maine.gov/pfr/insurance/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69599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3151</TotalTime>
  <Words>723</Words>
  <Application>Microsoft Office PowerPoint</Application>
  <PresentationFormat>On-screen Show (4:3)</PresentationFormat>
  <Paragraphs>104</Paragraphs>
  <Slides>12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Adobe Song Std L</vt:lpstr>
      <vt:lpstr>Arial</vt:lpstr>
      <vt:lpstr>Book Antiqua</vt:lpstr>
      <vt:lpstr>Calibri</vt:lpstr>
      <vt:lpstr>Franklin Gothic Book</vt:lpstr>
      <vt:lpstr>Perpetua</vt:lpstr>
      <vt:lpstr>Wingdings</vt:lpstr>
      <vt:lpstr>Wingdings 2</vt:lpstr>
      <vt:lpstr>Equity</vt:lpstr>
      <vt:lpstr>PowerPoint Presentation</vt:lpstr>
      <vt:lpstr>Creation of Consumer Operated and Oriented Plans (CO-OPs)</vt:lpstr>
      <vt:lpstr>Early Impact of CO-OPs</vt:lpstr>
      <vt:lpstr>Maine Community Health Options</vt:lpstr>
      <vt:lpstr>PowerPoint Presentation</vt:lpstr>
      <vt:lpstr>Challenges</vt:lpstr>
      <vt:lpstr>Results </vt:lpstr>
      <vt:lpstr>Coverage Profile on Eve of ACA’s Open Enrollment</vt:lpstr>
      <vt:lpstr>Jump in Coverage via ACA</vt:lpstr>
      <vt:lpstr>MCHO Gains Strong I&amp;FP Enrollment</vt:lpstr>
      <vt:lpstr>Future Goals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MGendreau</dc:creator>
  <cp:lastModifiedBy>Kevin Lewis</cp:lastModifiedBy>
  <cp:revision>176</cp:revision>
  <cp:lastPrinted>2013-07-18T19:49:35Z</cp:lastPrinted>
  <dcterms:created xsi:type="dcterms:W3CDTF">2013-05-07T18:56:04Z</dcterms:created>
  <dcterms:modified xsi:type="dcterms:W3CDTF">2015-02-20T18:33:39Z</dcterms:modified>
</cp:coreProperties>
</file>