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12"/>
  </p:notesMasterIdLst>
  <p:handoutMasterIdLst>
    <p:handoutMasterId r:id="rId13"/>
  </p:handoutMasterIdLst>
  <p:sldIdLst>
    <p:sldId id="257" r:id="rId2"/>
    <p:sldId id="428" r:id="rId3"/>
    <p:sldId id="438" r:id="rId4"/>
    <p:sldId id="429" r:id="rId5"/>
    <p:sldId id="430" r:id="rId6"/>
    <p:sldId id="431" r:id="rId7"/>
    <p:sldId id="433" r:id="rId8"/>
    <p:sldId id="434" r:id="rId9"/>
    <p:sldId id="435" r:id="rId10"/>
    <p:sldId id="437" r:id="rId11"/>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Verdana" pitchFamily="34" charset="0"/>
        <a:ea typeface="+mn-ea"/>
        <a:cs typeface="+mn-cs"/>
      </a:defRPr>
    </a:lvl1pPr>
    <a:lvl2pPr marL="457200" algn="l" rtl="0" eaLnBrk="0" fontAlgn="base" hangingPunct="0">
      <a:spcBef>
        <a:spcPct val="0"/>
      </a:spcBef>
      <a:spcAft>
        <a:spcPct val="0"/>
      </a:spcAft>
      <a:defRPr kern="1200">
        <a:solidFill>
          <a:schemeClr val="tx1"/>
        </a:solidFill>
        <a:latin typeface="Verdana" pitchFamily="34" charset="0"/>
        <a:ea typeface="+mn-ea"/>
        <a:cs typeface="+mn-cs"/>
      </a:defRPr>
    </a:lvl2pPr>
    <a:lvl3pPr marL="914400" algn="l" rtl="0" eaLnBrk="0" fontAlgn="base" hangingPunct="0">
      <a:spcBef>
        <a:spcPct val="0"/>
      </a:spcBef>
      <a:spcAft>
        <a:spcPct val="0"/>
      </a:spcAft>
      <a:defRPr kern="1200">
        <a:solidFill>
          <a:schemeClr val="tx1"/>
        </a:solidFill>
        <a:latin typeface="Verdana" pitchFamily="34" charset="0"/>
        <a:ea typeface="+mn-ea"/>
        <a:cs typeface="+mn-cs"/>
      </a:defRPr>
    </a:lvl3pPr>
    <a:lvl4pPr marL="1371600" algn="l" rtl="0" eaLnBrk="0" fontAlgn="base" hangingPunct="0">
      <a:spcBef>
        <a:spcPct val="0"/>
      </a:spcBef>
      <a:spcAft>
        <a:spcPct val="0"/>
      </a:spcAft>
      <a:defRPr kern="1200">
        <a:solidFill>
          <a:schemeClr val="tx1"/>
        </a:solidFill>
        <a:latin typeface="Verdana" pitchFamily="34" charset="0"/>
        <a:ea typeface="+mn-ea"/>
        <a:cs typeface="+mn-cs"/>
      </a:defRPr>
    </a:lvl4pPr>
    <a:lvl5pPr marL="1828800" algn="l" rtl="0" eaLnBrk="0" fontAlgn="base" hangingPunct="0">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CCFFCC"/>
    <a:srgbClr val="FFFFCC"/>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741" autoAdjust="0"/>
    <p:restoredTop sz="70328" autoAdjust="0"/>
  </p:normalViewPr>
  <p:slideViewPr>
    <p:cSldViewPr>
      <p:cViewPr>
        <p:scale>
          <a:sx n="75" d="100"/>
          <a:sy n="75" d="100"/>
        </p:scale>
        <p:origin x="-1050" y="-72"/>
      </p:cViewPr>
      <p:guideLst>
        <p:guide orient="horz" pos="2160"/>
        <p:guide pos="2880"/>
      </p:guideLst>
    </p:cSldViewPr>
  </p:slideViewPr>
  <p:outlineViewPr>
    <p:cViewPr>
      <p:scale>
        <a:sx n="33" d="100"/>
        <a:sy n="33" d="100"/>
      </p:scale>
      <p:origin x="0" y="4354"/>
    </p:cViewPr>
  </p:outlineViewPr>
  <p:notesTextViewPr>
    <p:cViewPr>
      <p:scale>
        <a:sx n="100" d="100"/>
        <a:sy n="100" d="100"/>
      </p:scale>
      <p:origin x="0" y="0"/>
    </p:cViewPr>
  </p:notesTextViewPr>
  <p:sorterViewPr>
    <p:cViewPr>
      <p:scale>
        <a:sx n="87" d="100"/>
        <a:sy n="87" d="100"/>
      </p:scale>
      <p:origin x="0" y="0"/>
    </p:cViewPr>
  </p:sorterViewPr>
  <p:notesViewPr>
    <p:cSldViewPr>
      <p:cViewPr>
        <p:scale>
          <a:sx n="100" d="100"/>
          <a:sy n="100" d="100"/>
        </p:scale>
        <p:origin x="-3408" y="11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394" name="Rectangle 2"/>
          <p:cNvSpPr>
            <a:spLocks noGrp="1" noChangeArrowheads="1"/>
          </p:cNvSpPr>
          <p:nvPr>
            <p:ph type="hdr" sz="quarter"/>
          </p:nvPr>
        </p:nvSpPr>
        <p:spPr bwMode="auto">
          <a:xfrm>
            <a:off x="0" y="0"/>
            <a:ext cx="3038145" cy="465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4" tIns="46582" rIns="93164" bIns="46582" numCol="1" anchor="t" anchorCtr="0" compatLnSpc="1">
            <a:prstTxWarp prst="textNoShape">
              <a:avLst/>
            </a:prstTxWarp>
          </a:bodyPr>
          <a:lstStyle>
            <a:lvl1pPr defTabSz="931887" eaLnBrk="1" hangingPunct="1">
              <a:defRPr sz="1200">
                <a:latin typeface="Arial" pitchFamily="34" charset="0"/>
              </a:defRPr>
            </a:lvl1pPr>
          </a:lstStyle>
          <a:p>
            <a:pPr>
              <a:defRPr/>
            </a:pPr>
            <a:endParaRPr lang="en-US" altLang="en-US"/>
          </a:p>
        </p:txBody>
      </p:sp>
      <p:sp>
        <p:nvSpPr>
          <p:cNvPr id="59395" name="Rectangle 3"/>
          <p:cNvSpPr>
            <a:spLocks noGrp="1" noChangeArrowheads="1"/>
          </p:cNvSpPr>
          <p:nvPr>
            <p:ph type="dt" sz="quarter" idx="1"/>
          </p:nvPr>
        </p:nvSpPr>
        <p:spPr bwMode="auto">
          <a:xfrm>
            <a:off x="3970734" y="0"/>
            <a:ext cx="3038145" cy="465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4" tIns="46582" rIns="93164" bIns="46582" numCol="1" anchor="t" anchorCtr="0" compatLnSpc="1">
            <a:prstTxWarp prst="textNoShape">
              <a:avLst/>
            </a:prstTxWarp>
          </a:bodyPr>
          <a:lstStyle>
            <a:lvl1pPr algn="r" defTabSz="931887" eaLnBrk="1" hangingPunct="1">
              <a:defRPr sz="1200">
                <a:latin typeface="Arial" pitchFamily="34" charset="0"/>
              </a:defRPr>
            </a:lvl1pPr>
          </a:lstStyle>
          <a:p>
            <a:pPr>
              <a:defRPr/>
            </a:pPr>
            <a:endParaRPr lang="en-US" altLang="en-US"/>
          </a:p>
        </p:txBody>
      </p:sp>
      <p:sp>
        <p:nvSpPr>
          <p:cNvPr id="59396" name="Rectangle 4"/>
          <p:cNvSpPr>
            <a:spLocks noGrp="1" noChangeArrowheads="1"/>
          </p:cNvSpPr>
          <p:nvPr>
            <p:ph type="ftr" sz="quarter" idx="2"/>
          </p:nvPr>
        </p:nvSpPr>
        <p:spPr bwMode="auto">
          <a:xfrm>
            <a:off x="0" y="8829121"/>
            <a:ext cx="3038145" cy="465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4" tIns="46582" rIns="93164" bIns="46582" numCol="1" anchor="b" anchorCtr="0" compatLnSpc="1">
            <a:prstTxWarp prst="textNoShape">
              <a:avLst/>
            </a:prstTxWarp>
          </a:bodyPr>
          <a:lstStyle>
            <a:lvl1pPr defTabSz="931887" eaLnBrk="1" hangingPunct="1">
              <a:defRPr sz="1200">
                <a:latin typeface="Arial" pitchFamily="34" charset="0"/>
              </a:defRPr>
            </a:lvl1pPr>
          </a:lstStyle>
          <a:p>
            <a:pPr>
              <a:defRPr/>
            </a:pPr>
            <a:endParaRPr lang="en-US" altLang="en-US"/>
          </a:p>
        </p:txBody>
      </p:sp>
      <p:sp>
        <p:nvSpPr>
          <p:cNvPr id="59397" name="Rectangle 5"/>
          <p:cNvSpPr>
            <a:spLocks noGrp="1" noChangeArrowheads="1"/>
          </p:cNvSpPr>
          <p:nvPr>
            <p:ph type="sldNum" sz="quarter" idx="3"/>
          </p:nvPr>
        </p:nvSpPr>
        <p:spPr bwMode="auto">
          <a:xfrm>
            <a:off x="3970734" y="8829121"/>
            <a:ext cx="3038145" cy="465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4" tIns="46582" rIns="93164" bIns="46582" numCol="1" anchor="b" anchorCtr="0" compatLnSpc="1">
            <a:prstTxWarp prst="textNoShape">
              <a:avLst/>
            </a:prstTxWarp>
          </a:bodyPr>
          <a:lstStyle>
            <a:lvl1pPr algn="r" defTabSz="931887" eaLnBrk="1" hangingPunct="1">
              <a:defRPr sz="1200">
                <a:latin typeface="Arial" pitchFamily="34" charset="0"/>
              </a:defRPr>
            </a:lvl1pPr>
          </a:lstStyle>
          <a:p>
            <a:pPr>
              <a:defRPr/>
            </a:pPr>
            <a:fld id="{6DFEAFCF-A1CE-4DB6-A271-7126D0978B7A}" type="slidenum">
              <a:rPr lang="en-US" altLang="en-US"/>
              <a:pPr>
                <a:defRPr/>
              </a:pPr>
              <a:t>‹#›</a:t>
            </a:fld>
            <a:endParaRPr lang="en-US" altLang="en-US"/>
          </a:p>
        </p:txBody>
      </p:sp>
    </p:spTree>
    <p:extLst>
      <p:ext uri="{BB962C8B-B14F-4D97-AF65-F5344CB8AC3E}">
        <p14:creationId xmlns:p14="http://schemas.microsoft.com/office/powerpoint/2010/main" val="366438043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45" cy="465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4" tIns="46582" rIns="93164" bIns="46582" numCol="1" anchor="t" anchorCtr="0" compatLnSpc="1">
            <a:prstTxWarp prst="textNoShape">
              <a:avLst/>
            </a:prstTxWarp>
          </a:bodyPr>
          <a:lstStyle>
            <a:lvl1pPr defTabSz="931887" eaLnBrk="1" hangingPunct="1">
              <a:defRPr sz="1200">
                <a:latin typeface="Arial" pitchFamily="34" charset="0"/>
              </a:defRPr>
            </a:lvl1pPr>
          </a:lstStyle>
          <a:p>
            <a:pPr>
              <a:defRPr/>
            </a:pPr>
            <a:endParaRPr lang="en-US" altLang="en-US"/>
          </a:p>
        </p:txBody>
      </p:sp>
      <p:sp>
        <p:nvSpPr>
          <p:cNvPr id="4099" name="Rectangle 3"/>
          <p:cNvSpPr>
            <a:spLocks noGrp="1" noChangeArrowheads="1"/>
          </p:cNvSpPr>
          <p:nvPr>
            <p:ph type="dt" idx="1"/>
          </p:nvPr>
        </p:nvSpPr>
        <p:spPr bwMode="auto">
          <a:xfrm>
            <a:off x="3970734" y="0"/>
            <a:ext cx="3038145" cy="465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4" tIns="46582" rIns="93164" bIns="46582" numCol="1" anchor="t" anchorCtr="0" compatLnSpc="1">
            <a:prstTxWarp prst="textNoShape">
              <a:avLst/>
            </a:prstTxWarp>
          </a:bodyPr>
          <a:lstStyle>
            <a:lvl1pPr algn="r" defTabSz="931887" eaLnBrk="1" hangingPunct="1">
              <a:defRPr sz="1200">
                <a:latin typeface="Arial" pitchFamily="34" charset="0"/>
              </a:defRPr>
            </a:lvl1pPr>
          </a:lstStyle>
          <a:p>
            <a:pPr>
              <a:defRPr/>
            </a:pPr>
            <a:endParaRPr lang="en-US" altLang="en-US"/>
          </a:p>
        </p:txBody>
      </p:sp>
      <p:sp>
        <p:nvSpPr>
          <p:cNvPr id="25604"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701345" y="4416098"/>
            <a:ext cx="5607711" cy="4183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4" tIns="46582" rIns="93164" bIns="46582" numCol="1" anchor="t" anchorCtr="0" compatLnSpc="1">
            <a:prstTxWarp prst="textNoShape">
              <a:avLst/>
            </a:prstTxWarp>
          </a:bodyPr>
          <a:lstStyle/>
          <a:p>
            <a:pPr lvl="0"/>
            <a:r>
              <a:rPr lang="en-US" altLang="en-US" noProof="0" smtClean="0"/>
              <a:t>Click to edit Master text styles</a:t>
            </a:r>
          </a:p>
          <a:p>
            <a:pPr lvl="1"/>
            <a:r>
              <a:rPr lang="en-US" altLang="en-US" noProof="0" smtClean="0"/>
              <a:t>Second level</a:t>
            </a:r>
          </a:p>
          <a:p>
            <a:pPr lvl="2"/>
            <a:r>
              <a:rPr lang="en-US" altLang="en-US" noProof="0" smtClean="0"/>
              <a:t>Third level</a:t>
            </a:r>
          </a:p>
          <a:p>
            <a:pPr lvl="3"/>
            <a:r>
              <a:rPr lang="en-US" altLang="en-US" noProof="0" smtClean="0"/>
              <a:t>Fourth level</a:t>
            </a:r>
          </a:p>
          <a:p>
            <a:pPr lvl="4"/>
            <a:r>
              <a:rPr lang="en-US" altLang="en-US" noProof="0" smtClean="0"/>
              <a:t>Fifth level</a:t>
            </a:r>
          </a:p>
        </p:txBody>
      </p:sp>
      <p:sp>
        <p:nvSpPr>
          <p:cNvPr id="4102" name="Rectangle 6"/>
          <p:cNvSpPr>
            <a:spLocks noGrp="1" noChangeArrowheads="1"/>
          </p:cNvSpPr>
          <p:nvPr>
            <p:ph type="ftr" sz="quarter" idx="4"/>
          </p:nvPr>
        </p:nvSpPr>
        <p:spPr bwMode="auto">
          <a:xfrm>
            <a:off x="0" y="8829121"/>
            <a:ext cx="3038145" cy="465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4" tIns="46582" rIns="93164" bIns="46582" numCol="1" anchor="b" anchorCtr="0" compatLnSpc="1">
            <a:prstTxWarp prst="textNoShape">
              <a:avLst/>
            </a:prstTxWarp>
          </a:bodyPr>
          <a:lstStyle>
            <a:lvl1pPr defTabSz="931887" eaLnBrk="1" hangingPunct="1">
              <a:defRPr sz="1200">
                <a:latin typeface="Arial" pitchFamily="34" charset="0"/>
              </a:defRPr>
            </a:lvl1pPr>
          </a:lstStyle>
          <a:p>
            <a:pPr>
              <a:defRPr/>
            </a:pPr>
            <a:endParaRPr lang="en-US" altLang="en-US"/>
          </a:p>
        </p:txBody>
      </p:sp>
      <p:sp>
        <p:nvSpPr>
          <p:cNvPr id="4103" name="Rectangle 7"/>
          <p:cNvSpPr>
            <a:spLocks noGrp="1" noChangeArrowheads="1"/>
          </p:cNvSpPr>
          <p:nvPr>
            <p:ph type="sldNum" sz="quarter" idx="5"/>
          </p:nvPr>
        </p:nvSpPr>
        <p:spPr bwMode="auto">
          <a:xfrm>
            <a:off x="3970734" y="8829121"/>
            <a:ext cx="3038145" cy="4657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164" tIns="46582" rIns="93164" bIns="46582" numCol="1" anchor="b" anchorCtr="0" compatLnSpc="1">
            <a:prstTxWarp prst="textNoShape">
              <a:avLst/>
            </a:prstTxWarp>
          </a:bodyPr>
          <a:lstStyle>
            <a:lvl1pPr algn="r" defTabSz="931887" eaLnBrk="1" hangingPunct="1">
              <a:defRPr sz="1200">
                <a:latin typeface="Arial" pitchFamily="34" charset="0"/>
              </a:defRPr>
            </a:lvl1pPr>
          </a:lstStyle>
          <a:p>
            <a:pPr>
              <a:defRPr/>
            </a:pPr>
            <a:fld id="{06286790-DACB-42D2-BC16-D987D49270C4}" type="slidenum">
              <a:rPr lang="en-US" altLang="en-US"/>
              <a:pPr>
                <a:defRPr/>
              </a:pPr>
              <a:t>‹#›</a:t>
            </a:fld>
            <a:endParaRPr lang="en-US" altLang="en-US"/>
          </a:p>
        </p:txBody>
      </p:sp>
    </p:spTree>
    <p:extLst>
      <p:ext uri="{BB962C8B-B14F-4D97-AF65-F5344CB8AC3E}">
        <p14:creationId xmlns:p14="http://schemas.microsoft.com/office/powerpoint/2010/main" val="195025487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p:spPr>
        <p:txBody>
          <a:bodyPr/>
          <a:lstStyle>
            <a:lvl1pPr defTabSz="931887">
              <a:defRPr>
                <a:solidFill>
                  <a:schemeClr val="tx1"/>
                </a:solidFill>
                <a:latin typeface="Verdana" pitchFamily="34" charset="0"/>
              </a:defRPr>
            </a:lvl1pPr>
            <a:lvl2pPr marL="716130" indent="-275434" defTabSz="931887">
              <a:defRPr>
                <a:solidFill>
                  <a:schemeClr val="tx1"/>
                </a:solidFill>
                <a:latin typeface="Verdana" pitchFamily="34" charset="0"/>
              </a:defRPr>
            </a:lvl2pPr>
            <a:lvl3pPr marL="1101738" indent="-220348" defTabSz="931887">
              <a:defRPr>
                <a:solidFill>
                  <a:schemeClr val="tx1"/>
                </a:solidFill>
                <a:latin typeface="Verdana" pitchFamily="34" charset="0"/>
              </a:defRPr>
            </a:lvl3pPr>
            <a:lvl4pPr marL="1542433" indent="-220348" defTabSz="931887">
              <a:defRPr>
                <a:solidFill>
                  <a:schemeClr val="tx1"/>
                </a:solidFill>
                <a:latin typeface="Verdana" pitchFamily="34" charset="0"/>
              </a:defRPr>
            </a:lvl4pPr>
            <a:lvl5pPr marL="1983128" indent="-220348" defTabSz="931887">
              <a:defRPr>
                <a:solidFill>
                  <a:schemeClr val="tx1"/>
                </a:solidFill>
                <a:latin typeface="Verdana" pitchFamily="34" charset="0"/>
              </a:defRPr>
            </a:lvl5pPr>
            <a:lvl6pPr marL="2423823" indent="-220348" defTabSz="931887" eaLnBrk="0" fontAlgn="base" hangingPunct="0">
              <a:spcBef>
                <a:spcPct val="0"/>
              </a:spcBef>
              <a:spcAft>
                <a:spcPct val="0"/>
              </a:spcAft>
              <a:defRPr>
                <a:solidFill>
                  <a:schemeClr val="tx1"/>
                </a:solidFill>
                <a:latin typeface="Verdana" pitchFamily="34" charset="0"/>
              </a:defRPr>
            </a:lvl6pPr>
            <a:lvl7pPr marL="2864518" indent="-220348" defTabSz="931887" eaLnBrk="0" fontAlgn="base" hangingPunct="0">
              <a:spcBef>
                <a:spcPct val="0"/>
              </a:spcBef>
              <a:spcAft>
                <a:spcPct val="0"/>
              </a:spcAft>
              <a:defRPr>
                <a:solidFill>
                  <a:schemeClr val="tx1"/>
                </a:solidFill>
                <a:latin typeface="Verdana" pitchFamily="34" charset="0"/>
              </a:defRPr>
            </a:lvl7pPr>
            <a:lvl8pPr marL="3305213" indent="-220348" defTabSz="931887" eaLnBrk="0" fontAlgn="base" hangingPunct="0">
              <a:spcBef>
                <a:spcPct val="0"/>
              </a:spcBef>
              <a:spcAft>
                <a:spcPct val="0"/>
              </a:spcAft>
              <a:defRPr>
                <a:solidFill>
                  <a:schemeClr val="tx1"/>
                </a:solidFill>
                <a:latin typeface="Verdana" pitchFamily="34" charset="0"/>
              </a:defRPr>
            </a:lvl8pPr>
            <a:lvl9pPr marL="3745908" indent="-220348" defTabSz="931887" eaLnBrk="0" fontAlgn="base" hangingPunct="0">
              <a:spcBef>
                <a:spcPct val="0"/>
              </a:spcBef>
              <a:spcAft>
                <a:spcPct val="0"/>
              </a:spcAft>
              <a:defRPr>
                <a:solidFill>
                  <a:schemeClr val="tx1"/>
                </a:solidFill>
                <a:latin typeface="Verdana" pitchFamily="34" charset="0"/>
              </a:defRPr>
            </a:lvl9pPr>
          </a:lstStyle>
          <a:p>
            <a:fld id="{641492B7-0AF6-46FE-9D9D-C1ED403EF0F3}" type="slidenum">
              <a:rPr lang="en-US" altLang="en-US" smtClean="0">
                <a:latin typeface="Arial" charset="0"/>
              </a:rPr>
              <a:pPr/>
              <a:t>1</a:t>
            </a:fld>
            <a:endParaRPr lang="en-US" altLang="en-US" smtClean="0">
              <a:latin typeface="Arial" charset="0"/>
            </a:endParaRPr>
          </a:p>
        </p:txBody>
      </p:sp>
      <p:sp>
        <p:nvSpPr>
          <p:cNvPr id="26627" name="Slide Image Placeholder 1"/>
          <p:cNvSpPr>
            <a:spLocks noGrp="1" noRot="1" noChangeAspect="1" noTextEdit="1"/>
          </p:cNvSpPr>
          <p:nvPr>
            <p:ph type="sldImg"/>
          </p:nvPr>
        </p:nvSpPr>
        <p:spPr>
          <a:xfrm>
            <a:off x="1050925" y="700088"/>
            <a:ext cx="4762500" cy="3573462"/>
          </a:xfrm>
          <a:ln/>
        </p:spPr>
      </p:sp>
      <p:sp>
        <p:nvSpPr>
          <p:cNvPr id="26628" name="Notes Placeholder 2"/>
          <p:cNvSpPr>
            <a:spLocks noGrp="1"/>
          </p:cNvSpPr>
          <p:nvPr>
            <p:ph type="body" idx="1"/>
          </p:nvPr>
        </p:nvSpPr>
        <p:spPr>
          <a:xfrm>
            <a:off x="923463" y="4446840"/>
            <a:ext cx="5163476" cy="4134808"/>
          </a:xfrm>
          <a:noFill/>
        </p:spPr>
        <p:txBody>
          <a:bodyPr lIns="92820" tIns="46409" rIns="92820" bIns="46409"/>
          <a:lstStyle/>
          <a:p>
            <a:pPr eaLnBrk="1" hangingPunct="1"/>
            <a:endParaRPr lang="en-US" altLang="en-US" smtClean="0">
              <a:latin typeface="Arial" charset="0"/>
            </a:endParaRPr>
          </a:p>
          <a:p>
            <a:pPr eaLnBrk="1" hangingPunct="1"/>
            <a:endParaRPr lang="en-US" altLang="en-US" smtClean="0">
              <a:latin typeface="Arial" charset="0"/>
            </a:endParaRPr>
          </a:p>
        </p:txBody>
      </p:sp>
      <p:sp>
        <p:nvSpPr>
          <p:cNvPr id="26629" name="Header Placeholder 3"/>
          <p:cNvSpPr txBox="1">
            <a:spLocks noGrp="1"/>
          </p:cNvSpPr>
          <p:nvPr/>
        </p:nvSpPr>
        <p:spPr bwMode="auto">
          <a:xfrm>
            <a:off x="0" y="0"/>
            <a:ext cx="1787592" cy="51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20" tIns="46409" rIns="92820" bIns="46409" anchor="ctr"/>
          <a:lstStyle>
            <a:lvl1pPr defTabSz="962025">
              <a:defRPr>
                <a:solidFill>
                  <a:schemeClr val="tx1"/>
                </a:solidFill>
                <a:latin typeface="Verdana" pitchFamily="34" charset="0"/>
              </a:defRPr>
            </a:lvl1pPr>
            <a:lvl2pPr marL="771525" indent="-296863" defTabSz="962025">
              <a:defRPr>
                <a:solidFill>
                  <a:schemeClr val="tx1"/>
                </a:solidFill>
                <a:latin typeface="Verdana" pitchFamily="34" charset="0"/>
              </a:defRPr>
            </a:lvl2pPr>
            <a:lvl3pPr marL="1187450" indent="-236538" defTabSz="962025">
              <a:defRPr>
                <a:solidFill>
                  <a:schemeClr val="tx1"/>
                </a:solidFill>
                <a:latin typeface="Verdana" pitchFamily="34" charset="0"/>
              </a:defRPr>
            </a:lvl3pPr>
            <a:lvl4pPr marL="1663700" indent="-239713" defTabSz="962025">
              <a:defRPr>
                <a:solidFill>
                  <a:schemeClr val="tx1"/>
                </a:solidFill>
                <a:latin typeface="Verdana" pitchFamily="34" charset="0"/>
              </a:defRPr>
            </a:lvl4pPr>
            <a:lvl5pPr marL="2136775" indent="-236538" defTabSz="962025">
              <a:defRPr>
                <a:solidFill>
                  <a:schemeClr val="tx1"/>
                </a:solidFill>
                <a:latin typeface="Verdana" pitchFamily="34" charset="0"/>
              </a:defRPr>
            </a:lvl5pPr>
            <a:lvl6pPr marL="2593975" indent="-236538" defTabSz="962025" eaLnBrk="0" fontAlgn="base" hangingPunct="0">
              <a:spcBef>
                <a:spcPct val="0"/>
              </a:spcBef>
              <a:spcAft>
                <a:spcPct val="0"/>
              </a:spcAft>
              <a:defRPr>
                <a:solidFill>
                  <a:schemeClr val="tx1"/>
                </a:solidFill>
                <a:latin typeface="Verdana" pitchFamily="34" charset="0"/>
              </a:defRPr>
            </a:lvl6pPr>
            <a:lvl7pPr marL="3051175" indent="-236538" defTabSz="962025" eaLnBrk="0" fontAlgn="base" hangingPunct="0">
              <a:spcBef>
                <a:spcPct val="0"/>
              </a:spcBef>
              <a:spcAft>
                <a:spcPct val="0"/>
              </a:spcAft>
              <a:defRPr>
                <a:solidFill>
                  <a:schemeClr val="tx1"/>
                </a:solidFill>
                <a:latin typeface="Verdana" pitchFamily="34" charset="0"/>
              </a:defRPr>
            </a:lvl7pPr>
            <a:lvl8pPr marL="3508375" indent="-236538" defTabSz="962025" eaLnBrk="0" fontAlgn="base" hangingPunct="0">
              <a:spcBef>
                <a:spcPct val="0"/>
              </a:spcBef>
              <a:spcAft>
                <a:spcPct val="0"/>
              </a:spcAft>
              <a:defRPr>
                <a:solidFill>
                  <a:schemeClr val="tx1"/>
                </a:solidFill>
                <a:latin typeface="Verdana" pitchFamily="34" charset="0"/>
              </a:defRPr>
            </a:lvl8pPr>
            <a:lvl9pPr marL="3965575" indent="-236538" defTabSz="962025" eaLnBrk="0" fontAlgn="base" hangingPunct="0">
              <a:spcBef>
                <a:spcPct val="0"/>
              </a:spcBef>
              <a:spcAft>
                <a:spcPct val="0"/>
              </a:spcAft>
              <a:defRPr>
                <a:solidFill>
                  <a:schemeClr val="tx1"/>
                </a:solidFill>
                <a:latin typeface="Verdana" pitchFamily="34" charset="0"/>
              </a:defRPr>
            </a:lvl9pPr>
          </a:lstStyle>
          <a:p>
            <a:r>
              <a:rPr lang="en-US" altLang="en-US" sz="1400">
                <a:latin typeface="Times New Roman" pitchFamily="18" charset="0"/>
              </a:rPr>
              <a:t>81582 Mathematica</a:t>
            </a:r>
          </a:p>
        </p:txBody>
      </p:sp>
      <p:sp>
        <p:nvSpPr>
          <p:cNvPr id="26630" name="Date Placeholder 4"/>
          <p:cNvSpPr txBox="1">
            <a:spLocks noGrp="1"/>
          </p:cNvSpPr>
          <p:nvPr/>
        </p:nvSpPr>
        <p:spPr bwMode="auto">
          <a:xfrm>
            <a:off x="2753651" y="0"/>
            <a:ext cx="1547218" cy="51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20" tIns="46409" rIns="92820" bIns="46409" anchor="ctr"/>
          <a:lstStyle>
            <a:lvl1pPr defTabSz="962025">
              <a:defRPr>
                <a:solidFill>
                  <a:schemeClr val="tx1"/>
                </a:solidFill>
                <a:latin typeface="Verdana" pitchFamily="34" charset="0"/>
              </a:defRPr>
            </a:lvl1pPr>
            <a:lvl2pPr marL="771525" indent="-296863" defTabSz="962025">
              <a:defRPr>
                <a:solidFill>
                  <a:schemeClr val="tx1"/>
                </a:solidFill>
                <a:latin typeface="Verdana" pitchFamily="34" charset="0"/>
              </a:defRPr>
            </a:lvl2pPr>
            <a:lvl3pPr marL="1187450" indent="-236538" defTabSz="962025">
              <a:defRPr>
                <a:solidFill>
                  <a:schemeClr val="tx1"/>
                </a:solidFill>
                <a:latin typeface="Verdana" pitchFamily="34" charset="0"/>
              </a:defRPr>
            </a:lvl3pPr>
            <a:lvl4pPr marL="1663700" indent="-239713" defTabSz="962025">
              <a:defRPr>
                <a:solidFill>
                  <a:schemeClr val="tx1"/>
                </a:solidFill>
                <a:latin typeface="Verdana" pitchFamily="34" charset="0"/>
              </a:defRPr>
            </a:lvl4pPr>
            <a:lvl5pPr marL="2136775" indent="-236538" defTabSz="962025">
              <a:defRPr>
                <a:solidFill>
                  <a:schemeClr val="tx1"/>
                </a:solidFill>
                <a:latin typeface="Verdana" pitchFamily="34" charset="0"/>
              </a:defRPr>
            </a:lvl5pPr>
            <a:lvl6pPr marL="2593975" indent="-236538" defTabSz="962025" eaLnBrk="0" fontAlgn="base" hangingPunct="0">
              <a:spcBef>
                <a:spcPct val="0"/>
              </a:spcBef>
              <a:spcAft>
                <a:spcPct val="0"/>
              </a:spcAft>
              <a:defRPr>
                <a:solidFill>
                  <a:schemeClr val="tx1"/>
                </a:solidFill>
                <a:latin typeface="Verdana" pitchFamily="34" charset="0"/>
              </a:defRPr>
            </a:lvl6pPr>
            <a:lvl7pPr marL="3051175" indent="-236538" defTabSz="962025" eaLnBrk="0" fontAlgn="base" hangingPunct="0">
              <a:spcBef>
                <a:spcPct val="0"/>
              </a:spcBef>
              <a:spcAft>
                <a:spcPct val="0"/>
              </a:spcAft>
              <a:defRPr>
                <a:solidFill>
                  <a:schemeClr val="tx1"/>
                </a:solidFill>
                <a:latin typeface="Verdana" pitchFamily="34" charset="0"/>
              </a:defRPr>
            </a:lvl7pPr>
            <a:lvl8pPr marL="3508375" indent="-236538" defTabSz="962025" eaLnBrk="0" fontAlgn="base" hangingPunct="0">
              <a:spcBef>
                <a:spcPct val="0"/>
              </a:spcBef>
              <a:spcAft>
                <a:spcPct val="0"/>
              </a:spcAft>
              <a:defRPr>
                <a:solidFill>
                  <a:schemeClr val="tx1"/>
                </a:solidFill>
                <a:latin typeface="Verdana" pitchFamily="34" charset="0"/>
              </a:defRPr>
            </a:lvl8pPr>
            <a:lvl9pPr marL="3965575" indent="-236538" defTabSz="962025" eaLnBrk="0" fontAlgn="base" hangingPunct="0">
              <a:spcBef>
                <a:spcPct val="0"/>
              </a:spcBef>
              <a:spcAft>
                <a:spcPct val="0"/>
              </a:spcAft>
              <a:defRPr>
                <a:solidFill>
                  <a:schemeClr val="tx1"/>
                </a:solidFill>
                <a:latin typeface="Verdana" pitchFamily="34" charset="0"/>
              </a:defRPr>
            </a:lvl9pPr>
          </a:lstStyle>
          <a:p>
            <a:pPr algn="ctr"/>
            <a:fld id="{56E6D655-6CC0-42CD-A6B8-B7A25CD41ADC}" type="datetime9">
              <a:rPr lang="en-US" altLang="en-US" sz="1400">
                <a:latin typeface="Times New Roman" pitchFamily="18" charset="0"/>
              </a:rPr>
              <a:pPr algn="ctr"/>
              <a:t>2/19/2015 3:19:43 PM</a:t>
            </a:fld>
            <a:endParaRPr lang="en-US" altLang="en-US" sz="1400">
              <a:latin typeface="Times New Roman" pitchFamily="18" charset="0"/>
            </a:endParaRPr>
          </a:p>
        </p:txBody>
      </p:sp>
      <p:sp>
        <p:nvSpPr>
          <p:cNvPr id="26631" name="Footer Placeholder 5"/>
          <p:cNvSpPr txBox="1">
            <a:spLocks noGrp="1"/>
          </p:cNvSpPr>
          <p:nvPr/>
        </p:nvSpPr>
        <p:spPr bwMode="auto">
          <a:xfrm>
            <a:off x="0" y="8786082"/>
            <a:ext cx="3059444" cy="51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20" tIns="46409" rIns="92820" bIns="46409" anchor="ctr"/>
          <a:lstStyle>
            <a:lvl1pPr defTabSz="962025">
              <a:defRPr>
                <a:solidFill>
                  <a:schemeClr val="tx1"/>
                </a:solidFill>
                <a:latin typeface="Verdana" pitchFamily="34" charset="0"/>
              </a:defRPr>
            </a:lvl1pPr>
            <a:lvl2pPr marL="771525" indent="-296863" defTabSz="962025">
              <a:defRPr>
                <a:solidFill>
                  <a:schemeClr val="tx1"/>
                </a:solidFill>
                <a:latin typeface="Verdana" pitchFamily="34" charset="0"/>
              </a:defRPr>
            </a:lvl2pPr>
            <a:lvl3pPr marL="1187450" indent="-236538" defTabSz="962025">
              <a:defRPr>
                <a:solidFill>
                  <a:schemeClr val="tx1"/>
                </a:solidFill>
                <a:latin typeface="Verdana" pitchFamily="34" charset="0"/>
              </a:defRPr>
            </a:lvl3pPr>
            <a:lvl4pPr marL="1663700" indent="-239713" defTabSz="962025">
              <a:defRPr>
                <a:solidFill>
                  <a:schemeClr val="tx1"/>
                </a:solidFill>
                <a:latin typeface="Verdana" pitchFamily="34" charset="0"/>
              </a:defRPr>
            </a:lvl4pPr>
            <a:lvl5pPr marL="2136775" indent="-236538" defTabSz="962025">
              <a:defRPr>
                <a:solidFill>
                  <a:schemeClr val="tx1"/>
                </a:solidFill>
                <a:latin typeface="Verdana" pitchFamily="34" charset="0"/>
              </a:defRPr>
            </a:lvl5pPr>
            <a:lvl6pPr marL="2593975" indent="-236538" defTabSz="962025" eaLnBrk="0" fontAlgn="base" hangingPunct="0">
              <a:spcBef>
                <a:spcPct val="0"/>
              </a:spcBef>
              <a:spcAft>
                <a:spcPct val="0"/>
              </a:spcAft>
              <a:defRPr>
                <a:solidFill>
                  <a:schemeClr val="tx1"/>
                </a:solidFill>
                <a:latin typeface="Verdana" pitchFamily="34" charset="0"/>
              </a:defRPr>
            </a:lvl6pPr>
            <a:lvl7pPr marL="3051175" indent="-236538" defTabSz="962025" eaLnBrk="0" fontAlgn="base" hangingPunct="0">
              <a:spcBef>
                <a:spcPct val="0"/>
              </a:spcBef>
              <a:spcAft>
                <a:spcPct val="0"/>
              </a:spcAft>
              <a:defRPr>
                <a:solidFill>
                  <a:schemeClr val="tx1"/>
                </a:solidFill>
                <a:latin typeface="Verdana" pitchFamily="34" charset="0"/>
              </a:defRPr>
            </a:lvl7pPr>
            <a:lvl8pPr marL="3508375" indent="-236538" defTabSz="962025" eaLnBrk="0" fontAlgn="base" hangingPunct="0">
              <a:spcBef>
                <a:spcPct val="0"/>
              </a:spcBef>
              <a:spcAft>
                <a:spcPct val="0"/>
              </a:spcAft>
              <a:defRPr>
                <a:solidFill>
                  <a:schemeClr val="tx1"/>
                </a:solidFill>
                <a:latin typeface="Verdana" pitchFamily="34" charset="0"/>
              </a:defRPr>
            </a:lvl8pPr>
            <a:lvl9pPr marL="3965575" indent="-236538" defTabSz="962025" eaLnBrk="0" fontAlgn="base" hangingPunct="0">
              <a:spcBef>
                <a:spcPct val="0"/>
              </a:spcBef>
              <a:spcAft>
                <a:spcPct val="0"/>
              </a:spcAft>
              <a:defRPr>
                <a:solidFill>
                  <a:schemeClr val="tx1"/>
                </a:solidFill>
                <a:latin typeface="Verdana" pitchFamily="34" charset="0"/>
              </a:defRPr>
            </a:lvl9pPr>
          </a:lstStyle>
          <a:p>
            <a:endParaRPr lang="en-US" altLang="en-US" sz="800">
              <a:latin typeface="Times New Roman" pitchFamily="18" charset="0"/>
            </a:endParaRPr>
          </a:p>
        </p:txBody>
      </p:sp>
      <p:sp>
        <p:nvSpPr>
          <p:cNvPr id="26632" name="Slide Number Placeholder 6"/>
          <p:cNvSpPr txBox="1">
            <a:spLocks noGrp="1"/>
          </p:cNvSpPr>
          <p:nvPr/>
        </p:nvSpPr>
        <p:spPr bwMode="auto">
          <a:xfrm>
            <a:off x="6330355" y="0"/>
            <a:ext cx="728728" cy="51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820" tIns="46409" rIns="92820" bIns="46409" anchor="ctr"/>
          <a:lstStyle>
            <a:lvl1pPr defTabSz="962025">
              <a:defRPr>
                <a:solidFill>
                  <a:schemeClr val="tx1"/>
                </a:solidFill>
                <a:latin typeface="Verdana" pitchFamily="34" charset="0"/>
              </a:defRPr>
            </a:lvl1pPr>
            <a:lvl2pPr marL="771525" indent="-296863" defTabSz="962025">
              <a:defRPr>
                <a:solidFill>
                  <a:schemeClr val="tx1"/>
                </a:solidFill>
                <a:latin typeface="Verdana" pitchFamily="34" charset="0"/>
              </a:defRPr>
            </a:lvl2pPr>
            <a:lvl3pPr marL="1187450" indent="-236538" defTabSz="962025">
              <a:defRPr>
                <a:solidFill>
                  <a:schemeClr val="tx1"/>
                </a:solidFill>
                <a:latin typeface="Verdana" pitchFamily="34" charset="0"/>
              </a:defRPr>
            </a:lvl3pPr>
            <a:lvl4pPr marL="1663700" indent="-239713" defTabSz="962025">
              <a:defRPr>
                <a:solidFill>
                  <a:schemeClr val="tx1"/>
                </a:solidFill>
                <a:latin typeface="Verdana" pitchFamily="34" charset="0"/>
              </a:defRPr>
            </a:lvl4pPr>
            <a:lvl5pPr marL="2136775" indent="-236538" defTabSz="962025">
              <a:defRPr>
                <a:solidFill>
                  <a:schemeClr val="tx1"/>
                </a:solidFill>
                <a:latin typeface="Verdana" pitchFamily="34" charset="0"/>
              </a:defRPr>
            </a:lvl5pPr>
            <a:lvl6pPr marL="2593975" indent="-236538" defTabSz="962025" eaLnBrk="0" fontAlgn="base" hangingPunct="0">
              <a:spcBef>
                <a:spcPct val="0"/>
              </a:spcBef>
              <a:spcAft>
                <a:spcPct val="0"/>
              </a:spcAft>
              <a:defRPr>
                <a:solidFill>
                  <a:schemeClr val="tx1"/>
                </a:solidFill>
                <a:latin typeface="Verdana" pitchFamily="34" charset="0"/>
              </a:defRPr>
            </a:lvl6pPr>
            <a:lvl7pPr marL="3051175" indent="-236538" defTabSz="962025" eaLnBrk="0" fontAlgn="base" hangingPunct="0">
              <a:spcBef>
                <a:spcPct val="0"/>
              </a:spcBef>
              <a:spcAft>
                <a:spcPct val="0"/>
              </a:spcAft>
              <a:defRPr>
                <a:solidFill>
                  <a:schemeClr val="tx1"/>
                </a:solidFill>
                <a:latin typeface="Verdana" pitchFamily="34" charset="0"/>
              </a:defRPr>
            </a:lvl7pPr>
            <a:lvl8pPr marL="3508375" indent="-236538" defTabSz="962025" eaLnBrk="0" fontAlgn="base" hangingPunct="0">
              <a:spcBef>
                <a:spcPct val="0"/>
              </a:spcBef>
              <a:spcAft>
                <a:spcPct val="0"/>
              </a:spcAft>
              <a:defRPr>
                <a:solidFill>
                  <a:schemeClr val="tx1"/>
                </a:solidFill>
                <a:latin typeface="Verdana" pitchFamily="34" charset="0"/>
              </a:defRPr>
            </a:lvl8pPr>
            <a:lvl9pPr marL="3965575" indent="-236538" defTabSz="962025" eaLnBrk="0" fontAlgn="base" hangingPunct="0">
              <a:spcBef>
                <a:spcPct val="0"/>
              </a:spcBef>
              <a:spcAft>
                <a:spcPct val="0"/>
              </a:spcAft>
              <a:defRPr>
                <a:solidFill>
                  <a:schemeClr val="tx1"/>
                </a:solidFill>
                <a:latin typeface="Verdana" pitchFamily="34" charset="0"/>
              </a:defRPr>
            </a:lvl9pPr>
          </a:lstStyle>
          <a:p>
            <a:pPr algn="r"/>
            <a:fld id="{ADBE1F89-93E3-4AE1-94E9-D3FACB9CF8A7}" type="slidenum">
              <a:rPr lang="en-US" altLang="en-US" sz="1400">
                <a:latin typeface="Times New Roman" pitchFamily="18" charset="0"/>
              </a:rPr>
              <a:pPr algn="r"/>
              <a:t>1</a:t>
            </a:fld>
            <a:endParaRPr lang="en-US" altLang="en-US" sz="1400">
              <a:latin typeface="Times New Roman"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286790-DACB-42D2-BC16-D987D49270C4}" type="slidenum">
              <a:rPr lang="en-US" altLang="en-US" smtClean="0"/>
              <a:pPr>
                <a:defRPr/>
              </a:pPr>
              <a:t>3</a:t>
            </a:fld>
            <a:endParaRPr lang="en-US" altLang="en-US"/>
          </a:p>
        </p:txBody>
      </p:sp>
    </p:spTree>
    <p:extLst>
      <p:ext uri="{BB962C8B-B14F-4D97-AF65-F5344CB8AC3E}">
        <p14:creationId xmlns:p14="http://schemas.microsoft.com/office/powerpoint/2010/main" val="4086411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286790-DACB-42D2-BC16-D987D49270C4}" type="slidenum">
              <a:rPr lang="en-US" altLang="en-US" smtClean="0"/>
              <a:pPr>
                <a:defRPr/>
              </a:pPr>
              <a:t>6</a:t>
            </a:fld>
            <a:endParaRPr lang="en-US" altLang="en-US"/>
          </a:p>
        </p:txBody>
      </p:sp>
    </p:spTree>
    <p:extLst>
      <p:ext uri="{BB962C8B-B14F-4D97-AF65-F5344CB8AC3E}">
        <p14:creationId xmlns:p14="http://schemas.microsoft.com/office/powerpoint/2010/main" val="36235481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286790-DACB-42D2-BC16-D987D49270C4}" type="slidenum">
              <a:rPr lang="en-US" altLang="en-US" smtClean="0"/>
              <a:pPr>
                <a:defRPr/>
              </a:pPr>
              <a:t>8</a:t>
            </a:fld>
            <a:endParaRPr lang="en-US" altLang="en-US"/>
          </a:p>
        </p:txBody>
      </p:sp>
    </p:spTree>
    <p:extLst>
      <p:ext uri="{BB962C8B-B14F-4D97-AF65-F5344CB8AC3E}">
        <p14:creationId xmlns:p14="http://schemas.microsoft.com/office/powerpoint/2010/main" val="4819745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06286790-DACB-42D2-BC16-D987D49270C4}" type="slidenum">
              <a:rPr lang="en-US" altLang="en-US" smtClean="0"/>
              <a:pPr>
                <a:defRPr/>
              </a:pPr>
              <a:t>9</a:t>
            </a:fld>
            <a:endParaRPr lang="en-US" altLang="en-US"/>
          </a:p>
        </p:txBody>
      </p:sp>
    </p:spTree>
    <p:extLst>
      <p:ext uri="{BB962C8B-B14F-4D97-AF65-F5344CB8AC3E}">
        <p14:creationId xmlns:p14="http://schemas.microsoft.com/office/powerpoint/2010/main" val="3665008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1390">
              <a:defRPr/>
            </a:pPr>
            <a:endParaRPr lang="en-US" dirty="0"/>
          </a:p>
        </p:txBody>
      </p:sp>
      <p:sp>
        <p:nvSpPr>
          <p:cNvPr id="4" name="Slide Number Placeholder 3"/>
          <p:cNvSpPr>
            <a:spLocks noGrp="1"/>
          </p:cNvSpPr>
          <p:nvPr>
            <p:ph type="sldNum" sz="quarter" idx="10"/>
          </p:nvPr>
        </p:nvSpPr>
        <p:spPr/>
        <p:txBody>
          <a:bodyPr/>
          <a:lstStyle/>
          <a:p>
            <a:pPr>
              <a:defRPr/>
            </a:pPr>
            <a:fld id="{06286790-DACB-42D2-BC16-D987D49270C4}" type="slidenum">
              <a:rPr lang="en-US" altLang="en-US" smtClean="0"/>
              <a:pPr>
                <a:defRPr/>
              </a:pPr>
              <a:t>10</a:t>
            </a:fld>
            <a:endParaRPr lang="en-US" altLang="en-US"/>
          </a:p>
        </p:txBody>
      </p:sp>
    </p:spTree>
    <p:extLst>
      <p:ext uri="{BB962C8B-B14F-4D97-AF65-F5344CB8AC3E}">
        <p14:creationId xmlns:p14="http://schemas.microsoft.com/office/powerpoint/2010/main" val="24151232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685800" y="2393950"/>
            <a:ext cx="7772400" cy="109538"/>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56322" name="Rectangle 2"/>
          <p:cNvSpPr>
            <a:spLocks noGrp="1" noChangeArrowheads="1"/>
          </p:cNvSpPr>
          <p:nvPr>
            <p:ph type="ctrTitle"/>
          </p:nvPr>
        </p:nvSpPr>
        <p:spPr>
          <a:xfrm>
            <a:off x="685800" y="990600"/>
            <a:ext cx="7772400" cy="1371600"/>
          </a:xfrm>
        </p:spPr>
        <p:txBody>
          <a:bodyPr/>
          <a:lstStyle>
            <a:lvl1pPr>
              <a:defRPr sz="4000"/>
            </a:lvl1pPr>
          </a:lstStyle>
          <a:p>
            <a:pPr lvl="0"/>
            <a:r>
              <a:rPr lang="en-US" altLang="en-US" noProof="0" smtClean="0"/>
              <a:t>Click to edit Master title style</a:t>
            </a:r>
          </a:p>
        </p:txBody>
      </p:sp>
      <p:sp>
        <p:nvSpPr>
          <p:cNvPr id="56323" name="Rectangle 3"/>
          <p:cNvSpPr>
            <a:spLocks noGrp="1" noChangeArrowheads="1"/>
          </p:cNvSpPr>
          <p:nvPr>
            <p:ph type="subTitle" idx="1"/>
          </p:nvPr>
        </p:nvSpPr>
        <p:spPr>
          <a:xfrm>
            <a:off x="1447800" y="3429000"/>
            <a:ext cx="7010400" cy="1600200"/>
          </a:xfrm>
        </p:spPr>
        <p:txBody>
          <a:bodyPr/>
          <a:lstStyle>
            <a:lvl1pPr marL="0" indent="0">
              <a:buFont typeface="Wingdings" pitchFamily="2" charset="2"/>
              <a:buNone/>
              <a:defRPr sz="2800"/>
            </a:lvl1pPr>
          </a:lstStyle>
          <a:p>
            <a:pPr lvl="0"/>
            <a:r>
              <a:rPr lang="en-US" altLang="en-US" noProof="0" smtClean="0"/>
              <a:t>Click to edit Master subtitle style</a:t>
            </a:r>
          </a:p>
        </p:txBody>
      </p:sp>
      <p:sp>
        <p:nvSpPr>
          <p:cNvPr id="5" name="Rectangle 4"/>
          <p:cNvSpPr>
            <a:spLocks noGrp="1" noChangeArrowheads="1"/>
          </p:cNvSpPr>
          <p:nvPr>
            <p:ph type="dt" sz="half" idx="10"/>
          </p:nvPr>
        </p:nvSpPr>
        <p:spPr>
          <a:xfrm>
            <a:off x="685800" y="6248400"/>
            <a:ext cx="1905000" cy="457200"/>
          </a:xfrm>
        </p:spPr>
        <p:txBody>
          <a:bodyPr/>
          <a:lstStyle>
            <a:lvl1pPr>
              <a:defRPr/>
            </a:lvl1pPr>
          </a:lstStyle>
          <a:p>
            <a:pPr>
              <a:defRPr/>
            </a:pPr>
            <a:endParaRPr lang="en-US" altLang="en-US"/>
          </a:p>
        </p:txBody>
      </p:sp>
      <p:sp>
        <p:nvSpPr>
          <p:cNvPr id="6" name="Rectangle 5"/>
          <p:cNvSpPr>
            <a:spLocks noGrp="1" noChangeArrowheads="1"/>
          </p:cNvSpPr>
          <p:nvPr>
            <p:ph type="ftr" sz="quarter" idx="11"/>
          </p:nvPr>
        </p:nvSpPr>
        <p:spPr>
          <a:xfrm>
            <a:off x="3124200" y="6248400"/>
            <a:ext cx="2895600" cy="457200"/>
          </a:xfrm>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xfrm>
            <a:off x="6553200" y="6248400"/>
            <a:ext cx="1905000" cy="457200"/>
          </a:xfrm>
        </p:spPr>
        <p:txBody>
          <a:bodyPr/>
          <a:lstStyle>
            <a:lvl1pPr>
              <a:defRPr/>
            </a:lvl1pPr>
          </a:lstStyle>
          <a:p>
            <a:pPr>
              <a:defRPr/>
            </a:pPr>
            <a:fld id="{B307C4E1-D37D-45FB-AB29-2A73CD41FA55}" type="slidenum">
              <a:rPr lang="en-US" altLang="en-US"/>
              <a:pPr>
                <a:defRPr/>
              </a:pPr>
              <a:t>‹#›</a:t>
            </a:fld>
            <a:endParaRPr lang="en-US" altLang="en-US"/>
          </a:p>
        </p:txBody>
      </p:sp>
    </p:spTree>
    <p:extLst>
      <p:ext uri="{BB962C8B-B14F-4D97-AF65-F5344CB8AC3E}">
        <p14:creationId xmlns:p14="http://schemas.microsoft.com/office/powerpoint/2010/main" val="2644255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pPr>
              <a:defRPr/>
            </a:pPr>
            <a:fld id="{98957A70-AA7A-4462-BB2D-A24CDC1A6F2F}" type="slidenum">
              <a:rPr lang="en-US" altLang="en-US"/>
              <a:pPr>
                <a:defRPr/>
              </a:pPr>
              <a:t>‹#›</a:t>
            </a:fld>
            <a:endParaRPr lang="en-US" altLang="en-US"/>
          </a:p>
        </p:txBody>
      </p:sp>
    </p:spTree>
    <p:extLst>
      <p:ext uri="{BB962C8B-B14F-4D97-AF65-F5344CB8AC3E}">
        <p14:creationId xmlns:p14="http://schemas.microsoft.com/office/powerpoint/2010/main" val="2492142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3838" y="304800"/>
            <a:ext cx="2001837"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66738" y="304800"/>
            <a:ext cx="58547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pPr>
              <a:defRPr/>
            </a:pPr>
            <a:fld id="{3CAA891B-499E-4B08-A377-A48F86E09026}" type="slidenum">
              <a:rPr lang="en-US" altLang="en-US"/>
              <a:pPr>
                <a:defRPr/>
              </a:pPr>
              <a:t>‹#›</a:t>
            </a:fld>
            <a:endParaRPr lang="en-US" altLang="en-US"/>
          </a:p>
        </p:txBody>
      </p:sp>
    </p:spTree>
    <p:extLst>
      <p:ext uri="{BB962C8B-B14F-4D97-AF65-F5344CB8AC3E}">
        <p14:creationId xmlns:p14="http://schemas.microsoft.com/office/powerpoint/2010/main" val="40556703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667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3438" y="1752600"/>
            <a:ext cx="3924300" cy="4267200"/>
          </a:xfrm>
        </p:spPr>
        <p:txBody>
          <a:bodyPr lIns="91440" tIns="45720" rIns="91440" bIns="45720"/>
          <a:lstStyle/>
          <a:p>
            <a:pPr lvl="0"/>
            <a:endParaRPr lang="en-US" noProof="0" smtClean="0"/>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pPr>
              <a:defRPr/>
            </a:pPr>
            <a:fld id="{C506380C-FF56-49A0-976D-D4A8AD1147FC}" type="slidenum">
              <a:rPr lang="en-US" altLang="en-US"/>
              <a:pPr>
                <a:defRPr/>
              </a:pPr>
              <a:t>‹#›</a:t>
            </a:fld>
            <a:endParaRPr lang="en-US" altLang="en-US"/>
          </a:p>
        </p:txBody>
      </p:sp>
    </p:spTree>
    <p:extLst>
      <p:ext uri="{BB962C8B-B14F-4D97-AF65-F5344CB8AC3E}">
        <p14:creationId xmlns:p14="http://schemas.microsoft.com/office/powerpoint/2010/main" val="23396975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pPr>
              <a:defRPr/>
            </a:pPr>
            <a:fld id="{2F78C7F6-2EBC-45E9-9D85-5B8832849C70}" type="slidenum">
              <a:rPr lang="en-US" altLang="en-US"/>
              <a:pPr>
                <a:defRPr/>
              </a:pPr>
              <a:t>‹#›</a:t>
            </a:fld>
            <a:endParaRPr lang="en-US" altLang="en-US"/>
          </a:p>
        </p:txBody>
      </p:sp>
    </p:spTree>
    <p:extLst>
      <p:ext uri="{BB962C8B-B14F-4D97-AF65-F5344CB8AC3E}">
        <p14:creationId xmlns:p14="http://schemas.microsoft.com/office/powerpoint/2010/main" val="2859228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5"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6" name="Rectangle 8"/>
          <p:cNvSpPr>
            <a:spLocks noGrp="1" noChangeArrowheads="1"/>
          </p:cNvSpPr>
          <p:nvPr>
            <p:ph type="sldNum" sz="quarter" idx="12"/>
          </p:nvPr>
        </p:nvSpPr>
        <p:spPr>
          <a:ln/>
        </p:spPr>
        <p:txBody>
          <a:bodyPr/>
          <a:lstStyle>
            <a:lvl1pPr>
              <a:defRPr/>
            </a:lvl1pPr>
          </a:lstStyle>
          <a:p>
            <a:pPr>
              <a:defRPr/>
            </a:pPr>
            <a:fld id="{5091C647-43EF-4DD5-A31F-F5AD13151CAE}" type="slidenum">
              <a:rPr lang="en-US" altLang="en-US"/>
              <a:pPr>
                <a:defRPr/>
              </a:pPr>
              <a:t>‹#›</a:t>
            </a:fld>
            <a:endParaRPr lang="en-US" altLang="en-US"/>
          </a:p>
        </p:txBody>
      </p:sp>
    </p:spTree>
    <p:extLst>
      <p:ext uri="{BB962C8B-B14F-4D97-AF65-F5344CB8AC3E}">
        <p14:creationId xmlns:p14="http://schemas.microsoft.com/office/powerpoint/2010/main" val="4246569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667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pPr>
              <a:defRPr/>
            </a:pPr>
            <a:fld id="{CBFAE887-3FE9-42AC-B9AB-CF389289F203}" type="slidenum">
              <a:rPr lang="en-US" altLang="en-US"/>
              <a:pPr>
                <a:defRPr/>
              </a:pPr>
              <a:t>‹#›</a:t>
            </a:fld>
            <a:endParaRPr lang="en-US" altLang="en-US"/>
          </a:p>
        </p:txBody>
      </p:sp>
    </p:spTree>
    <p:extLst>
      <p:ext uri="{BB962C8B-B14F-4D97-AF65-F5344CB8AC3E}">
        <p14:creationId xmlns:p14="http://schemas.microsoft.com/office/powerpoint/2010/main" val="4077458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8"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9" name="Rectangle 8"/>
          <p:cNvSpPr>
            <a:spLocks noGrp="1" noChangeArrowheads="1"/>
          </p:cNvSpPr>
          <p:nvPr>
            <p:ph type="sldNum" sz="quarter" idx="12"/>
          </p:nvPr>
        </p:nvSpPr>
        <p:spPr>
          <a:ln/>
        </p:spPr>
        <p:txBody>
          <a:bodyPr/>
          <a:lstStyle>
            <a:lvl1pPr>
              <a:defRPr/>
            </a:lvl1pPr>
          </a:lstStyle>
          <a:p>
            <a:pPr>
              <a:defRPr/>
            </a:pPr>
            <a:fld id="{E56B06EB-0B28-4636-A1D3-748674290FF1}" type="slidenum">
              <a:rPr lang="en-US" altLang="en-US"/>
              <a:pPr>
                <a:defRPr/>
              </a:pPr>
              <a:t>‹#›</a:t>
            </a:fld>
            <a:endParaRPr lang="en-US" altLang="en-US"/>
          </a:p>
        </p:txBody>
      </p:sp>
    </p:spTree>
    <p:extLst>
      <p:ext uri="{BB962C8B-B14F-4D97-AF65-F5344CB8AC3E}">
        <p14:creationId xmlns:p14="http://schemas.microsoft.com/office/powerpoint/2010/main" val="2036258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4"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8"/>
          <p:cNvSpPr>
            <a:spLocks noGrp="1" noChangeArrowheads="1"/>
          </p:cNvSpPr>
          <p:nvPr>
            <p:ph type="sldNum" sz="quarter" idx="12"/>
          </p:nvPr>
        </p:nvSpPr>
        <p:spPr>
          <a:ln/>
        </p:spPr>
        <p:txBody>
          <a:bodyPr/>
          <a:lstStyle>
            <a:lvl1pPr>
              <a:defRPr/>
            </a:lvl1pPr>
          </a:lstStyle>
          <a:p>
            <a:pPr>
              <a:defRPr/>
            </a:pPr>
            <a:fld id="{899CA819-C2D9-4416-A94E-BFCC7029384A}" type="slidenum">
              <a:rPr lang="en-US" altLang="en-US"/>
              <a:pPr>
                <a:defRPr/>
              </a:pPr>
              <a:t>‹#›</a:t>
            </a:fld>
            <a:endParaRPr lang="en-US" altLang="en-US"/>
          </a:p>
        </p:txBody>
      </p:sp>
    </p:spTree>
    <p:extLst>
      <p:ext uri="{BB962C8B-B14F-4D97-AF65-F5344CB8AC3E}">
        <p14:creationId xmlns:p14="http://schemas.microsoft.com/office/powerpoint/2010/main" val="1366151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3"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8"/>
          <p:cNvSpPr>
            <a:spLocks noGrp="1" noChangeArrowheads="1"/>
          </p:cNvSpPr>
          <p:nvPr>
            <p:ph type="sldNum" sz="quarter" idx="12"/>
          </p:nvPr>
        </p:nvSpPr>
        <p:spPr>
          <a:ln/>
        </p:spPr>
        <p:txBody>
          <a:bodyPr/>
          <a:lstStyle>
            <a:lvl1pPr>
              <a:defRPr/>
            </a:lvl1pPr>
          </a:lstStyle>
          <a:p>
            <a:pPr>
              <a:defRPr/>
            </a:pPr>
            <a:fld id="{984F24DB-06C0-4843-8889-F7D3B5277966}" type="slidenum">
              <a:rPr lang="en-US" altLang="en-US"/>
              <a:pPr>
                <a:defRPr/>
              </a:pPr>
              <a:t>‹#›</a:t>
            </a:fld>
            <a:endParaRPr lang="en-US" altLang="en-US"/>
          </a:p>
        </p:txBody>
      </p:sp>
    </p:spTree>
    <p:extLst>
      <p:ext uri="{BB962C8B-B14F-4D97-AF65-F5344CB8AC3E}">
        <p14:creationId xmlns:p14="http://schemas.microsoft.com/office/powerpoint/2010/main" val="76811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pPr>
              <a:defRPr/>
            </a:pPr>
            <a:fld id="{31642304-53F1-4116-A5C4-76E947507613}" type="slidenum">
              <a:rPr lang="en-US" altLang="en-US"/>
              <a:pPr>
                <a:defRPr/>
              </a:pPr>
              <a:t>‹#›</a:t>
            </a:fld>
            <a:endParaRPr lang="en-US" altLang="en-US"/>
          </a:p>
        </p:txBody>
      </p:sp>
    </p:spTree>
    <p:extLst>
      <p:ext uri="{BB962C8B-B14F-4D97-AF65-F5344CB8AC3E}">
        <p14:creationId xmlns:p14="http://schemas.microsoft.com/office/powerpoint/2010/main" val="1149042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lIns="91440" tIns="45720" rIns="91440" bIns="4572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dt" sz="half" idx="10"/>
          </p:nvPr>
        </p:nvSpPr>
        <p:spPr>
          <a:ln/>
        </p:spPr>
        <p:txBody>
          <a:bodyPr/>
          <a:lstStyle>
            <a:lvl1pPr>
              <a:defRPr/>
            </a:lvl1pPr>
          </a:lstStyle>
          <a:p>
            <a:pPr>
              <a:defRPr/>
            </a:pPr>
            <a:endParaRPr lang="en-US" alt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ltLang="en-US"/>
          </a:p>
        </p:txBody>
      </p:sp>
      <p:sp>
        <p:nvSpPr>
          <p:cNvPr id="7" name="Rectangle 8"/>
          <p:cNvSpPr>
            <a:spLocks noGrp="1" noChangeArrowheads="1"/>
          </p:cNvSpPr>
          <p:nvPr>
            <p:ph type="sldNum" sz="quarter" idx="12"/>
          </p:nvPr>
        </p:nvSpPr>
        <p:spPr>
          <a:ln/>
        </p:spPr>
        <p:txBody>
          <a:bodyPr/>
          <a:lstStyle>
            <a:lvl1pPr>
              <a:defRPr/>
            </a:lvl1pPr>
          </a:lstStyle>
          <a:p>
            <a:pPr>
              <a:defRPr/>
            </a:pPr>
            <a:fld id="{2C7CAA23-EE06-4DEA-AB3C-6A90AC388E20}" type="slidenum">
              <a:rPr lang="en-US" altLang="en-US"/>
              <a:pPr>
                <a:defRPr/>
              </a:pPr>
              <a:t>‹#›</a:t>
            </a:fld>
            <a:endParaRPr lang="en-US" altLang="en-US"/>
          </a:p>
        </p:txBody>
      </p:sp>
    </p:spTree>
    <p:extLst>
      <p:ext uri="{BB962C8B-B14F-4D97-AF65-F5344CB8AC3E}">
        <p14:creationId xmlns:p14="http://schemas.microsoft.com/office/powerpoint/2010/main" val="28096415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74675" y="304800"/>
            <a:ext cx="8001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b"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566738" y="1752600"/>
            <a:ext cx="8001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AutoShape 4"/>
          <p:cNvSpPr>
            <a:spLocks noChangeArrowheads="1"/>
          </p:cNvSpPr>
          <p:nvPr userDrawn="1"/>
        </p:nvSpPr>
        <p:spPr bwMode="auto">
          <a:xfrm>
            <a:off x="609600" y="1566863"/>
            <a:ext cx="7958138"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endParaRPr lang="en-US"/>
          </a:p>
        </p:txBody>
      </p:sp>
      <p:sp>
        <p:nvSpPr>
          <p:cNvPr id="1029" name="Line 5"/>
          <p:cNvSpPr>
            <a:spLocks noChangeShapeType="1"/>
          </p:cNvSpPr>
          <p:nvPr/>
        </p:nvSpPr>
        <p:spPr bwMode="auto">
          <a:xfrm flipV="1">
            <a:off x="609600" y="6172200"/>
            <a:ext cx="79248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5302" name="Rectangle 6"/>
          <p:cNvSpPr>
            <a:spLocks noGrp="1" noChangeArrowheads="1"/>
          </p:cNvSpPr>
          <p:nvPr>
            <p:ph type="dt" sz="half" idx="2"/>
          </p:nvPr>
        </p:nvSpPr>
        <p:spPr bwMode="auto">
          <a:xfrm>
            <a:off x="6096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t" anchorCtr="0" compatLnSpc="1">
            <a:prstTxWarp prst="textNoShape">
              <a:avLst/>
            </a:prstTxWarp>
          </a:bodyPr>
          <a:lstStyle>
            <a:lvl1pPr eaLnBrk="1" hangingPunct="1">
              <a:defRPr sz="1200"/>
            </a:lvl1pPr>
          </a:lstStyle>
          <a:p>
            <a:pPr>
              <a:defRPr/>
            </a:pPr>
            <a:endParaRPr lang="en-US" altLang="en-US"/>
          </a:p>
        </p:txBody>
      </p:sp>
      <p:sp>
        <p:nvSpPr>
          <p:cNvPr id="55303" name="Rectangle 7"/>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t" anchorCtr="0" compatLnSpc="1">
            <a:prstTxWarp prst="textNoShape">
              <a:avLst/>
            </a:prstTxWarp>
          </a:bodyPr>
          <a:lstStyle>
            <a:lvl1pPr algn="ctr" eaLnBrk="1" hangingPunct="1">
              <a:defRPr sz="1200"/>
            </a:lvl1pPr>
          </a:lstStyle>
          <a:p>
            <a:pPr>
              <a:defRPr/>
            </a:pPr>
            <a:endParaRPr lang="en-US" altLang="en-US"/>
          </a:p>
        </p:txBody>
      </p:sp>
      <p:sp>
        <p:nvSpPr>
          <p:cNvPr id="55304" name="Rectangle 8"/>
          <p:cNvSpPr>
            <a:spLocks noGrp="1" noChangeArrowheads="1"/>
          </p:cNvSpPr>
          <p:nvPr>
            <p:ph type="sldNum" sz="quarter" idx="4"/>
          </p:nvPr>
        </p:nvSpPr>
        <p:spPr bwMode="auto">
          <a:xfrm>
            <a:off x="6553200" y="6245225"/>
            <a:ext cx="1981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33" tIns="45717" rIns="91433" bIns="45717" numCol="1" anchor="t" anchorCtr="0" compatLnSpc="1">
            <a:prstTxWarp prst="textNoShape">
              <a:avLst/>
            </a:prstTxWarp>
          </a:bodyPr>
          <a:lstStyle>
            <a:lvl1pPr algn="r" eaLnBrk="1" hangingPunct="1">
              <a:defRPr sz="1200"/>
            </a:lvl1pPr>
          </a:lstStyle>
          <a:p>
            <a:pPr>
              <a:defRPr/>
            </a:pPr>
            <a:fld id="{E24B670B-CE2E-4959-92FA-E4A4B11941E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743"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healthaffairs.org/blog/2014/11/13/reforming-medicare-what-does-the-public-wan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3"/>
          <p:cNvSpPr>
            <a:spLocks noGrp="1"/>
          </p:cNvSpPr>
          <p:nvPr>
            <p:ph type="sldNum" sz="quarter" idx="12"/>
          </p:nvPr>
        </p:nvSpPr>
        <p:spPr>
          <a:noFill/>
        </p:spPr>
        <p:txBody>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fld id="{F76058D7-D4D9-43A2-BEB2-800F4E217903}" type="slidenum">
              <a:rPr lang="en-US" altLang="en-US" smtClean="0"/>
              <a:pPr/>
              <a:t>1</a:t>
            </a:fld>
            <a:endParaRPr lang="en-US" altLang="en-US" smtClean="0"/>
          </a:p>
        </p:txBody>
      </p:sp>
      <p:sp>
        <p:nvSpPr>
          <p:cNvPr id="3075" name="Rectangle 3"/>
          <p:cNvSpPr>
            <a:spLocks noGrp="1" noChangeArrowheads="1"/>
          </p:cNvSpPr>
          <p:nvPr>
            <p:ph type="subTitle" idx="4294967295"/>
          </p:nvPr>
        </p:nvSpPr>
        <p:spPr>
          <a:xfrm>
            <a:off x="508000" y="4914900"/>
            <a:ext cx="5864225" cy="1295400"/>
          </a:xfrm>
        </p:spPr>
        <p:txBody>
          <a:bodyPr lIns="92069" tIns="46034" rIns="92069" bIns="46034"/>
          <a:lstStyle/>
          <a:p>
            <a:pPr marL="0" indent="0" eaLnBrk="1" hangingPunct="1">
              <a:lnSpc>
                <a:spcPct val="80000"/>
              </a:lnSpc>
              <a:buFont typeface="Wingdings" pitchFamily="2" charset="2"/>
              <a:buNone/>
            </a:pPr>
            <a:r>
              <a:rPr lang="en-US" altLang="en-US" sz="2000" dirty="0" smtClean="0">
                <a:cs typeface="Times New Roman" pitchFamily="18" charset="0"/>
              </a:rPr>
              <a:t>Lynn Quincy</a:t>
            </a:r>
          </a:p>
          <a:p>
            <a:pPr marL="0" indent="0" eaLnBrk="1" hangingPunct="1">
              <a:lnSpc>
                <a:spcPct val="80000"/>
              </a:lnSpc>
              <a:buFont typeface="Wingdings" pitchFamily="2" charset="2"/>
              <a:buNone/>
            </a:pPr>
            <a:r>
              <a:rPr lang="en-US" altLang="en-US" sz="2000" dirty="0" smtClean="0">
                <a:cs typeface="Times New Roman" pitchFamily="18" charset="0"/>
              </a:rPr>
              <a:t>Director, Health Care Value Hub</a:t>
            </a:r>
          </a:p>
          <a:p>
            <a:pPr marL="0" indent="0" eaLnBrk="1" hangingPunct="1">
              <a:lnSpc>
                <a:spcPct val="80000"/>
              </a:lnSpc>
              <a:buFont typeface="Wingdings" pitchFamily="2" charset="2"/>
              <a:buNone/>
            </a:pPr>
            <a:r>
              <a:rPr lang="en-US" altLang="en-US" sz="1800" dirty="0" smtClean="0">
                <a:cs typeface="Times New Roman" pitchFamily="18" charset="0"/>
              </a:rPr>
              <a:t>FTC/DOJ Health Care Competition Workshop</a:t>
            </a:r>
          </a:p>
          <a:p>
            <a:pPr marL="0" indent="0" eaLnBrk="1" hangingPunct="1">
              <a:lnSpc>
                <a:spcPct val="80000"/>
              </a:lnSpc>
              <a:buFont typeface="Wingdings" pitchFamily="2" charset="2"/>
              <a:buNone/>
            </a:pPr>
            <a:r>
              <a:rPr lang="en-US" altLang="en-US" sz="2000" dirty="0" smtClean="0">
                <a:cs typeface="Times New Roman" pitchFamily="18" charset="0"/>
              </a:rPr>
              <a:t>Feb 24, 2015</a:t>
            </a:r>
          </a:p>
        </p:txBody>
      </p:sp>
      <p:sp>
        <p:nvSpPr>
          <p:cNvPr id="3076" name="Rectangle 2"/>
          <p:cNvSpPr>
            <a:spLocks noGrp="1" noChangeArrowheads="1"/>
          </p:cNvSpPr>
          <p:nvPr>
            <p:ph type="ctrTitle" idx="4294967295"/>
          </p:nvPr>
        </p:nvSpPr>
        <p:spPr>
          <a:xfrm>
            <a:off x="457200" y="1752600"/>
            <a:ext cx="7848600" cy="1939626"/>
          </a:xfrm>
        </p:spPr>
        <p:txBody>
          <a:bodyPr wrap="square" lIns="92069" tIns="46034" rIns="92069" bIns="46034" anchorCtr="1">
            <a:spAutoFit/>
          </a:bodyPr>
          <a:lstStyle/>
          <a:p>
            <a:pPr eaLnBrk="1" hangingPunct="1"/>
            <a:r>
              <a:rPr lang="en-US" altLang="en-US" sz="4000" dirty="0" smtClean="0"/>
              <a:t>Under-Studied: Patient Response to New Network Designs</a:t>
            </a:r>
          </a:p>
        </p:txBody>
      </p:sp>
      <p:pic>
        <p:nvPicPr>
          <p:cNvPr id="3077" name="Picture 7" descr="cu_tagline_stacked_color_larg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381000"/>
            <a:ext cx="1676400" cy="1047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72225" y="5562600"/>
            <a:ext cx="2238375" cy="511629"/>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Rules to Make the Market Work Better</a:t>
            </a:r>
            <a:endParaRPr lang="en-US" dirty="0"/>
          </a:p>
        </p:txBody>
      </p:sp>
      <p:sp>
        <p:nvSpPr>
          <p:cNvPr id="3" name="Content Placeholder 2"/>
          <p:cNvSpPr>
            <a:spLocks noGrp="1"/>
          </p:cNvSpPr>
          <p:nvPr>
            <p:ph idx="1"/>
          </p:nvPr>
        </p:nvSpPr>
        <p:spPr>
          <a:xfrm>
            <a:off x="533400" y="1676400"/>
            <a:ext cx="8229600" cy="4267200"/>
          </a:xfrm>
        </p:spPr>
        <p:txBody>
          <a:bodyPr/>
          <a:lstStyle/>
          <a:p>
            <a:r>
              <a:rPr lang="en-US" sz="2400" dirty="0" smtClean="0"/>
              <a:t>Robust requirements to ensure accuracy of provider directories.</a:t>
            </a:r>
          </a:p>
          <a:p>
            <a:r>
              <a:rPr lang="en-US" sz="2400" dirty="0"/>
              <a:t>Remedies for consumers that rely on erroneous provider directory info.</a:t>
            </a:r>
          </a:p>
          <a:p>
            <a:r>
              <a:rPr lang="en-US" sz="2400" dirty="0" smtClean="0"/>
              <a:t>Robust minimum standards for network adequacy that use the same audited standard for all plans in a given geographic area.</a:t>
            </a:r>
          </a:p>
          <a:p>
            <a:r>
              <a:rPr lang="en-US" sz="2400" dirty="0" smtClean="0"/>
              <a:t>Summary measures of </a:t>
            </a:r>
            <a:r>
              <a:rPr lang="en-US" sz="2400" i="1" dirty="0" smtClean="0"/>
              <a:t>relative</a:t>
            </a:r>
            <a:r>
              <a:rPr lang="en-US" sz="2400" dirty="0" smtClean="0"/>
              <a:t> network strength so consumers can rank plan choices based on network strength. </a:t>
            </a:r>
          </a:p>
          <a:p>
            <a:r>
              <a:rPr lang="en-US" sz="2400" dirty="0" smtClean="0"/>
              <a:t>Plan rubric for assembling network must be transparent. </a:t>
            </a:r>
          </a:p>
        </p:txBody>
      </p:sp>
      <p:sp>
        <p:nvSpPr>
          <p:cNvPr id="4" name="Slide Number Placeholder 3"/>
          <p:cNvSpPr>
            <a:spLocks noGrp="1"/>
          </p:cNvSpPr>
          <p:nvPr>
            <p:ph type="sldNum" sz="quarter" idx="12"/>
          </p:nvPr>
        </p:nvSpPr>
        <p:spPr/>
        <p:txBody>
          <a:bodyPr/>
          <a:lstStyle/>
          <a:p>
            <a:pPr>
              <a:defRPr/>
            </a:pPr>
            <a:fld id="{2F78C7F6-2EBC-45E9-9D85-5B8832849C70}" type="slidenum">
              <a:rPr lang="en-US" altLang="en-US" smtClean="0"/>
              <a:pPr>
                <a:defRPr/>
              </a:pPr>
              <a:t>10</a:t>
            </a:fld>
            <a:endParaRPr lang="en-US" altLang="en-US"/>
          </a:p>
        </p:txBody>
      </p:sp>
    </p:spTree>
    <p:extLst>
      <p:ext uri="{BB962C8B-B14F-4D97-AF65-F5344CB8AC3E}">
        <p14:creationId xmlns:p14="http://schemas.microsoft.com/office/powerpoint/2010/main" val="29762928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Network design is an important cost control tool</a:t>
            </a:r>
            <a:endParaRPr lang="en-US" dirty="0"/>
          </a:p>
        </p:txBody>
      </p:sp>
      <p:sp>
        <p:nvSpPr>
          <p:cNvPr id="3" name="Content Placeholder 2"/>
          <p:cNvSpPr>
            <a:spLocks noGrp="1"/>
          </p:cNvSpPr>
          <p:nvPr>
            <p:ph idx="1"/>
          </p:nvPr>
        </p:nvSpPr>
        <p:spPr/>
        <p:txBody>
          <a:bodyPr/>
          <a:lstStyle/>
          <a:p>
            <a:r>
              <a:rPr lang="en-US" dirty="0" smtClean="0"/>
              <a:t>Consumers care deeply about health insurance costs</a:t>
            </a:r>
          </a:p>
          <a:p>
            <a:r>
              <a:rPr lang="en-US" dirty="0" smtClean="0"/>
              <a:t>Providers direct most of our nation’s health care spending </a:t>
            </a:r>
          </a:p>
          <a:p>
            <a:r>
              <a:rPr lang="en-US" dirty="0" smtClean="0"/>
              <a:t>Narrow- and tiered-network designs have the potential to identify efficient, high-value providers.</a:t>
            </a:r>
          </a:p>
        </p:txBody>
      </p:sp>
      <p:sp>
        <p:nvSpPr>
          <p:cNvPr id="4" name="Slide Number Placeholder 3"/>
          <p:cNvSpPr>
            <a:spLocks noGrp="1"/>
          </p:cNvSpPr>
          <p:nvPr>
            <p:ph type="sldNum" sz="quarter" idx="12"/>
          </p:nvPr>
        </p:nvSpPr>
        <p:spPr/>
        <p:txBody>
          <a:bodyPr/>
          <a:lstStyle/>
          <a:p>
            <a:pPr>
              <a:defRPr/>
            </a:pPr>
            <a:fld id="{2F78C7F6-2EBC-45E9-9D85-5B8832849C70}" type="slidenum">
              <a:rPr lang="en-US" altLang="en-US" smtClean="0"/>
              <a:pPr>
                <a:defRPr/>
              </a:pPr>
              <a:t>2</a:t>
            </a:fld>
            <a:endParaRPr lang="en-US" altLang="en-US"/>
          </a:p>
        </p:txBody>
      </p:sp>
    </p:spTree>
    <p:extLst>
      <p:ext uri="{BB962C8B-B14F-4D97-AF65-F5344CB8AC3E}">
        <p14:creationId xmlns:p14="http://schemas.microsoft.com/office/powerpoint/2010/main" val="4426829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We don’t know patient response to these new designs</a:t>
            </a:r>
            <a:endParaRPr lang="en-US" dirty="0"/>
          </a:p>
        </p:txBody>
      </p:sp>
      <p:sp>
        <p:nvSpPr>
          <p:cNvPr id="3" name="Content Placeholder 2"/>
          <p:cNvSpPr>
            <a:spLocks noGrp="1"/>
          </p:cNvSpPr>
          <p:nvPr>
            <p:ph idx="1"/>
          </p:nvPr>
        </p:nvSpPr>
        <p:spPr>
          <a:xfrm>
            <a:off x="457200" y="1676400"/>
            <a:ext cx="8153400" cy="4495800"/>
          </a:xfrm>
        </p:spPr>
        <p:txBody>
          <a:bodyPr/>
          <a:lstStyle/>
          <a:p>
            <a:r>
              <a:rPr lang="en-US" sz="2400" dirty="0" smtClean="0"/>
              <a:t>Only one study</a:t>
            </a:r>
            <a:r>
              <a:rPr lang="en-US" sz="2400" baseline="30000" dirty="0"/>
              <a:t>1</a:t>
            </a:r>
            <a:r>
              <a:rPr lang="en-US" sz="2400" dirty="0" smtClean="0"/>
              <a:t> directly observes patient response:</a:t>
            </a:r>
            <a:endParaRPr lang="en-US" sz="2400" baseline="30000" dirty="0" smtClean="0"/>
          </a:p>
          <a:p>
            <a:pPr marL="438150" lvl="1" indent="0">
              <a:buNone/>
            </a:pPr>
            <a:r>
              <a:rPr lang="en-US" sz="1600" i="1" dirty="0" smtClean="0"/>
              <a:t>Consumer </a:t>
            </a:r>
            <a:r>
              <a:rPr lang="en-US" sz="1600" i="1" dirty="0"/>
              <a:t>experience in health plans with tiered physician networks in Massachusetts found relatively low awareness and use of the network design among plan enrollees and low rates of trust in their health plan as a source of information for identifying </a:t>
            </a:r>
            <a:r>
              <a:rPr lang="en-US" sz="1600" i="1" dirty="0" smtClean="0"/>
              <a:t>‘better’ </a:t>
            </a:r>
            <a:r>
              <a:rPr lang="en-US" sz="1600" i="1" dirty="0"/>
              <a:t>physicians. </a:t>
            </a:r>
          </a:p>
          <a:p>
            <a:pPr marL="438150" lvl="1" indent="0">
              <a:buNone/>
            </a:pPr>
            <a:r>
              <a:rPr lang="en-US" sz="1600" i="1" dirty="0" smtClean="0"/>
              <a:t>Despite </a:t>
            </a:r>
            <a:r>
              <a:rPr lang="en-US" sz="1600" i="1" dirty="0"/>
              <a:t>GIC efforts to inform its members about these tiered physician networks, in 2008 only half (49.5 percent) of enrollees had knowledge of the tiered networks in their health plan, and only 19 percent knew one of their doctors' tier </a:t>
            </a:r>
            <a:r>
              <a:rPr lang="en-US" sz="1600" i="1" dirty="0" smtClean="0"/>
              <a:t>ranking.</a:t>
            </a:r>
            <a:r>
              <a:rPr lang="en-US" sz="1600" dirty="0" smtClean="0"/>
              <a:t> </a:t>
            </a:r>
            <a:endParaRPr lang="en-US" sz="1600" dirty="0"/>
          </a:p>
          <a:p>
            <a:r>
              <a:rPr lang="en-US" sz="2400" dirty="0" smtClean="0"/>
              <a:t>As a result, we should be circumspect about attributing consumer understanding and endorsement just because they enroll in plans featuring newer networking designs. </a:t>
            </a:r>
            <a:endParaRPr lang="en-US" sz="2400" dirty="0"/>
          </a:p>
        </p:txBody>
      </p:sp>
      <p:sp>
        <p:nvSpPr>
          <p:cNvPr id="4" name="Slide Number Placeholder 3"/>
          <p:cNvSpPr>
            <a:spLocks noGrp="1"/>
          </p:cNvSpPr>
          <p:nvPr>
            <p:ph type="sldNum" sz="quarter" idx="12"/>
          </p:nvPr>
        </p:nvSpPr>
        <p:spPr/>
        <p:txBody>
          <a:bodyPr/>
          <a:lstStyle/>
          <a:p>
            <a:pPr>
              <a:defRPr/>
            </a:pPr>
            <a:fld id="{2F78C7F6-2EBC-45E9-9D85-5B8832849C70}" type="slidenum">
              <a:rPr lang="en-US" altLang="en-US" smtClean="0"/>
              <a:pPr>
                <a:defRPr/>
              </a:pPr>
              <a:t>3</a:t>
            </a:fld>
            <a:endParaRPr lang="en-US" altLang="en-US"/>
          </a:p>
        </p:txBody>
      </p:sp>
      <p:sp>
        <p:nvSpPr>
          <p:cNvPr id="5" name="TextBox 4"/>
          <p:cNvSpPr txBox="1"/>
          <p:nvPr/>
        </p:nvSpPr>
        <p:spPr>
          <a:xfrm>
            <a:off x="457200" y="6262469"/>
            <a:ext cx="7543800" cy="646331"/>
          </a:xfrm>
          <a:prstGeom prst="rect">
            <a:avLst/>
          </a:prstGeom>
          <a:noFill/>
        </p:spPr>
        <p:txBody>
          <a:bodyPr wrap="square" rtlCol="0">
            <a:spAutoFit/>
          </a:bodyPr>
          <a:lstStyle/>
          <a:p>
            <a:r>
              <a:rPr lang="en-US" baseline="30000" dirty="0" smtClean="0"/>
              <a:t>1</a:t>
            </a:r>
            <a:r>
              <a:rPr lang="en-US" dirty="0" smtClean="0"/>
              <a:t>Sinaiko </a:t>
            </a:r>
            <a:r>
              <a:rPr lang="en-US" dirty="0"/>
              <a:t>AD, Rosenthal MB. </a:t>
            </a:r>
            <a:r>
              <a:rPr lang="en-US" i="1" dirty="0"/>
              <a:t>American Journal of Managed Care</a:t>
            </a:r>
            <a:r>
              <a:rPr lang="en-US" dirty="0"/>
              <a:t>, </a:t>
            </a:r>
            <a:r>
              <a:rPr lang="en-US" dirty="0" smtClean="0"/>
              <a:t>2010</a:t>
            </a:r>
            <a:endParaRPr lang="en-US" dirty="0"/>
          </a:p>
        </p:txBody>
      </p:sp>
    </p:spTree>
    <p:extLst>
      <p:ext uri="{BB962C8B-B14F-4D97-AF65-F5344CB8AC3E}">
        <p14:creationId xmlns:p14="http://schemas.microsoft.com/office/powerpoint/2010/main" val="390126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04800"/>
            <a:ext cx="8534399" cy="1216025"/>
          </a:xfrm>
        </p:spPr>
        <p:txBody>
          <a:bodyPr/>
          <a:lstStyle/>
          <a:p>
            <a:r>
              <a:rPr lang="en-US" sz="3400" dirty="0" smtClean="0"/>
              <a:t>Theoretically, consumers embrace the idea in order to keep costs down </a:t>
            </a:r>
            <a:endParaRPr lang="en-US" sz="3400" dirty="0"/>
          </a:p>
        </p:txBody>
      </p:sp>
      <p:sp>
        <p:nvSpPr>
          <p:cNvPr id="3" name="Content Placeholder 2"/>
          <p:cNvSpPr>
            <a:spLocks noGrp="1"/>
          </p:cNvSpPr>
          <p:nvPr>
            <p:ph idx="1"/>
          </p:nvPr>
        </p:nvSpPr>
        <p:spPr/>
        <p:txBody>
          <a:bodyPr/>
          <a:lstStyle/>
          <a:p>
            <a:r>
              <a:rPr lang="en-US" dirty="0"/>
              <a:t>In controlled experiments, given accurate information, a variety of options, and a valid structure for weighing the pros and cons, consumers report they prefer to narrow </a:t>
            </a:r>
            <a:r>
              <a:rPr lang="en-US" dirty="0" smtClean="0"/>
              <a:t>their provider choices in </a:t>
            </a:r>
            <a:r>
              <a:rPr lang="en-US" dirty="0"/>
              <a:t>order to preserve or increase medical </a:t>
            </a:r>
            <a:r>
              <a:rPr lang="en-US" dirty="0" smtClean="0"/>
              <a:t>benefits. </a:t>
            </a:r>
            <a:endParaRPr lang="en-US" dirty="0"/>
          </a:p>
        </p:txBody>
      </p:sp>
      <p:sp>
        <p:nvSpPr>
          <p:cNvPr id="4" name="Slide Number Placeholder 3"/>
          <p:cNvSpPr>
            <a:spLocks noGrp="1"/>
          </p:cNvSpPr>
          <p:nvPr>
            <p:ph type="sldNum" sz="quarter" idx="12"/>
          </p:nvPr>
        </p:nvSpPr>
        <p:spPr/>
        <p:txBody>
          <a:bodyPr/>
          <a:lstStyle/>
          <a:p>
            <a:pPr>
              <a:defRPr/>
            </a:pPr>
            <a:fld id="{2F78C7F6-2EBC-45E9-9D85-5B8832849C70}" type="slidenum">
              <a:rPr lang="en-US" altLang="en-US" smtClean="0"/>
              <a:pPr>
                <a:defRPr/>
              </a:pPr>
              <a:t>4</a:t>
            </a:fld>
            <a:endParaRPr lang="en-US" altLang="en-US"/>
          </a:p>
        </p:txBody>
      </p:sp>
      <p:sp>
        <p:nvSpPr>
          <p:cNvPr id="5" name="TextBox 4"/>
          <p:cNvSpPr txBox="1"/>
          <p:nvPr/>
        </p:nvSpPr>
        <p:spPr>
          <a:xfrm>
            <a:off x="381000" y="6248400"/>
            <a:ext cx="7924800" cy="523220"/>
          </a:xfrm>
          <a:prstGeom prst="rect">
            <a:avLst/>
          </a:prstGeom>
          <a:noFill/>
        </p:spPr>
        <p:txBody>
          <a:bodyPr wrap="square" rtlCol="0">
            <a:spAutoFit/>
          </a:bodyPr>
          <a:lstStyle/>
          <a:p>
            <a:r>
              <a:rPr lang="en-US" sz="1400" dirty="0" smtClean="0"/>
              <a:t>Source: </a:t>
            </a:r>
            <a:r>
              <a:rPr lang="en-US" sz="1400" dirty="0">
                <a:hlinkClick r:id="rId2"/>
              </a:rPr>
              <a:t>http://healthaffairs.org/blog/2014/11/13/reforming-medicare-what-does-the-public-want</a:t>
            </a:r>
            <a:r>
              <a:rPr lang="en-US" sz="1400" dirty="0" smtClean="0">
                <a:hlinkClick r:id="rId2"/>
              </a:rPr>
              <a:t>/</a:t>
            </a:r>
            <a:r>
              <a:rPr lang="en-US" sz="1400" dirty="0" smtClean="0"/>
              <a:t> and other work by Marge Ginsburg</a:t>
            </a:r>
            <a:endParaRPr lang="en-US" sz="1400" dirty="0"/>
          </a:p>
        </p:txBody>
      </p:sp>
    </p:spTree>
    <p:extLst>
      <p:ext uri="{BB962C8B-B14F-4D97-AF65-F5344CB8AC3E}">
        <p14:creationId xmlns:p14="http://schemas.microsoft.com/office/powerpoint/2010/main" val="21227691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8458200" cy="1216025"/>
          </a:xfrm>
        </p:spPr>
        <p:txBody>
          <a:bodyPr/>
          <a:lstStyle/>
          <a:p>
            <a:r>
              <a:rPr lang="en-US" sz="3600" dirty="0" smtClean="0"/>
              <a:t>In reality, consumers will likely to struggle to navigate these designs</a:t>
            </a:r>
            <a:endParaRPr lang="en-US" sz="3600" dirty="0"/>
          </a:p>
        </p:txBody>
      </p:sp>
      <p:sp>
        <p:nvSpPr>
          <p:cNvPr id="3" name="Content Placeholder 2"/>
          <p:cNvSpPr>
            <a:spLocks noGrp="1"/>
          </p:cNvSpPr>
          <p:nvPr>
            <p:ph idx="1"/>
          </p:nvPr>
        </p:nvSpPr>
        <p:spPr/>
        <p:txBody>
          <a:bodyPr/>
          <a:lstStyle/>
          <a:p>
            <a:r>
              <a:rPr lang="en-US" dirty="0"/>
              <a:t>Consumers lack a basic understanding of </a:t>
            </a:r>
            <a:r>
              <a:rPr lang="en-US" dirty="0" smtClean="0"/>
              <a:t>the role </a:t>
            </a:r>
            <a:r>
              <a:rPr lang="en-US" dirty="0"/>
              <a:t>of provider </a:t>
            </a:r>
            <a:r>
              <a:rPr lang="en-US" dirty="0" smtClean="0"/>
              <a:t>networks, </a:t>
            </a:r>
            <a:r>
              <a:rPr lang="en-US" dirty="0"/>
              <a:t>leaving them ill-prepared to make informed health care decisions.  </a:t>
            </a:r>
            <a:endParaRPr lang="en-US" dirty="0" smtClean="0"/>
          </a:p>
          <a:p>
            <a:r>
              <a:rPr lang="en-US" dirty="0" smtClean="0"/>
              <a:t>This </a:t>
            </a:r>
            <a:r>
              <a:rPr lang="en-US" dirty="0"/>
              <a:t>poor understanding is likely compounded by </a:t>
            </a:r>
            <a:r>
              <a:rPr lang="en-US" dirty="0" smtClean="0"/>
              <a:t>narrow- </a:t>
            </a:r>
            <a:r>
              <a:rPr lang="en-US" dirty="0"/>
              <a:t>and </a:t>
            </a:r>
            <a:r>
              <a:rPr lang="en-US" dirty="0" smtClean="0"/>
              <a:t>tiered- </a:t>
            </a:r>
            <a:r>
              <a:rPr lang="en-US" dirty="0"/>
              <a:t>network structures. </a:t>
            </a:r>
          </a:p>
          <a:p>
            <a:endParaRPr lang="en-US" dirty="0"/>
          </a:p>
        </p:txBody>
      </p:sp>
      <p:sp>
        <p:nvSpPr>
          <p:cNvPr id="4" name="Slide Number Placeholder 3"/>
          <p:cNvSpPr>
            <a:spLocks noGrp="1"/>
          </p:cNvSpPr>
          <p:nvPr>
            <p:ph type="sldNum" sz="quarter" idx="12"/>
          </p:nvPr>
        </p:nvSpPr>
        <p:spPr/>
        <p:txBody>
          <a:bodyPr/>
          <a:lstStyle/>
          <a:p>
            <a:pPr>
              <a:defRPr/>
            </a:pPr>
            <a:fld id="{2F78C7F6-2EBC-45E9-9D85-5B8832849C70}" type="slidenum">
              <a:rPr lang="en-US" altLang="en-US" smtClean="0"/>
              <a:pPr>
                <a:defRPr/>
              </a:pPr>
              <a:t>5</a:t>
            </a:fld>
            <a:endParaRPr lang="en-US" altLang="en-US"/>
          </a:p>
        </p:txBody>
      </p:sp>
    </p:spTree>
    <p:extLst>
      <p:ext uri="{BB962C8B-B14F-4D97-AF65-F5344CB8AC3E}">
        <p14:creationId xmlns:p14="http://schemas.microsoft.com/office/powerpoint/2010/main" val="235202177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Sobering data...</a:t>
            </a:r>
            <a:endParaRPr lang="en-US" dirty="0"/>
          </a:p>
        </p:txBody>
      </p:sp>
      <p:sp>
        <p:nvSpPr>
          <p:cNvPr id="3" name="Content Placeholder 2"/>
          <p:cNvSpPr>
            <a:spLocks noGrp="1"/>
          </p:cNvSpPr>
          <p:nvPr>
            <p:ph idx="1"/>
          </p:nvPr>
        </p:nvSpPr>
        <p:spPr/>
        <p:txBody>
          <a:bodyPr/>
          <a:lstStyle/>
          <a:p>
            <a:r>
              <a:rPr lang="en-US" dirty="0"/>
              <a:t>Only one-third of Americans (36%) </a:t>
            </a:r>
            <a:r>
              <a:rPr lang="en-US" dirty="0" smtClean="0"/>
              <a:t>understand that </a:t>
            </a:r>
            <a:r>
              <a:rPr lang="en-US" dirty="0"/>
              <a:t>HMO stands for health maintenance organization</a:t>
            </a:r>
            <a:r>
              <a:rPr lang="en-US" dirty="0" smtClean="0"/>
              <a:t>.</a:t>
            </a:r>
          </a:p>
          <a:p>
            <a:pPr marL="0" indent="0">
              <a:buNone/>
            </a:pPr>
            <a:endParaRPr lang="en-US" dirty="0"/>
          </a:p>
          <a:p>
            <a:r>
              <a:rPr lang="en-US" dirty="0"/>
              <a:t>Only one-fifth (20%) recall that PPO stands for Preferred Provider Organization</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2F78C7F6-2EBC-45E9-9D85-5B8832849C70}" type="slidenum">
              <a:rPr lang="en-US" altLang="en-US" smtClean="0"/>
              <a:pPr>
                <a:defRPr/>
              </a:pPr>
              <a:t>6</a:t>
            </a:fld>
            <a:endParaRPr lang="en-US" altLang="en-US"/>
          </a:p>
        </p:txBody>
      </p:sp>
      <p:sp>
        <p:nvSpPr>
          <p:cNvPr id="5" name="TextBox 4"/>
          <p:cNvSpPr txBox="1"/>
          <p:nvPr/>
        </p:nvSpPr>
        <p:spPr>
          <a:xfrm>
            <a:off x="457200" y="6248400"/>
            <a:ext cx="7924800" cy="523220"/>
          </a:xfrm>
          <a:prstGeom prst="rect">
            <a:avLst/>
          </a:prstGeom>
          <a:noFill/>
        </p:spPr>
        <p:txBody>
          <a:bodyPr wrap="square" rtlCol="0">
            <a:spAutoFit/>
          </a:bodyPr>
          <a:lstStyle/>
          <a:p>
            <a:r>
              <a:rPr lang="en-US" sz="1400" dirty="0"/>
              <a:t>Source: </a:t>
            </a:r>
            <a:r>
              <a:rPr lang="en-US" sz="1400" dirty="0" smtClean="0"/>
              <a:t>https</a:t>
            </a:r>
            <a:r>
              <a:rPr lang="en-US" sz="1400" dirty="0"/>
              <a:t>://</a:t>
            </a:r>
            <a:r>
              <a:rPr lang="en-US" sz="1400" dirty="0" smtClean="0"/>
              <a:t>www.ehealthinsurance.com/content/expertcenterNew/Demystifying-Health-Insurance-Survey-Results-01-10-08.pdf</a:t>
            </a:r>
            <a:endParaRPr lang="en-US" sz="1400" dirty="0"/>
          </a:p>
        </p:txBody>
      </p:sp>
    </p:spTree>
    <p:extLst>
      <p:ext uri="{BB962C8B-B14F-4D97-AF65-F5344CB8AC3E}">
        <p14:creationId xmlns:p14="http://schemas.microsoft.com/office/powerpoint/2010/main" val="29008327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More sobering data…</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15718255"/>
              </p:ext>
            </p:extLst>
          </p:nvPr>
        </p:nvGraphicFramePr>
        <p:xfrm>
          <a:off x="1066800" y="3048000"/>
          <a:ext cx="6934200" cy="2009618"/>
        </p:xfrm>
        <a:graphic>
          <a:graphicData uri="http://schemas.openxmlformats.org/drawingml/2006/table">
            <a:tbl>
              <a:tblPr/>
              <a:tblGrid>
                <a:gridCol w="5105400"/>
                <a:gridCol w="1828800"/>
              </a:tblGrid>
              <a:tr h="507797">
                <a:tc>
                  <a:txBody>
                    <a:bodyPr/>
                    <a:lstStyle/>
                    <a:p>
                      <a:pPr algn="l" fontAlgn="ctr"/>
                      <a:r>
                        <a:rPr lang="en-US" sz="1600" b="1" i="0" u="none" strike="noStrike" dirty="0">
                          <a:solidFill>
                            <a:srgbClr val="000000"/>
                          </a:solidFill>
                          <a:effectLst/>
                          <a:latin typeface="Arial"/>
                        </a:rPr>
                        <a:t>Knowledge of plan types</a:t>
                      </a:r>
                    </a:p>
                  </a:txBody>
                  <a:tcPr marL="9332" marR="9332" marT="933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US" sz="1600" b="1" i="0" u="none" strike="noStrike">
                          <a:solidFill>
                            <a:srgbClr val="000000"/>
                          </a:solidFill>
                          <a:effectLst/>
                          <a:latin typeface="Calibri"/>
                        </a:rPr>
                        <a:t>% correct</a:t>
                      </a:r>
                    </a:p>
                  </a:txBody>
                  <a:tcPr marL="9332" marR="9332" marT="9332"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6B8B7"/>
                    </a:solidFill>
                  </a:tcPr>
                </a:tc>
              </a:tr>
              <a:tr h="483618">
                <a:tc>
                  <a:txBody>
                    <a:bodyPr/>
                    <a:lstStyle/>
                    <a:p>
                      <a:pPr algn="l" fontAlgn="ctr"/>
                      <a:r>
                        <a:rPr lang="en-US" sz="1600" b="0" i="0" u="none" strike="noStrike" dirty="0" smtClean="0">
                          <a:solidFill>
                            <a:srgbClr val="000000"/>
                          </a:solidFill>
                          <a:effectLst/>
                          <a:latin typeface="Arial"/>
                        </a:rPr>
                        <a:t>What </a:t>
                      </a:r>
                      <a:r>
                        <a:rPr lang="en-US" sz="1600" b="0" i="0" u="none" strike="noStrike" dirty="0">
                          <a:solidFill>
                            <a:srgbClr val="000000"/>
                          </a:solidFill>
                          <a:effectLst/>
                          <a:latin typeface="Arial"/>
                        </a:rPr>
                        <a:t>is </a:t>
                      </a:r>
                      <a:r>
                        <a:rPr lang="en-US" sz="1600" b="0" i="0" u="sng" strike="noStrike" dirty="0">
                          <a:solidFill>
                            <a:srgbClr val="000000"/>
                          </a:solidFill>
                          <a:effectLst/>
                          <a:latin typeface="Arial"/>
                        </a:rPr>
                        <a:t>generally</a:t>
                      </a:r>
                      <a:r>
                        <a:rPr lang="en-US" sz="1600" b="0" i="0" u="none" strike="noStrike" dirty="0">
                          <a:solidFill>
                            <a:srgbClr val="000000"/>
                          </a:solidFill>
                          <a:effectLst/>
                          <a:latin typeface="Arial"/>
                        </a:rPr>
                        <a:t> true of health maintenance organizations (HMOs)?</a:t>
                      </a:r>
                    </a:p>
                  </a:txBody>
                  <a:tcPr marL="9332" marR="9332" marT="9332"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solidFill>
                      <a:srgbClr val="E6B8B7"/>
                    </a:solidFill>
                  </a:tcPr>
                </a:tc>
                <a:tc>
                  <a:txBody>
                    <a:bodyPr/>
                    <a:lstStyle/>
                    <a:p>
                      <a:pPr algn="ctr" fontAlgn="ctr"/>
                      <a:r>
                        <a:rPr lang="en-US" sz="1600" b="0" i="0" u="none" strike="noStrike">
                          <a:solidFill>
                            <a:srgbClr val="000000"/>
                          </a:solidFill>
                          <a:effectLst/>
                          <a:latin typeface="Calibri"/>
                        </a:rPr>
                        <a:t>49.2</a:t>
                      </a:r>
                    </a:p>
                  </a:txBody>
                  <a:tcPr marL="9332" marR="9332" marT="9332" marB="0" anchor="ctr">
                    <a:lnL>
                      <a:noFill/>
                    </a:lnL>
                    <a:lnR>
                      <a:noFill/>
                    </a:lnR>
                    <a:lnT w="12700" cap="flat" cmpd="sng" algn="ctr">
                      <a:solidFill>
                        <a:srgbClr val="000000"/>
                      </a:solidFill>
                      <a:prstDash val="solid"/>
                      <a:round/>
                      <a:headEnd type="none" w="med" len="med"/>
                      <a:tailEnd type="none" w="med" len="med"/>
                    </a:lnT>
                    <a:lnB>
                      <a:noFill/>
                    </a:lnB>
                    <a:solidFill>
                      <a:srgbClr val="E6B8B7"/>
                    </a:solidFill>
                  </a:tcPr>
                </a:tc>
              </a:tr>
              <a:tr h="483618">
                <a:tc>
                  <a:txBody>
                    <a:bodyPr/>
                    <a:lstStyle/>
                    <a:p>
                      <a:pPr algn="l" fontAlgn="ctr"/>
                      <a:r>
                        <a:rPr lang="en-US" sz="1600" b="0" i="0" u="none" strike="noStrike" dirty="0" smtClean="0">
                          <a:solidFill>
                            <a:srgbClr val="000000"/>
                          </a:solidFill>
                          <a:effectLst/>
                          <a:latin typeface="Arial"/>
                        </a:rPr>
                        <a:t>What </a:t>
                      </a:r>
                      <a:r>
                        <a:rPr lang="en-US" sz="1600" b="0" i="0" u="none" strike="noStrike" dirty="0">
                          <a:solidFill>
                            <a:srgbClr val="000000"/>
                          </a:solidFill>
                          <a:effectLst/>
                          <a:latin typeface="Arial"/>
                        </a:rPr>
                        <a:t>is </a:t>
                      </a:r>
                      <a:r>
                        <a:rPr lang="en-US" sz="1600" b="0" i="0" u="sng" strike="noStrike" dirty="0">
                          <a:solidFill>
                            <a:srgbClr val="000000"/>
                          </a:solidFill>
                          <a:effectLst/>
                          <a:latin typeface="Arial"/>
                        </a:rPr>
                        <a:t>generally</a:t>
                      </a:r>
                      <a:r>
                        <a:rPr lang="en-US" sz="1600" b="0" i="0" u="none" strike="noStrike" dirty="0">
                          <a:solidFill>
                            <a:srgbClr val="000000"/>
                          </a:solidFill>
                          <a:effectLst/>
                          <a:latin typeface="Arial"/>
                        </a:rPr>
                        <a:t> true of preferred provider organizations (PPOs)?</a:t>
                      </a:r>
                    </a:p>
                  </a:txBody>
                  <a:tcPr marL="9332" marR="9332" marT="9332" marB="0" anchor="ctr">
                    <a:lnL w="12700" cap="flat" cmpd="sng" algn="ctr">
                      <a:solidFill>
                        <a:srgbClr val="000000"/>
                      </a:solidFill>
                      <a:prstDash val="solid"/>
                      <a:round/>
                      <a:headEnd type="none" w="med" len="med"/>
                      <a:tailEnd type="none" w="med" len="med"/>
                    </a:lnL>
                    <a:lnR>
                      <a:noFill/>
                    </a:lnR>
                    <a:lnT>
                      <a:noFill/>
                    </a:lnT>
                    <a:lnB>
                      <a:noFill/>
                    </a:lnB>
                    <a:solidFill>
                      <a:srgbClr val="E6B8B7"/>
                    </a:solidFill>
                  </a:tcPr>
                </a:tc>
                <a:tc>
                  <a:txBody>
                    <a:bodyPr/>
                    <a:lstStyle/>
                    <a:p>
                      <a:pPr algn="ctr" fontAlgn="ctr"/>
                      <a:r>
                        <a:rPr lang="en-US" sz="1600" b="0" i="0" u="none" strike="noStrike" dirty="0">
                          <a:solidFill>
                            <a:srgbClr val="000000"/>
                          </a:solidFill>
                          <a:effectLst/>
                          <a:latin typeface="Calibri"/>
                        </a:rPr>
                        <a:t>22.7</a:t>
                      </a:r>
                    </a:p>
                  </a:txBody>
                  <a:tcPr marL="9332" marR="9332" marT="9332" marB="0" anchor="ctr">
                    <a:lnL>
                      <a:noFill/>
                    </a:lnL>
                    <a:lnR>
                      <a:noFill/>
                    </a:lnR>
                    <a:lnT>
                      <a:noFill/>
                    </a:lnT>
                    <a:lnB>
                      <a:noFill/>
                    </a:lnB>
                    <a:solidFill>
                      <a:srgbClr val="E6B8B7"/>
                    </a:solidFill>
                  </a:tcPr>
                </a:tc>
              </a:tr>
              <a:tr h="507797">
                <a:tc>
                  <a:txBody>
                    <a:bodyPr/>
                    <a:lstStyle/>
                    <a:p>
                      <a:pPr algn="l" fontAlgn="ctr"/>
                      <a:r>
                        <a:rPr lang="en-US" sz="1600" b="0" i="0" u="sng" strike="noStrike" dirty="0" smtClean="0">
                          <a:solidFill>
                            <a:srgbClr val="000000"/>
                          </a:solidFill>
                          <a:effectLst/>
                          <a:latin typeface="Arial"/>
                        </a:rPr>
                        <a:t>In </a:t>
                      </a:r>
                      <a:r>
                        <a:rPr lang="en-US" sz="1600" b="0" i="0" u="sng" strike="noStrike" dirty="0">
                          <a:solidFill>
                            <a:srgbClr val="000000"/>
                          </a:solidFill>
                          <a:effectLst/>
                          <a:latin typeface="Arial"/>
                        </a:rPr>
                        <a:t>general</a:t>
                      </a:r>
                      <a:r>
                        <a:rPr lang="en-US" sz="1600" b="0" i="0" u="none" strike="noStrike" dirty="0">
                          <a:solidFill>
                            <a:srgbClr val="000000"/>
                          </a:solidFill>
                          <a:effectLst/>
                          <a:latin typeface="Arial"/>
                        </a:rPr>
                        <a:t>, what type of health plan tends to give fewer choices of doctors?</a:t>
                      </a:r>
                    </a:p>
                  </a:txBody>
                  <a:tcPr marL="9332" marR="9332" marT="9332"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solidFill>
                      <a:srgbClr val="E6B8B7"/>
                    </a:solidFill>
                  </a:tcPr>
                </a:tc>
                <a:tc>
                  <a:txBody>
                    <a:bodyPr/>
                    <a:lstStyle/>
                    <a:p>
                      <a:pPr algn="ctr" fontAlgn="ctr"/>
                      <a:r>
                        <a:rPr lang="en-US" sz="1600" b="0" i="0" u="none" strike="noStrike" dirty="0">
                          <a:solidFill>
                            <a:srgbClr val="000000"/>
                          </a:solidFill>
                          <a:effectLst/>
                          <a:latin typeface="Calibri"/>
                        </a:rPr>
                        <a:t>51.3</a:t>
                      </a:r>
                    </a:p>
                  </a:txBody>
                  <a:tcPr marL="9332" marR="9332" marT="9332" marB="0" anchor="ctr">
                    <a:lnL>
                      <a:noFill/>
                    </a:lnL>
                    <a:lnR>
                      <a:noFill/>
                    </a:lnR>
                    <a:lnT>
                      <a:noFill/>
                    </a:lnT>
                    <a:lnB w="12700" cap="flat" cmpd="sng" algn="ctr">
                      <a:solidFill>
                        <a:srgbClr val="000000"/>
                      </a:solidFill>
                      <a:prstDash val="solid"/>
                      <a:round/>
                      <a:headEnd type="none" w="med" len="med"/>
                      <a:tailEnd type="none" w="med" len="med"/>
                    </a:lnB>
                    <a:solidFill>
                      <a:srgbClr val="E6B8B7"/>
                    </a:solidFill>
                  </a:tcPr>
                </a:tc>
              </a:tr>
            </a:tbl>
          </a:graphicData>
        </a:graphic>
      </p:graphicFrame>
      <p:sp>
        <p:nvSpPr>
          <p:cNvPr id="4" name="Slide Number Placeholder 3"/>
          <p:cNvSpPr>
            <a:spLocks noGrp="1"/>
          </p:cNvSpPr>
          <p:nvPr>
            <p:ph type="sldNum" sz="quarter" idx="12"/>
          </p:nvPr>
        </p:nvSpPr>
        <p:spPr/>
        <p:txBody>
          <a:bodyPr/>
          <a:lstStyle/>
          <a:p>
            <a:pPr>
              <a:defRPr/>
            </a:pPr>
            <a:fld id="{2F78C7F6-2EBC-45E9-9D85-5B8832849C70}" type="slidenum">
              <a:rPr lang="en-US" altLang="en-US" smtClean="0"/>
              <a:pPr>
                <a:defRPr/>
              </a:pPr>
              <a:t>7</a:t>
            </a:fld>
            <a:endParaRPr lang="en-US" altLang="en-US"/>
          </a:p>
        </p:txBody>
      </p:sp>
      <p:sp>
        <p:nvSpPr>
          <p:cNvPr id="6" name="TextBox 5"/>
          <p:cNvSpPr txBox="1"/>
          <p:nvPr/>
        </p:nvSpPr>
        <p:spPr>
          <a:xfrm>
            <a:off x="304800" y="6211669"/>
            <a:ext cx="8077200" cy="800219"/>
          </a:xfrm>
          <a:prstGeom prst="rect">
            <a:avLst/>
          </a:prstGeom>
          <a:noFill/>
        </p:spPr>
        <p:txBody>
          <a:bodyPr wrap="square" rtlCol="0">
            <a:spAutoFit/>
          </a:bodyPr>
          <a:lstStyle/>
          <a:p>
            <a:r>
              <a:rPr lang="en-US" sz="1400" dirty="0" smtClean="0"/>
              <a:t>Source: data extract from AIR’s new health insurance literacy measurement tool. See: http</a:t>
            </a:r>
            <a:r>
              <a:rPr lang="en-US" sz="1400" dirty="0"/>
              <a:t>://aircpce.org/health-insurance-literacy-measure-hilm-publications</a:t>
            </a:r>
          </a:p>
          <a:p>
            <a:endParaRPr lang="en-US" dirty="0"/>
          </a:p>
        </p:txBody>
      </p:sp>
      <p:sp>
        <p:nvSpPr>
          <p:cNvPr id="7" name="TextBox 6"/>
          <p:cNvSpPr txBox="1"/>
          <p:nvPr/>
        </p:nvSpPr>
        <p:spPr>
          <a:xfrm>
            <a:off x="533400" y="1905000"/>
            <a:ext cx="7467600" cy="923330"/>
          </a:xfrm>
          <a:prstGeom prst="rect">
            <a:avLst/>
          </a:prstGeom>
          <a:noFill/>
        </p:spPr>
        <p:txBody>
          <a:bodyPr wrap="square" rtlCol="0">
            <a:spAutoFit/>
          </a:bodyPr>
          <a:lstStyle/>
          <a:p>
            <a:r>
              <a:rPr lang="en-US" dirty="0" smtClean="0"/>
              <a:t>When presented with descriptions of possible provider network features, 50% or fewer could correctly describe HMO and PPO network characteristics.</a:t>
            </a:r>
            <a:endParaRPr lang="en-US" dirty="0"/>
          </a:p>
        </p:txBody>
      </p:sp>
      <p:sp>
        <p:nvSpPr>
          <p:cNvPr id="8" name="TextBox 7"/>
          <p:cNvSpPr txBox="1"/>
          <p:nvPr/>
        </p:nvSpPr>
        <p:spPr>
          <a:xfrm>
            <a:off x="533400" y="5259169"/>
            <a:ext cx="7467600" cy="923330"/>
          </a:xfrm>
          <a:prstGeom prst="rect">
            <a:avLst/>
          </a:prstGeom>
          <a:noFill/>
        </p:spPr>
        <p:txBody>
          <a:bodyPr wrap="square" rtlCol="0">
            <a:spAutoFit/>
          </a:bodyPr>
          <a:lstStyle/>
          <a:p>
            <a:r>
              <a:rPr lang="en-US" dirty="0" smtClean="0"/>
              <a:t>Important: This survey also found that consumers are overconfident in their knowledge, so self-reports of health plan knowledge must be weighed appropriately. </a:t>
            </a:r>
            <a:endParaRPr lang="en-US" dirty="0"/>
          </a:p>
        </p:txBody>
      </p:sp>
    </p:spTree>
    <p:extLst>
      <p:ext uri="{BB962C8B-B14F-4D97-AF65-F5344CB8AC3E}">
        <p14:creationId xmlns:p14="http://schemas.microsoft.com/office/powerpoint/2010/main" val="55005547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534400" cy="1216025"/>
          </a:xfrm>
        </p:spPr>
        <p:txBody>
          <a:bodyPr/>
          <a:lstStyle/>
          <a:p>
            <a:r>
              <a:rPr lang="en-US" sz="3600" dirty="0" smtClean="0"/>
              <a:t>Consumer Protections Are Weak</a:t>
            </a:r>
            <a:endParaRPr lang="en-US" sz="3600" dirty="0"/>
          </a:p>
        </p:txBody>
      </p:sp>
      <p:sp>
        <p:nvSpPr>
          <p:cNvPr id="3" name="Content Placeholder 2"/>
          <p:cNvSpPr>
            <a:spLocks noGrp="1"/>
          </p:cNvSpPr>
          <p:nvPr>
            <p:ph idx="1"/>
          </p:nvPr>
        </p:nvSpPr>
        <p:spPr>
          <a:xfrm>
            <a:off x="566738" y="1752600"/>
            <a:ext cx="8120062" cy="4267200"/>
          </a:xfrm>
        </p:spPr>
        <p:txBody>
          <a:bodyPr/>
          <a:lstStyle/>
          <a:p>
            <a:pPr lvl="0"/>
            <a:r>
              <a:rPr lang="en-US" sz="2400" dirty="0"/>
              <a:t>Current </a:t>
            </a:r>
            <a:r>
              <a:rPr lang="en-US" sz="2400" dirty="0" smtClean="0"/>
              <a:t>standards for network </a:t>
            </a:r>
            <a:r>
              <a:rPr lang="en-US" sz="2400" dirty="0"/>
              <a:t>adequacy are weak and rely heavily on self-reported data by health </a:t>
            </a:r>
            <a:r>
              <a:rPr lang="en-US" sz="2400" dirty="0" smtClean="0"/>
              <a:t>plans.</a:t>
            </a:r>
            <a:endParaRPr lang="en-US" sz="2400" dirty="0"/>
          </a:p>
          <a:p>
            <a:pPr lvl="0"/>
            <a:r>
              <a:rPr lang="en-US" sz="2400" dirty="0"/>
              <a:t>There are NO consumer-tested, validated summary measures to tell the shopper:</a:t>
            </a:r>
          </a:p>
          <a:p>
            <a:pPr lvl="1"/>
            <a:r>
              <a:rPr lang="en-US" sz="2400" dirty="0"/>
              <a:t>Is </a:t>
            </a:r>
            <a:r>
              <a:rPr lang="en-US" sz="2400" dirty="0" smtClean="0"/>
              <a:t>the network </a:t>
            </a:r>
            <a:r>
              <a:rPr lang="en-US" sz="2400" dirty="0"/>
              <a:t>narrow or broad?</a:t>
            </a:r>
          </a:p>
          <a:p>
            <a:pPr lvl="1"/>
            <a:r>
              <a:rPr lang="en-US" sz="2400" dirty="0"/>
              <a:t>Is </a:t>
            </a:r>
            <a:r>
              <a:rPr lang="en-US" sz="2400" dirty="0" smtClean="0"/>
              <a:t>the network </a:t>
            </a:r>
            <a:r>
              <a:rPr lang="en-US" sz="2400" dirty="0"/>
              <a:t>high quality or just low cost? Or neither?</a:t>
            </a:r>
          </a:p>
          <a:p>
            <a:pPr lvl="1"/>
            <a:r>
              <a:rPr lang="en-US" sz="2400" dirty="0"/>
              <a:t>What is the level of financial protection if </a:t>
            </a:r>
            <a:r>
              <a:rPr lang="en-US" sz="2400" dirty="0" smtClean="0"/>
              <a:t>out-of-network </a:t>
            </a:r>
            <a:r>
              <a:rPr lang="en-US" sz="2400" dirty="0"/>
              <a:t>providers are </a:t>
            </a:r>
            <a:r>
              <a:rPr lang="en-US" sz="2400" dirty="0" smtClean="0"/>
              <a:t>used?</a:t>
            </a:r>
            <a:endParaRPr lang="en-US" sz="2400" dirty="0"/>
          </a:p>
          <a:p>
            <a:pPr marL="0" indent="0">
              <a:buNone/>
            </a:pPr>
            <a:endParaRPr lang="en-US" dirty="0"/>
          </a:p>
        </p:txBody>
      </p:sp>
      <p:sp>
        <p:nvSpPr>
          <p:cNvPr id="4" name="Slide Number Placeholder 3"/>
          <p:cNvSpPr>
            <a:spLocks noGrp="1"/>
          </p:cNvSpPr>
          <p:nvPr>
            <p:ph type="sldNum" sz="quarter" idx="12"/>
          </p:nvPr>
        </p:nvSpPr>
        <p:spPr/>
        <p:txBody>
          <a:bodyPr/>
          <a:lstStyle/>
          <a:p>
            <a:pPr>
              <a:defRPr/>
            </a:pPr>
            <a:fld id="{2F78C7F6-2EBC-45E9-9D85-5B8832849C70}" type="slidenum">
              <a:rPr lang="en-US" altLang="en-US" smtClean="0"/>
              <a:pPr>
                <a:defRPr/>
              </a:pPr>
              <a:t>8</a:t>
            </a:fld>
            <a:endParaRPr lang="en-US" altLang="en-US"/>
          </a:p>
        </p:txBody>
      </p:sp>
    </p:spTree>
    <p:extLst>
      <p:ext uri="{BB962C8B-B14F-4D97-AF65-F5344CB8AC3E}">
        <p14:creationId xmlns:p14="http://schemas.microsoft.com/office/powerpoint/2010/main" val="9366824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Directories: Important but Often Inaccurate</a:t>
            </a:r>
            <a:endParaRPr lang="en-US" dirty="0"/>
          </a:p>
        </p:txBody>
      </p:sp>
      <p:sp>
        <p:nvSpPr>
          <p:cNvPr id="3" name="Content Placeholder 2"/>
          <p:cNvSpPr>
            <a:spLocks noGrp="1"/>
          </p:cNvSpPr>
          <p:nvPr>
            <p:ph idx="1"/>
          </p:nvPr>
        </p:nvSpPr>
        <p:spPr>
          <a:xfrm>
            <a:off x="566738" y="1752600"/>
            <a:ext cx="8001000" cy="4419600"/>
          </a:xfrm>
        </p:spPr>
        <p:txBody>
          <a:bodyPr/>
          <a:lstStyle/>
          <a:p>
            <a:r>
              <a:rPr lang="en-US" sz="2800" dirty="0"/>
              <a:t>A variety of studies find inaccuracy rates of 50% and greater. </a:t>
            </a:r>
          </a:p>
          <a:p>
            <a:pPr lvl="0"/>
            <a:r>
              <a:rPr lang="en-US" sz="2600" dirty="0" smtClean="0"/>
              <a:t>Provider directory information:</a:t>
            </a:r>
            <a:endParaRPr lang="en-US" sz="2600" dirty="0"/>
          </a:p>
          <a:p>
            <a:pPr lvl="1"/>
            <a:r>
              <a:rPr lang="en-US" dirty="0" smtClean="0"/>
              <a:t>Is often out of date, erroneous or incomplete; </a:t>
            </a:r>
          </a:p>
          <a:p>
            <a:pPr lvl="1"/>
            <a:r>
              <a:rPr lang="en-US" dirty="0" smtClean="0"/>
              <a:t>Hard for consumers to </a:t>
            </a:r>
            <a:r>
              <a:rPr lang="en-US" dirty="0"/>
              <a:t>find; </a:t>
            </a:r>
          </a:p>
          <a:p>
            <a:pPr lvl="1"/>
            <a:r>
              <a:rPr lang="en-US" dirty="0"/>
              <a:t>Hard to </a:t>
            </a:r>
            <a:r>
              <a:rPr lang="en-US" dirty="0" smtClean="0"/>
              <a:t>match directory </a:t>
            </a:r>
            <a:r>
              <a:rPr lang="en-US" dirty="0"/>
              <a:t>info </a:t>
            </a:r>
            <a:r>
              <a:rPr lang="en-US" dirty="0" smtClean="0"/>
              <a:t>with </a:t>
            </a:r>
            <a:r>
              <a:rPr lang="en-US" dirty="0"/>
              <a:t>the plan under </a:t>
            </a:r>
            <a:r>
              <a:rPr lang="en-US" dirty="0" smtClean="0"/>
              <a:t>consideration; and</a:t>
            </a:r>
          </a:p>
          <a:p>
            <a:pPr lvl="1"/>
            <a:r>
              <a:rPr lang="en-US" dirty="0" smtClean="0"/>
              <a:t>Is generally not audited by </a:t>
            </a:r>
            <a:r>
              <a:rPr lang="en-US" dirty="0"/>
              <a:t>independent third parties.</a:t>
            </a:r>
          </a:p>
        </p:txBody>
      </p:sp>
      <p:sp>
        <p:nvSpPr>
          <p:cNvPr id="4" name="Slide Number Placeholder 3"/>
          <p:cNvSpPr>
            <a:spLocks noGrp="1"/>
          </p:cNvSpPr>
          <p:nvPr>
            <p:ph type="sldNum" sz="quarter" idx="12"/>
          </p:nvPr>
        </p:nvSpPr>
        <p:spPr/>
        <p:txBody>
          <a:bodyPr/>
          <a:lstStyle/>
          <a:p>
            <a:pPr>
              <a:defRPr/>
            </a:pPr>
            <a:fld id="{2F78C7F6-2EBC-45E9-9D85-5B8832849C70}" type="slidenum">
              <a:rPr lang="en-US" altLang="en-US" smtClean="0"/>
              <a:pPr>
                <a:defRPr/>
              </a:pPr>
              <a:t>9</a:t>
            </a:fld>
            <a:endParaRPr lang="en-US" altLang="en-US"/>
          </a:p>
        </p:txBody>
      </p:sp>
    </p:spTree>
    <p:extLst>
      <p:ext uri="{BB962C8B-B14F-4D97-AF65-F5344CB8AC3E}">
        <p14:creationId xmlns:p14="http://schemas.microsoft.com/office/powerpoint/2010/main" val="1929165867"/>
      </p:ext>
    </p:extLst>
  </p:cSld>
  <p:clrMapOvr>
    <a:masterClrMapping/>
  </p:clrMapOvr>
  <p:timing>
    <p:tnLst>
      <p:par>
        <p:cTn id="1" dur="indefinite" restart="never" nodeType="tmRoot"/>
      </p:par>
    </p:tn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7281</TotalTime>
  <Words>701</Words>
  <Application>Microsoft Office PowerPoint</Application>
  <PresentationFormat>On-screen Show (4:3)</PresentationFormat>
  <Paragraphs>76</Paragraphs>
  <Slides>10</Slides>
  <Notes>6</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Profile</vt:lpstr>
      <vt:lpstr>Under-Studied: Patient Response to New Network Designs</vt:lpstr>
      <vt:lpstr>Network design is an important cost control tool</vt:lpstr>
      <vt:lpstr>We don’t know patient response to these new designs</vt:lpstr>
      <vt:lpstr>Theoretically, consumers embrace the idea in order to keep costs down </vt:lpstr>
      <vt:lpstr>In reality, consumers will likely to struggle to navigate these designs</vt:lpstr>
      <vt:lpstr>Sobering data...</vt:lpstr>
      <vt:lpstr>More sobering data…</vt:lpstr>
      <vt:lpstr>Consumer Protections Are Weak</vt:lpstr>
      <vt:lpstr>Provider Directories: Important but Often Inaccurate</vt:lpstr>
      <vt:lpstr>New Rules to Make the Market Work Better</vt:lpstr>
    </vt:vector>
  </TitlesOfParts>
  <Company>Consumers Union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Critical Role of Choice Architecture in Health Plan Selection</dc:title>
  <dc:creator>Lynn Quincy</dc:creator>
  <cp:lastModifiedBy>A Kelly</cp:lastModifiedBy>
  <cp:revision>254</cp:revision>
  <cp:lastPrinted>2015-02-18T15:58:17Z</cp:lastPrinted>
  <dcterms:created xsi:type="dcterms:W3CDTF">2009-10-19T22:04:24Z</dcterms:created>
  <dcterms:modified xsi:type="dcterms:W3CDTF">2015-02-19T20:20:12Z</dcterms:modified>
</cp:coreProperties>
</file>