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168" y="-3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40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1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8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78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8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2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3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4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3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32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DBCB5-4EBA-B044-B58F-654EAA50EE69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3D0EC-80C4-8847-865B-F1D3B6DD8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8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4265" y="825462"/>
            <a:ext cx="8195982" cy="1102519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Healthcare Contracting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DOJ/FTC Healthcare Competition </a:t>
            </a:r>
            <a:r>
              <a:rPr lang="en-US" sz="3200" dirty="0" smtClean="0">
                <a:solidFill>
                  <a:srgbClr val="FFFFFF"/>
                </a:solidFill>
              </a:rPr>
              <a:t>Workshop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18408"/>
            <a:ext cx="6400800" cy="121069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rgbClr val="FFFFFF"/>
                </a:solidFill>
              </a:rPr>
              <a:t>Professor Fiona Scott Morton</a:t>
            </a:r>
          </a:p>
          <a:p>
            <a:pPr>
              <a:spcBef>
                <a:spcPts val="0"/>
              </a:spcBef>
            </a:pPr>
            <a:r>
              <a:rPr lang="en-US" sz="2800" dirty="0" smtClean="0">
                <a:solidFill>
                  <a:srgbClr val="FFFFFF"/>
                </a:solidFill>
              </a:rPr>
              <a:t>Yale School of Management</a:t>
            </a:r>
          </a:p>
        </p:txBody>
      </p:sp>
    </p:spTree>
    <p:extLst>
      <p:ext uri="{BB962C8B-B14F-4D97-AF65-F5344CB8AC3E}">
        <p14:creationId xmlns:p14="http://schemas.microsoft.com/office/powerpoint/2010/main" val="16705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Costs/Margins vary</a:t>
            </a:r>
          </a:p>
          <a:p>
            <a:pPr lvl="1"/>
            <a:r>
              <a:rPr lang="en-US" dirty="0" smtClean="0"/>
              <a:t>AMC versus community hospital</a:t>
            </a:r>
          </a:p>
          <a:p>
            <a:pPr lvl="1"/>
            <a:r>
              <a:rPr lang="en-US" dirty="0" smtClean="0"/>
              <a:t>Brain surgery versus broken leg</a:t>
            </a:r>
          </a:p>
          <a:p>
            <a:pPr lvl="1"/>
            <a:r>
              <a:rPr lang="en-US" dirty="0" smtClean="0"/>
              <a:t>Service versus imaging</a:t>
            </a:r>
          </a:p>
          <a:p>
            <a:r>
              <a:rPr lang="en-US" dirty="0" smtClean="0"/>
              <a:t>Why? Political constraints? Historical accident? Market size and fixed entry costs?</a:t>
            </a:r>
          </a:p>
          <a:p>
            <a:r>
              <a:rPr lang="en-US" dirty="0" smtClean="0"/>
              <a:t>Situation gives insurer incentive to purchase cheaper items from one provider</a:t>
            </a:r>
            <a:r>
              <a:rPr lang="en-US" dirty="0"/>
              <a:t> </a:t>
            </a:r>
            <a:r>
              <a:rPr lang="en-US" dirty="0" smtClean="0"/>
              <a:t>– which is a form of a narrow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75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Suppose a provider has market power</a:t>
            </a:r>
          </a:p>
          <a:p>
            <a:pPr lvl="1"/>
            <a:r>
              <a:rPr lang="en-US" dirty="0" smtClean="0"/>
              <a:t>Could bargain for higher price from insurer</a:t>
            </a:r>
          </a:p>
          <a:p>
            <a:pPr lvl="1"/>
            <a:r>
              <a:rPr lang="en-US" dirty="0" smtClean="0"/>
              <a:t>Could bargain for certain contract</a:t>
            </a:r>
          </a:p>
          <a:p>
            <a:pPr lvl="2"/>
            <a:r>
              <a:rPr lang="en-US" dirty="0" smtClean="0"/>
              <a:t>Anti-</a:t>
            </a:r>
            <a:r>
              <a:rPr lang="en-US" dirty="0" err="1" smtClean="0"/>
              <a:t>tiering</a:t>
            </a:r>
            <a:r>
              <a:rPr lang="en-US" dirty="0" smtClean="0"/>
              <a:t>/anti-steering</a:t>
            </a:r>
          </a:p>
          <a:p>
            <a:pPr lvl="2"/>
            <a:r>
              <a:rPr lang="en-US" dirty="0" smtClean="0"/>
              <a:t>Bundling (all-or-nothing contracting)</a:t>
            </a:r>
          </a:p>
          <a:p>
            <a:pPr lvl="2"/>
            <a:r>
              <a:rPr lang="en-US" dirty="0" smtClean="0"/>
              <a:t>Carve-outs</a:t>
            </a:r>
          </a:p>
          <a:p>
            <a:pPr lvl="2"/>
            <a:r>
              <a:rPr lang="en-US" dirty="0" smtClean="0"/>
              <a:t>Gag clause</a:t>
            </a:r>
          </a:p>
          <a:p>
            <a:pPr lvl="2"/>
            <a:r>
              <a:rPr lang="en-US" dirty="0" smtClean="0"/>
              <a:t>Exclusive dealing (United Regional Wichita Falls)</a:t>
            </a:r>
          </a:p>
          <a:p>
            <a:pPr lvl="1"/>
            <a:r>
              <a:rPr lang="en-US" dirty="0" smtClean="0"/>
              <a:t>Hard to </a:t>
            </a:r>
            <a:r>
              <a:rPr lang="en-US" dirty="0" smtClean="0"/>
              <a:t>do (?) </a:t>
            </a:r>
            <a:r>
              <a:rPr lang="en-US" dirty="0" smtClean="0"/>
              <a:t>if high deductible health plan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50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0433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would be possible theories of harm from anti-</a:t>
            </a:r>
            <a:r>
              <a:rPr lang="en-US" dirty="0" err="1" smtClean="0"/>
              <a:t>tiering</a:t>
            </a:r>
            <a:r>
              <a:rPr lang="en-US" dirty="0" smtClean="0"/>
              <a:t> / anti-steering / bundling provisions?</a:t>
            </a:r>
          </a:p>
          <a:p>
            <a:pPr lvl="1"/>
            <a:r>
              <a:rPr lang="en-US" dirty="0" smtClean="0"/>
              <a:t>Foreclosure: prevent growth of, or economies of scale in, competing hospital or provider</a:t>
            </a:r>
          </a:p>
          <a:p>
            <a:pPr lvl="1"/>
            <a:r>
              <a:rPr lang="en-US" dirty="0" smtClean="0"/>
              <a:t>Monopolization: prevent entry of competing imaging firm or provider</a:t>
            </a:r>
          </a:p>
          <a:p>
            <a:pPr lvl="1"/>
            <a:r>
              <a:rPr lang="en-US" dirty="0" smtClean="0"/>
              <a:t>Higher prices: competing provider knows it cannot grow so chooses a high price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6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431" y="1200151"/>
            <a:ext cx="8500369" cy="339447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What would be possible efficiencies from these contracts?</a:t>
            </a:r>
          </a:p>
          <a:p>
            <a:pPr lvl="1"/>
            <a:r>
              <a:rPr lang="en-US" dirty="0" smtClean="0"/>
              <a:t>Cross-subsidization is necessary…</a:t>
            </a:r>
          </a:p>
          <a:p>
            <a:pPr lvl="1"/>
            <a:r>
              <a:rPr lang="en-US" dirty="0" smtClean="0"/>
              <a:t>Provider does not know true profitability of each service; needs to sell whole bundle in order to be sure costs are covered</a:t>
            </a:r>
          </a:p>
          <a:p>
            <a:pPr lvl="1"/>
            <a:r>
              <a:rPr lang="en-US" dirty="0" smtClean="0"/>
              <a:t>Provider needs referrals from one service to another</a:t>
            </a:r>
          </a:p>
          <a:p>
            <a:pPr lvl="1"/>
            <a:r>
              <a:rPr lang="en-US" dirty="0" smtClean="0"/>
              <a:t>Provider needs scale in order to keep average costs down</a:t>
            </a:r>
          </a:p>
          <a:p>
            <a:pPr lvl="1"/>
            <a:r>
              <a:rPr lang="en-US" dirty="0" smtClean="0"/>
              <a:t>Unrestricted network is more choice for consumers </a:t>
            </a:r>
          </a:p>
          <a:p>
            <a:pPr lvl="1"/>
            <a:r>
              <a:rPr lang="en-US" dirty="0" smtClean="0"/>
              <a:t>Consumers will be confused by plans with restrictions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42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wide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Observed in pharma: Part D</a:t>
            </a:r>
          </a:p>
          <a:p>
            <a:r>
              <a:rPr lang="en-US" dirty="0" smtClean="0"/>
              <a:t>Protected classes (</a:t>
            </a:r>
            <a:r>
              <a:rPr lang="en-US" dirty="0" err="1"/>
              <a:t>antiretrovirals</a:t>
            </a:r>
            <a:r>
              <a:rPr lang="en-US" dirty="0"/>
              <a:t>, antidepressants, antipsychotics,</a:t>
            </a:r>
          </a:p>
          <a:p>
            <a:r>
              <a:rPr lang="en-US" dirty="0"/>
              <a:t>anticonvulsants, </a:t>
            </a:r>
            <a:r>
              <a:rPr lang="en-US" dirty="0" err="1"/>
              <a:t>immunosuppressants</a:t>
            </a:r>
            <a:r>
              <a:rPr lang="en-US" dirty="0"/>
              <a:t>, and </a:t>
            </a:r>
            <a:r>
              <a:rPr lang="en-US" dirty="0" err="1" smtClean="0"/>
              <a:t>antineoplastics</a:t>
            </a:r>
            <a:r>
              <a:rPr lang="en-US" dirty="0" smtClean="0"/>
              <a:t>) and  “pharmacy key drug types”</a:t>
            </a:r>
          </a:p>
          <a:p>
            <a:pPr lvl="1"/>
            <a:r>
              <a:rPr lang="en-US" dirty="0" smtClean="0"/>
              <a:t>Can show price effects (Duggan and Scott Morton, 2010 AER)</a:t>
            </a:r>
          </a:p>
          <a:p>
            <a:pPr lvl="1"/>
            <a:r>
              <a:rPr lang="en-US" dirty="0" smtClean="0"/>
              <a:t>Competition stimulated in other classes, prices fall</a:t>
            </a:r>
          </a:p>
          <a:p>
            <a:pPr lvl="1"/>
            <a:r>
              <a:rPr lang="en-US" dirty="0" smtClean="0"/>
              <a:t>No price change in protected classes and PKDT</a:t>
            </a:r>
          </a:p>
          <a:p>
            <a:r>
              <a:rPr lang="en-US" dirty="0" smtClean="0"/>
              <a:t>Recent attempt to reduce the number of protected classes in Part D</a:t>
            </a:r>
          </a:p>
          <a:p>
            <a:r>
              <a:rPr lang="en-US" dirty="0" smtClean="0"/>
              <a:t>Recent attempt to allow any willing provider to participate in Part D pharmacy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69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79442"/>
          </a:xfrm>
        </p:spPr>
        <p:txBody>
          <a:bodyPr/>
          <a:lstStyle/>
          <a:p>
            <a:r>
              <a:rPr lang="en-US" dirty="0" smtClean="0"/>
              <a:t>New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63229"/>
            <a:ext cx="8384959" cy="353139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Mark Shepard, Harvard PhD student on the market this year</a:t>
            </a:r>
          </a:p>
          <a:p>
            <a:r>
              <a:rPr lang="en-US" dirty="0" smtClean="0"/>
              <a:t>A high-cost hospital with market power that forbids </a:t>
            </a:r>
            <a:r>
              <a:rPr lang="en-US" dirty="0" err="1" smtClean="0"/>
              <a:t>tiering</a:t>
            </a:r>
            <a:r>
              <a:rPr lang="en-US" dirty="0" smtClean="0"/>
              <a:t> may result in insurer omitting the hospital entirely from its narrow network plan. Consumers then choose between high and low cost plans</a:t>
            </a:r>
          </a:p>
          <a:p>
            <a:r>
              <a:rPr lang="en-US" dirty="0" smtClean="0"/>
              <a:t>Consumers who like high-cost care sign up for high-cost plan and use lots of expensive care. Plan costs rise. </a:t>
            </a:r>
          </a:p>
          <a:p>
            <a:r>
              <a:rPr lang="en-US" dirty="0" smtClean="0"/>
              <a:t>The next period, more consumers switch to low cost plan…repeat.</a:t>
            </a:r>
          </a:p>
          <a:p>
            <a:r>
              <a:rPr lang="en-US" dirty="0" smtClean="0"/>
              <a:t>Death spiral for high-cost plan =&gt; high-cost hospital has no business</a:t>
            </a:r>
          </a:p>
          <a:p>
            <a:pPr marL="0" indent="0">
              <a:buNone/>
            </a:pPr>
            <a:r>
              <a:rPr lang="en-US" dirty="0" err="1" smtClean="0"/>
              <a:t>Tiering</a:t>
            </a:r>
            <a:r>
              <a:rPr lang="en-US" dirty="0" smtClean="0"/>
              <a:t> permits the low-cost plan to include the high-cost hospital on an expensive tier. To avoid the scenario above, high-cost hospital may want </a:t>
            </a:r>
            <a:r>
              <a:rPr lang="en-US" dirty="0" err="1" smtClean="0"/>
              <a:t>tiering</a:t>
            </a:r>
            <a:endParaRPr lang="en-US" dirty="0" smtClean="0"/>
          </a:p>
          <a:p>
            <a:r>
              <a:rPr lang="en-US" dirty="0" smtClean="0"/>
              <a:t>Consumers value extra choice</a:t>
            </a:r>
          </a:p>
          <a:p>
            <a:r>
              <a:rPr lang="en-US" dirty="0" smtClean="0"/>
              <a:t>In equilibrium, less adverse selection, high-cost hospital can be in all plans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58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455</Words>
  <Application>Microsoft Office PowerPoint</Application>
  <PresentationFormat>On-screen Show (16:9)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Healthcare Contracting  DOJ/FTC Healthcare Competition Workshop</vt:lpstr>
      <vt:lpstr>Assumptions</vt:lpstr>
      <vt:lpstr>Market power</vt:lpstr>
      <vt:lpstr>Harm?</vt:lpstr>
      <vt:lpstr>Efficiencies?</vt:lpstr>
      <vt:lpstr>Effect of wide networks</vt:lpstr>
      <vt:lpstr>New research</vt:lpstr>
    </vt:vector>
  </TitlesOfParts>
  <Company>Yale School of Management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Mattison</dc:creator>
  <cp:lastModifiedBy>Scott Morton, Fiona</cp:lastModifiedBy>
  <cp:revision>22</cp:revision>
  <dcterms:created xsi:type="dcterms:W3CDTF">2012-06-28T13:27:32Z</dcterms:created>
  <dcterms:modified xsi:type="dcterms:W3CDTF">2015-02-17T15:29:53Z</dcterms:modified>
</cp:coreProperties>
</file>