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  <p:sldMasterId id="2147483864" r:id="rId19"/>
    <p:sldMasterId id="2147483888" r:id="rId20"/>
  </p:sldMasterIdLst>
  <p:notesMasterIdLst>
    <p:notesMasterId r:id="rId50"/>
  </p:notesMasterIdLst>
  <p:handoutMasterIdLst>
    <p:handoutMasterId r:id="rId51"/>
  </p:handoutMasterIdLst>
  <p:sldIdLst>
    <p:sldId id="257" r:id="rId21"/>
    <p:sldId id="308" r:id="rId22"/>
    <p:sldId id="306" r:id="rId23"/>
    <p:sldId id="310" r:id="rId24"/>
    <p:sldId id="311" r:id="rId25"/>
    <p:sldId id="312" r:id="rId26"/>
    <p:sldId id="313" r:id="rId27"/>
    <p:sldId id="326" r:id="rId28"/>
    <p:sldId id="273" r:id="rId29"/>
    <p:sldId id="315" r:id="rId30"/>
    <p:sldId id="316" r:id="rId31"/>
    <p:sldId id="317" r:id="rId32"/>
    <p:sldId id="338" r:id="rId33"/>
    <p:sldId id="270" r:id="rId34"/>
    <p:sldId id="319" r:id="rId35"/>
    <p:sldId id="320" r:id="rId36"/>
    <p:sldId id="321" r:id="rId37"/>
    <p:sldId id="340" r:id="rId38"/>
    <p:sldId id="322" r:id="rId39"/>
    <p:sldId id="323" r:id="rId40"/>
    <p:sldId id="324" r:id="rId41"/>
    <p:sldId id="325" r:id="rId42"/>
    <p:sldId id="337" r:id="rId43"/>
    <p:sldId id="329" r:id="rId44"/>
    <p:sldId id="336" r:id="rId45"/>
    <p:sldId id="334" r:id="rId46"/>
    <p:sldId id="335" r:id="rId47"/>
    <p:sldId id="332" r:id="rId48"/>
    <p:sldId id="303" r:id="rId4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93" autoAdjust="0"/>
  </p:normalViewPr>
  <p:slideViewPr>
    <p:cSldViewPr>
      <p:cViewPr varScale="1">
        <p:scale>
          <a:sx n="121" d="100"/>
          <a:sy n="121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C5568-95F7-4AE2-919A-0A512AE79BE1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82A83-CC6B-42CA-B6F3-08DA04A9A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320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CEA599A-9B23-4A13-A4BB-9C745F8AD141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642763-B492-40CE-AD13-0397F9938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19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42763-B492-40CE-AD13-0397F99386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1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5682B-5D8B-4145-8CFD-15B74808CA5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77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42763-B492-40CE-AD13-0397F993863B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34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5682B-5D8B-4145-8CFD-15B74808CA50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77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42763-B492-40CE-AD13-0397F993863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44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42763-B492-40CE-AD13-0397F993863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09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42763-B492-40CE-AD13-0397F993863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09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42763-B492-40CE-AD13-0397F99386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2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42763-B492-40CE-AD13-0397F993863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09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42763-B492-40CE-AD13-0397F993863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09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42763-B492-40CE-AD13-0397F993863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09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42763-B492-40CE-AD13-0397F993863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0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CB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CB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9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9E0D-594B-4485-9871-BFF675BB5389}" type="datetime1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#startwithsecurity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666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CB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CB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24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11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023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540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105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56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36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501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3591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298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19C4-D892-4117-A15D-3C96372E137B}" type="datetime1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#startwithsecurity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543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8266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CB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CB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35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68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42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5379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1908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72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1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8117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691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CB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CB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47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2134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5616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CB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CB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69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9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63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5424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2049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04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17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28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462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81898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14775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7033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CB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CB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72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38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24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7936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5516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7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2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75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02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559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92992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692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CB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CB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712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9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59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2030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0504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68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6705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70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969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09201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1511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3807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CB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CB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02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78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634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7245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84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3935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61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23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0003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805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0939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1204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CB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CB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99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14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62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90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761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7479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15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4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56064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0681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2851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0920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CB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CB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10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86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1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78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2858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4226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25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8644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1090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713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0261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B5A9-4264-424D-AE11-C71DAE9859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#startwithsecurity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3556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2792-3865-4739-A6FA-224BEB4BCE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#startwithsecurity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6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5062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22E7-ABAC-4EE8-ACEC-3256353A99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#startwithsecurity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036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6456-D535-424D-A904-526CFD9D83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#startwithsecurity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0341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87C8-E326-4827-8585-58284C3230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#startwithsecurity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5821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3A24-EE39-4D6E-84D4-72DF593CDB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#startwithsecurity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44348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9BA2-A950-470B-8F9B-8AE874A16A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#startwithsecurity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0419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747E-596A-43CC-BDD4-02DB2F69F0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#startwithsecurity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5871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644A-1F23-4457-94AA-56697EDBFE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#startwithsecurity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4570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724C-AA8F-4485-B8B3-637008D673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#startwithsecurity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4464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025A-C2A3-4167-98E1-70DD870034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#startwithsecurity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3259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CB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CB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469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8861-97E9-454A-9A73-EC0C8998D5B0}" type="datetime1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#startwithsecurity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45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643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33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68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5774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0387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43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7770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9973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7284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86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0652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CB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CB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14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46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975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8250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1979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4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969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147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2349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58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2086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44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CB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CB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54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88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787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351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738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44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353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A5EEA-739D-4E12-BF6E-29382B22F6F3}" type="datetime1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#startwithsecurity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4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171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69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90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9805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CB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CB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834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09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27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9905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711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60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4ADB-A8DA-4E87-B6CA-9FA4C0DB9E86}" type="datetime1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#startwithsecurity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320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19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683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396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4606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682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CB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CB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64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767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43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487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6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6690-E3C4-48BC-B993-9E81E73F36DD}" type="datetime1">
              <a:rPr lang="en-US" smtClean="0"/>
              <a:t>6/14/2016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#startwithsecurity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008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08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1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085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7693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813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744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CB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CB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86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49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57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5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3C9D-60CA-411D-90A4-22AC108F4D3C}" type="datetime1">
              <a:rPr lang="en-US" smtClean="0"/>
              <a:t>6/14/2016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#startwithsecurity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9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8309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09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9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475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401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917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86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CB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CB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986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59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49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904F-D534-4EBB-9B9C-D84F53CAAE16}" type="datetime1">
              <a:rPr lang="en-US" smtClean="0"/>
              <a:t>6/14/2016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#startwithsecurity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53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50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3350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35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00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249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775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630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283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CB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CB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975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3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6003-7DBF-41FF-AA30-718C9CEA4B2F}" type="datetime1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#startwithsecurity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558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72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604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1290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67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49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962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886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224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859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CB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CB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029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52BB-4F03-41AD-8769-6687F7C838C3}" type="datetime1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#startwithsecurity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662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48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3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749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964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74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67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020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651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779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2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070F9-7BC6-4299-94E6-0D836F347C62}" type="datetime1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#startwithsecurity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4F9DB-0B9D-43A7-8940-EBF660E96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8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7CB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5486400" y="6172201"/>
            <a:ext cx="3505200" cy="685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prstClr val="white"/>
                </a:solidFill>
              </a:rPr>
              <a:t>#</a:t>
            </a:r>
            <a:r>
              <a:rPr lang="en-US" sz="2800" b="1" dirty="0" err="1" smtClean="0">
                <a:solidFill>
                  <a:prstClr val="white"/>
                </a:solidFill>
              </a:rPr>
              <a:t>StartwithSecurity</a:t>
            </a:r>
            <a:r>
              <a:rPr lang="en-US" sz="2800" b="1" dirty="0" smtClean="0">
                <a:solidFill>
                  <a:prstClr val="white"/>
                </a:solidFill>
              </a:rPr>
              <a:t>                                                     </a:t>
            </a:r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9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7CB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5486400" y="6172201"/>
            <a:ext cx="3505200" cy="685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prstClr val="white"/>
                </a:solidFill>
              </a:rPr>
              <a:t>#</a:t>
            </a:r>
            <a:r>
              <a:rPr lang="en-US" sz="2800" b="1" dirty="0" err="1" smtClean="0">
                <a:solidFill>
                  <a:prstClr val="white"/>
                </a:solidFill>
              </a:rPr>
              <a:t>StartwithSecurity</a:t>
            </a:r>
            <a:r>
              <a:rPr lang="en-US" sz="2800" b="1" dirty="0" smtClean="0">
                <a:solidFill>
                  <a:prstClr val="white"/>
                </a:solidFill>
              </a:rPr>
              <a:t>                                                     </a:t>
            </a:r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26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7CB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5486400" y="6172201"/>
            <a:ext cx="3505200" cy="685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prstClr val="white"/>
                </a:solidFill>
              </a:rPr>
              <a:t>#</a:t>
            </a:r>
            <a:r>
              <a:rPr lang="en-US" sz="2800" b="1" dirty="0" err="1" smtClean="0">
                <a:solidFill>
                  <a:prstClr val="white"/>
                </a:solidFill>
              </a:rPr>
              <a:t>StartwithSecurity</a:t>
            </a:r>
            <a:r>
              <a:rPr lang="en-US" sz="2800" b="1" dirty="0" smtClean="0">
                <a:solidFill>
                  <a:prstClr val="white"/>
                </a:solidFill>
              </a:rPr>
              <a:t>                                                     </a:t>
            </a:r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6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7CB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5486400" y="6172201"/>
            <a:ext cx="3505200" cy="685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prstClr val="white"/>
                </a:solidFill>
              </a:rPr>
              <a:t>#</a:t>
            </a:r>
            <a:r>
              <a:rPr lang="en-US" sz="2800" b="1" dirty="0" err="1" smtClean="0">
                <a:solidFill>
                  <a:prstClr val="white"/>
                </a:solidFill>
              </a:rPr>
              <a:t>StartwithSecurity</a:t>
            </a:r>
            <a:r>
              <a:rPr lang="en-US" sz="2800" b="1" dirty="0" smtClean="0">
                <a:solidFill>
                  <a:prstClr val="white"/>
                </a:solidFill>
              </a:rPr>
              <a:t>                                                     </a:t>
            </a:r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1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7CB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5486400" y="6172201"/>
            <a:ext cx="3505200" cy="685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prstClr val="white"/>
                </a:solidFill>
              </a:rPr>
              <a:t>#</a:t>
            </a:r>
            <a:r>
              <a:rPr lang="en-US" sz="2800" b="1" dirty="0" err="1" smtClean="0">
                <a:solidFill>
                  <a:prstClr val="white"/>
                </a:solidFill>
              </a:rPr>
              <a:t>StartwithSecurity</a:t>
            </a:r>
            <a:r>
              <a:rPr lang="en-US" sz="2800" b="1" dirty="0" smtClean="0">
                <a:solidFill>
                  <a:prstClr val="white"/>
                </a:solidFill>
              </a:rPr>
              <a:t>                                                     </a:t>
            </a:r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7CB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5486400" y="6172201"/>
            <a:ext cx="3505200" cy="685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prstClr val="white"/>
                </a:solidFill>
              </a:rPr>
              <a:t>#</a:t>
            </a:r>
            <a:r>
              <a:rPr lang="en-US" sz="2800" b="1" dirty="0" err="1" smtClean="0">
                <a:solidFill>
                  <a:prstClr val="white"/>
                </a:solidFill>
              </a:rPr>
              <a:t>StartwithSecurity</a:t>
            </a:r>
            <a:r>
              <a:rPr lang="en-US" sz="2800" b="1" dirty="0" smtClean="0">
                <a:solidFill>
                  <a:prstClr val="white"/>
                </a:solidFill>
              </a:rPr>
              <a:t>                                                     </a:t>
            </a:r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0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7CB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5486400" y="6172201"/>
            <a:ext cx="3505200" cy="685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prstClr val="white"/>
                </a:solidFill>
              </a:rPr>
              <a:t>#</a:t>
            </a:r>
            <a:r>
              <a:rPr lang="en-US" sz="2800" b="1" dirty="0" err="1" smtClean="0">
                <a:solidFill>
                  <a:prstClr val="white"/>
                </a:solidFill>
              </a:rPr>
              <a:t>StartwithSecurity</a:t>
            </a:r>
            <a:r>
              <a:rPr lang="en-US" sz="2800" b="1" dirty="0" smtClean="0">
                <a:solidFill>
                  <a:prstClr val="white"/>
                </a:solidFill>
              </a:rPr>
              <a:t>                                                     </a:t>
            </a:r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5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7CB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5486400" y="6172201"/>
            <a:ext cx="3505200" cy="685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prstClr val="white"/>
                </a:solidFill>
              </a:rPr>
              <a:t>#</a:t>
            </a:r>
            <a:r>
              <a:rPr lang="en-US" sz="2800" b="1" dirty="0" err="1" smtClean="0">
                <a:solidFill>
                  <a:prstClr val="white"/>
                </a:solidFill>
              </a:rPr>
              <a:t>StartwithSecurity</a:t>
            </a:r>
            <a:r>
              <a:rPr lang="en-US" sz="2800" b="1" dirty="0" smtClean="0">
                <a:solidFill>
                  <a:prstClr val="white"/>
                </a:solidFill>
              </a:rPr>
              <a:t>                                                     </a:t>
            </a:r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5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7CB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DF62C-B19F-4C28-84A1-D373E83C17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#startwithsecurity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05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5486400" y="6172201"/>
            <a:ext cx="3505200" cy="685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prstClr val="white"/>
                </a:solidFill>
              </a:rPr>
              <a:t>#</a:t>
            </a:r>
            <a:r>
              <a:rPr lang="en-US" sz="2800" b="1" dirty="0" err="1" smtClean="0">
                <a:solidFill>
                  <a:prstClr val="white"/>
                </a:solidFill>
              </a:rPr>
              <a:t>StartwithSecurity</a:t>
            </a:r>
            <a:r>
              <a:rPr lang="en-US" sz="2800" b="1" dirty="0" smtClean="0">
                <a:solidFill>
                  <a:prstClr val="white"/>
                </a:solidFill>
              </a:rPr>
              <a:t>                                                     </a:t>
            </a:r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2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7CB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5486400" y="6172201"/>
            <a:ext cx="3505200" cy="685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prstClr val="white"/>
                </a:solidFill>
              </a:rPr>
              <a:t>#</a:t>
            </a:r>
            <a:r>
              <a:rPr lang="en-US" sz="2800" b="1" dirty="0" err="1" smtClean="0">
                <a:solidFill>
                  <a:prstClr val="white"/>
                </a:solidFill>
              </a:rPr>
              <a:t>StartwithSecurity</a:t>
            </a:r>
            <a:r>
              <a:rPr lang="en-US" sz="2800" b="1" dirty="0" smtClean="0">
                <a:solidFill>
                  <a:prstClr val="white"/>
                </a:solidFill>
              </a:rPr>
              <a:t>                                                     </a:t>
            </a:r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6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7CB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5486400" y="6172201"/>
            <a:ext cx="3505200" cy="685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prstClr val="white"/>
                </a:solidFill>
              </a:rPr>
              <a:t>#</a:t>
            </a:r>
            <a:r>
              <a:rPr lang="en-US" sz="2800" b="1" dirty="0" err="1" smtClean="0">
                <a:solidFill>
                  <a:prstClr val="white"/>
                </a:solidFill>
              </a:rPr>
              <a:t>StartwithSecurity</a:t>
            </a:r>
            <a:r>
              <a:rPr lang="en-US" sz="2800" b="1" dirty="0" smtClean="0">
                <a:solidFill>
                  <a:prstClr val="white"/>
                </a:solidFill>
              </a:rPr>
              <a:t>                                                     </a:t>
            </a:r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0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7CB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5486400" y="6172201"/>
            <a:ext cx="3505200" cy="685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prstClr val="white"/>
                </a:solidFill>
              </a:rPr>
              <a:t>#</a:t>
            </a:r>
            <a:r>
              <a:rPr lang="en-US" sz="2800" b="1" dirty="0" err="1" smtClean="0">
                <a:solidFill>
                  <a:prstClr val="white"/>
                </a:solidFill>
              </a:rPr>
              <a:t>StartwithSecurity</a:t>
            </a:r>
            <a:r>
              <a:rPr lang="en-US" sz="2800" b="1" dirty="0" smtClean="0">
                <a:solidFill>
                  <a:prstClr val="white"/>
                </a:solidFill>
              </a:rPr>
              <a:t>                                                     </a:t>
            </a:r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5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7CB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5486400" y="6172201"/>
            <a:ext cx="3505200" cy="685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prstClr val="white"/>
                </a:solidFill>
              </a:rPr>
              <a:t>#</a:t>
            </a:r>
            <a:r>
              <a:rPr lang="en-US" sz="2800" b="1" dirty="0" err="1" smtClean="0">
                <a:solidFill>
                  <a:prstClr val="white"/>
                </a:solidFill>
              </a:rPr>
              <a:t>StartwithSecurity</a:t>
            </a:r>
            <a:r>
              <a:rPr lang="en-US" sz="2800" b="1" dirty="0" smtClean="0">
                <a:solidFill>
                  <a:prstClr val="white"/>
                </a:solidFill>
              </a:rPr>
              <a:t>                                                     </a:t>
            </a:r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2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7CB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5486400" y="6172201"/>
            <a:ext cx="3505200" cy="685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prstClr val="white"/>
                </a:solidFill>
              </a:rPr>
              <a:t>#</a:t>
            </a:r>
            <a:r>
              <a:rPr lang="en-US" sz="2800" b="1" dirty="0" err="1" smtClean="0">
                <a:solidFill>
                  <a:prstClr val="white"/>
                </a:solidFill>
              </a:rPr>
              <a:t>StartwithSecurity</a:t>
            </a:r>
            <a:r>
              <a:rPr lang="en-US" sz="2800" b="1" dirty="0" smtClean="0">
                <a:solidFill>
                  <a:prstClr val="white"/>
                </a:solidFill>
              </a:rPr>
              <a:t>                                                     </a:t>
            </a:r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0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7CB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5486400" y="6172201"/>
            <a:ext cx="3505200" cy="685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prstClr val="white"/>
                </a:solidFill>
              </a:rPr>
              <a:t>#</a:t>
            </a:r>
            <a:r>
              <a:rPr lang="en-US" sz="2800" b="1" dirty="0" err="1" smtClean="0">
                <a:solidFill>
                  <a:prstClr val="white"/>
                </a:solidFill>
              </a:rPr>
              <a:t>StartwithSecurity</a:t>
            </a:r>
            <a:r>
              <a:rPr lang="en-US" sz="2800" b="1" dirty="0" smtClean="0">
                <a:solidFill>
                  <a:prstClr val="white"/>
                </a:solidFill>
              </a:rPr>
              <a:t>                                                     </a:t>
            </a:r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7CB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5486400" y="6172201"/>
            <a:ext cx="3505200" cy="685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prstClr val="white"/>
                </a:solidFill>
              </a:rPr>
              <a:t>#</a:t>
            </a:r>
            <a:r>
              <a:rPr lang="en-US" sz="2800" b="1" dirty="0" err="1" smtClean="0">
                <a:solidFill>
                  <a:prstClr val="white"/>
                </a:solidFill>
              </a:rPr>
              <a:t>StartwithSecurity</a:t>
            </a:r>
            <a:r>
              <a:rPr lang="en-US" sz="2800" b="1" dirty="0" smtClean="0">
                <a:solidFill>
                  <a:prstClr val="white"/>
                </a:solidFill>
              </a:rPr>
              <a:t>                                                     </a:t>
            </a:r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0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7CB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5486400" y="6172201"/>
            <a:ext cx="3505200" cy="685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prstClr val="white"/>
                </a:solidFill>
              </a:rPr>
              <a:t>#</a:t>
            </a:r>
            <a:r>
              <a:rPr lang="en-US" sz="2800" b="1" dirty="0" err="1" smtClean="0">
                <a:solidFill>
                  <a:prstClr val="white"/>
                </a:solidFill>
              </a:rPr>
              <a:t>StartwithSecurity</a:t>
            </a:r>
            <a:r>
              <a:rPr lang="en-US" sz="2800" b="1" dirty="0" smtClean="0">
                <a:solidFill>
                  <a:prstClr val="white"/>
                </a:solidFill>
              </a:rPr>
              <a:t>                                                     </a:t>
            </a:r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7CB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4F9DB-0B9D-43A7-8940-EBF660E96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5486400" y="6172201"/>
            <a:ext cx="3505200" cy="685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prstClr val="white"/>
                </a:solidFill>
              </a:rPr>
              <a:t>#</a:t>
            </a:r>
            <a:r>
              <a:rPr lang="en-US" sz="2800" b="1" dirty="0" err="1" smtClean="0">
                <a:solidFill>
                  <a:prstClr val="white"/>
                </a:solidFill>
              </a:rPr>
              <a:t>StartwithSecurity</a:t>
            </a:r>
            <a:r>
              <a:rPr lang="en-US" sz="2800" b="1" dirty="0" smtClean="0">
                <a:solidFill>
                  <a:prstClr val="white"/>
                </a:solidFill>
              </a:rPr>
              <a:t>                                                     </a:t>
            </a:r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8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7CB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c.gov/tips-advice/business-center/guidance/protecting-personal-information-guide-business" TargetMode="External"/><Relationship Id="rId7" Type="http://schemas.openxmlformats.org/officeDocument/2006/relationships/hyperlink" Target="http://www.ftc.gov/news-events/events-calendar/2015/09/start-security-san-francisco" TargetMode="External"/><Relationship Id="rId2" Type="http://schemas.openxmlformats.org/officeDocument/2006/relationships/hyperlink" Target="ftc.gov/startwithsecurity" TargetMode="External"/><Relationship Id="rId1" Type="http://schemas.openxmlformats.org/officeDocument/2006/relationships/slideLayout" Target="../slideLayouts/slideLayout200.xml"/><Relationship Id="rId6" Type="http://schemas.openxmlformats.org/officeDocument/2006/relationships/hyperlink" Target="ftc.gov/startwithsecurityaustin" TargetMode="External"/><Relationship Id="rId5" Type="http://schemas.openxmlformats.org/officeDocument/2006/relationships/hyperlink" Target="ftc.gov/startwithsecurityseattle" TargetMode="External"/><Relationship Id="rId4" Type="http://schemas.openxmlformats.org/officeDocument/2006/relationships/hyperlink" Target="https://www.ftc.gov/news-events/events-calendar/2016/06/start-security-chicago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00400" y="5791200"/>
            <a:ext cx="3505200" cy="685799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#</a:t>
            </a:r>
            <a:r>
              <a:rPr lang="en-US" sz="2800" b="1" dirty="0" err="1" smtClean="0">
                <a:solidFill>
                  <a:schemeClr val="bg1"/>
                </a:solidFill>
              </a:rPr>
              <a:t>StartwithSecurity</a:t>
            </a:r>
            <a:r>
              <a:rPr lang="en-US" sz="2800" b="1" dirty="0" smtClean="0">
                <a:solidFill>
                  <a:schemeClr val="bg1"/>
                </a:solidFill>
              </a:rPr>
              <a:t>                                                    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4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528094"/>
            <a:ext cx="7772400" cy="1801813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Panel </a:t>
            </a:r>
            <a:r>
              <a:rPr lang="en-US" dirty="0" smtClean="0"/>
              <a:t>2 </a:t>
            </a:r>
            <a:br>
              <a:rPr lang="en-US" dirty="0" smtClean="0"/>
            </a:br>
            <a:r>
              <a:rPr lang="en-US" b="0" dirty="0" smtClean="0"/>
              <a:t>Integrating Security into the Development Pipeline</a:t>
            </a: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81908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3500" b="1" dirty="0" smtClean="0">
                <a:solidFill>
                  <a:srgbClr val="007CBA"/>
                </a:solidFill>
              </a:rPr>
              <a:t>Michael Allen</a:t>
            </a:r>
            <a:r>
              <a:rPr lang="en-US" sz="3500" dirty="0" smtClean="0">
                <a:solidFill>
                  <a:srgbClr val="007CBA"/>
                </a:solidFill>
              </a:rPr>
              <a:t>, Chief Information Security Officer, Morningstar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3500" b="1" dirty="0" smtClean="0">
                <a:solidFill>
                  <a:srgbClr val="007CBA"/>
                </a:solidFill>
              </a:rPr>
              <a:t>Matt Konda</a:t>
            </a:r>
            <a:r>
              <a:rPr lang="en-US" sz="3500" dirty="0">
                <a:solidFill>
                  <a:srgbClr val="007CBA"/>
                </a:solidFill>
              </a:rPr>
              <a:t>, Founder &amp; Chief Executive Officer, </a:t>
            </a:r>
            <a:r>
              <a:rPr lang="en-US" sz="3500" dirty="0" err="1">
                <a:solidFill>
                  <a:srgbClr val="007CBA"/>
                </a:solidFill>
              </a:rPr>
              <a:t>Jemurai</a:t>
            </a:r>
            <a:r>
              <a:rPr lang="en-US" sz="3500" dirty="0">
                <a:solidFill>
                  <a:srgbClr val="007CBA"/>
                </a:solidFill>
              </a:rPr>
              <a:t>; Chair, OWASP Global Board of Directors</a:t>
            </a:r>
            <a:endParaRPr lang="en-US" sz="3500" dirty="0" smtClean="0">
              <a:solidFill>
                <a:srgbClr val="007CBA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3500" b="1" dirty="0" smtClean="0">
                <a:solidFill>
                  <a:srgbClr val="007CBA"/>
                </a:solidFill>
              </a:rPr>
              <a:t>Alex Lock</a:t>
            </a:r>
            <a:r>
              <a:rPr lang="en-US" sz="3500" dirty="0">
                <a:solidFill>
                  <a:srgbClr val="007CBA"/>
                </a:solidFill>
              </a:rPr>
              <a:t>, Senior Software Engineer, Application Security, </a:t>
            </a:r>
            <a:r>
              <a:rPr lang="en-US" sz="3500" dirty="0" smtClean="0">
                <a:solidFill>
                  <a:srgbClr val="007CBA"/>
                </a:solidFill>
              </a:rPr>
              <a:t>Groupon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3500" b="1" dirty="0" smtClean="0">
                <a:solidFill>
                  <a:srgbClr val="007CBA"/>
                </a:solidFill>
              </a:rPr>
              <a:t>Lyle </a:t>
            </a:r>
            <a:r>
              <a:rPr lang="en-US" sz="3500" b="1" dirty="0" err="1" smtClean="0">
                <a:solidFill>
                  <a:srgbClr val="007CBA"/>
                </a:solidFill>
              </a:rPr>
              <a:t>Sudin</a:t>
            </a:r>
            <a:r>
              <a:rPr lang="en-US" sz="3500" dirty="0">
                <a:solidFill>
                  <a:srgbClr val="007CBA"/>
                </a:solidFill>
              </a:rPr>
              <a:t>, Manager, </a:t>
            </a:r>
            <a:r>
              <a:rPr lang="en-US" sz="3500" dirty="0" err="1">
                <a:solidFill>
                  <a:srgbClr val="007CBA"/>
                </a:solidFill>
              </a:rPr>
              <a:t>Mandiant</a:t>
            </a:r>
            <a:r>
              <a:rPr lang="en-US" sz="3500" dirty="0">
                <a:solidFill>
                  <a:srgbClr val="007CBA"/>
                </a:solidFill>
              </a:rPr>
              <a:t> Consulting </a:t>
            </a:r>
            <a:r>
              <a:rPr lang="en-US" sz="3500" dirty="0" smtClean="0">
                <a:solidFill>
                  <a:srgbClr val="007CBA"/>
                </a:solidFill>
              </a:rPr>
              <a:t>Services</a:t>
            </a:r>
          </a:p>
          <a:p>
            <a:pPr marL="0" indent="0">
              <a:buNone/>
            </a:pPr>
            <a:r>
              <a:rPr lang="en-US" sz="3500" dirty="0" smtClean="0">
                <a:solidFill>
                  <a:srgbClr val="007CBA"/>
                </a:solidFill>
              </a:rPr>
              <a:t> </a:t>
            </a:r>
          </a:p>
          <a:p>
            <a:r>
              <a:rPr lang="en-US" sz="3500" dirty="0" smtClean="0">
                <a:solidFill>
                  <a:srgbClr val="007CBA"/>
                </a:solidFill>
              </a:rPr>
              <a:t>Moderator</a:t>
            </a:r>
            <a:r>
              <a:rPr lang="en-US" sz="3500" dirty="0">
                <a:solidFill>
                  <a:srgbClr val="007CBA"/>
                </a:solidFill>
              </a:rPr>
              <a:t>: </a:t>
            </a:r>
            <a:r>
              <a:rPr lang="en-US" sz="3500" b="1" dirty="0" smtClean="0">
                <a:solidFill>
                  <a:srgbClr val="007CBA"/>
                </a:solidFill>
              </a:rPr>
              <a:t>Jim Trilling</a:t>
            </a:r>
            <a:r>
              <a:rPr lang="en-US" sz="3500" dirty="0" smtClean="0">
                <a:solidFill>
                  <a:srgbClr val="007CBA"/>
                </a:solidFill>
              </a:rPr>
              <a:t>, </a:t>
            </a:r>
            <a:r>
              <a:rPr lang="en-US" sz="3500" dirty="0">
                <a:solidFill>
                  <a:srgbClr val="007CBA"/>
                </a:solidFill>
              </a:rPr>
              <a:t>Division of Privacy </a:t>
            </a:r>
            <a:r>
              <a:rPr lang="en-US" sz="3500" dirty="0" smtClean="0">
                <a:solidFill>
                  <a:srgbClr val="007CBA"/>
                </a:solidFill>
              </a:rPr>
              <a:t>&amp; </a:t>
            </a:r>
            <a:r>
              <a:rPr lang="en-US" sz="3500" dirty="0">
                <a:solidFill>
                  <a:srgbClr val="007CBA"/>
                </a:solidFill>
              </a:rPr>
              <a:t>Identity Protection, FTC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5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Integrating Security into the Development Pipeline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19600"/>
          </a:xfrm>
        </p:spPr>
        <p:txBody>
          <a:bodyPr>
            <a:normAutofit/>
          </a:bodyPr>
          <a:lstStyle/>
          <a:p>
            <a:endParaRPr lang="en-US" sz="10800" b="1" dirty="0" smtClean="0">
              <a:solidFill>
                <a:srgbClr val="0070C0"/>
              </a:solidFill>
            </a:endParaRPr>
          </a:p>
          <a:p>
            <a:endParaRPr lang="en-US" sz="10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48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Integrating Security into the Development Pipeline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12400" dirty="0" smtClean="0">
                <a:solidFill>
                  <a:srgbClr val="0070C0"/>
                </a:solidFill>
              </a:rPr>
              <a:t>Integrate security into development to achieve efficiencies and cost savings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12400" dirty="0" smtClean="0">
                <a:solidFill>
                  <a:srgbClr val="0070C0"/>
                </a:solidFill>
              </a:rPr>
              <a:t>Employ different security-related tools in different phases of development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12400" dirty="0" smtClean="0">
                <a:solidFill>
                  <a:srgbClr val="0070C0"/>
                </a:solidFill>
              </a:rPr>
              <a:t>Use tools you already use for other purposes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12400" dirty="0" smtClean="0">
                <a:solidFill>
                  <a:srgbClr val="0070C0"/>
                </a:solidFill>
              </a:rPr>
              <a:t>Automate testing and feedback where possible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12400" dirty="0" smtClean="0">
                <a:solidFill>
                  <a:srgbClr val="0070C0"/>
                </a:solidFill>
              </a:rPr>
              <a:t>Speak to developers in their language</a:t>
            </a:r>
          </a:p>
          <a:p>
            <a:pPr marL="0" indent="0">
              <a:buNone/>
            </a:pPr>
            <a:endParaRPr lang="en-US" sz="10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5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5562600"/>
            <a:ext cx="3657600" cy="1158875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#</a:t>
            </a:r>
            <a:r>
              <a:rPr lang="en-US" sz="2800" b="1" dirty="0" err="1" smtClean="0">
                <a:solidFill>
                  <a:schemeClr val="bg1"/>
                </a:solidFill>
              </a:rPr>
              <a:t>StartwithSecurity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1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Panel </a:t>
            </a:r>
            <a:r>
              <a:rPr lang="en-US" dirty="0" smtClean="0"/>
              <a:t>3 </a:t>
            </a:r>
            <a:br>
              <a:rPr lang="en-US" dirty="0" smtClean="0"/>
            </a:br>
            <a:r>
              <a:rPr lang="en-US" b="0" dirty="0"/>
              <a:t>Considering Security When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Working </a:t>
            </a:r>
            <a:r>
              <a:rPr lang="en-US" b="0" dirty="0"/>
              <a:t>with Third Parties</a:t>
            </a: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26546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 dirty="0">
                <a:solidFill>
                  <a:srgbClr val="007CBA"/>
                </a:solidFill>
              </a:rPr>
              <a:t>Erin Jacobs</a:t>
            </a:r>
            <a:r>
              <a:rPr lang="en-US" dirty="0">
                <a:solidFill>
                  <a:srgbClr val="007CBA"/>
                </a:solidFill>
              </a:rPr>
              <a:t>, Founding Partner, Urbane Security </a:t>
            </a:r>
            <a:endParaRPr lang="en-US" dirty="0" smtClean="0">
              <a:solidFill>
                <a:srgbClr val="007CBA"/>
              </a:solidFill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 dirty="0">
                <a:solidFill>
                  <a:srgbClr val="007CBA"/>
                </a:solidFill>
              </a:rPr>
              <a:t>Jeff </a:t>
            </a:r>
            <a:r>
              <a:rPr lang="en-US" b="1" dirty="0" err="1" smtClean="0">
                <a:solidFill>
                  <a:srgbClr val="007CBA"/>
                </a:solidFill>
              </a:rPr>
              <a:t>Jarmoc</a:t>
            </a:r>
            <a:r>
              <a:rPr lang="en-US" dirty="0" smtClean="0">
                <a:solidFill>
                  <a:srgbClr val="007CBA"/>
                </a:solidFill>
              </a:rPr>
              <a:t>, </a:t>
            </a:r>
            <a:r>
              <a:rPr lang="en-US" dirty="0">
                <a:solidFill>
                  <a:srgbClr val="007CBA"/>
                </a:solidFill>
              </a:rPr>
              <a:t>Lead Product Security Engineer, </a:t>
            </a:r>
            <a:r>
              <a:rPr lang="en-US" dirty="0" smtClean="0">
                <a:solidFill>
                  <a:srgbClr val="007CBA"/>
                </a:solidFill>
              </a:rPr>
              <a:t>Salesforce</a:t>
            </a:r>
            <a:endParaRPr lang="en-US" dirty="0">
              <a:solidFill>
                <a:srgbClr val="007CBA"/>
              </a:solidFill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 dirty="0">
                <a:solidFill>
                  <a:srgbClr val="007CBA"/>
                </a:solidFill>
              </a:rPr>
              <a:t>Nathan Leong</a:t>
            </a:r>
            <a:r>
              <a:rPr lang="en-US" dirty="0">
                <a:solidFill>
                  <a:srgbClr val="007CBA"/>
                </a:solidFill>
              </a:rPr>
              <a:t>, Corporate Counsel, </a:t>
            </a:r>
            <a:r>
              <a:rPr lang="en-US" dirty="0" smtClean="0">
                <a:solidFill>
                  <a:srgbClr val="007CBA"/>
                </a:solidFill>
              </a:rPr>
              <a:t>Microsoft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 dirty="0">
                <a:solidFill>
                  <a:srgbClr val="007CBA"/>
                </a:solidFill>
              </a:rPr>
              <a:t>Jon </a:t>
            </a:r>
            <a:r>
              <a:rPr lang="en-US" b="1" dirty="0" err="1" smtClean="0">
                <a:solidFill>
                  <a:srgbClr val="007CBA"/>
                </a:solidFill>
              </a:rPr>
              <a:t>Oberheide</a:t>
            </a:r>
            <a:r>
              <a:rPr lang="en-US" dirty="0">
                <a:solidFill>
                  <a:srgbClr val="007CBA"/>
                </a:solidFill>
              </a:rPr>
              <a:t>, Co-Founder &amp; Chief Technology Officer, Duo </a:t>
            </a:r>
            <a:r>
              <a:rPr lang="en-US" dirty="0" smtClean="0">
                <a:solidFill>
                  <a:srgbClr val="007CBA"/>
                </a:solidFill>
              </a:rPr>
              <a:t>Security</a:t>
            </a:r>
          </a:p>
          <a:p>
            <a:pPr marL="0" indent="0">
              <a:buNone/>
            </a:pPr>
            <a:endParaRPr lang="en-US" dirty="0">
              <a:solidFill>
                <a:srgbClr val="007CBA"/>
              </a:solidFill>
            </a:endParaRPr>
          </a:p>
          <a:p>
            <a:r>
              <a:rPr lang="en-US" dirty="0">
                <a:solidFill>
                  <a:srgbClr val="007CBA"/>
                </a:solidFill>
              </a:rPr>
              <a:t>Moderator: </a:t>
            </a:r>
            <a:r>
              <a:rPr lang="en-US" b="1" dirty="0">
                <a:solidFill>
                  <a:srgbClr val="007CBA"/>
                </a:solidFill>
              </a:rPr>
              <a:t>Steve Wernikoff</a:t>
            </a:r>
            <a:r>
              <a:rPr lang="en-US" dirty="0" smtClean="0">
                <a:solidFill>
                  <a:srgbClr val="007CBA"/>
                </a:solidFill>
              </a:rPr>
              <a:t>, Office of Technology Research &amp; Investigation, </a:t>
            </a:r>
            <a:r>
              <a:rPr lang="en-US" dirty="0">
                <a:solidFill>
                  <a:srgbClr val="007CBA"/>
                </a:solidFill>
              </a:rPr>
              <a:t>&amp; Midwest Region, FTC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0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Considering Security When </a:t>
            </a:r>
            <a:br>
              <a:rPr lang="en-US" sz="4000" dirty="0" smtClean="0"/>
            </a:br>
            <a:r>
              <a:rPr lang="en-US" sz="4000" dirty="0" smtClean="0"/>
              <a:t>Working with Third Parties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1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Considering Security When </a:t>
            </a:r>
            <a:br>
              <a:rPr lang="en-US" sz="4000" dirty="0" smtClean="0"/>
            </a:br>
            <a:r>
              <a:rPr lang="en-US" sz="4000" dirty="0" smtClean="0"/>
              <a:t>Working with Third Parties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735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000" dirty="0" smtClean="0">
                <a:solidFill>
                  <a:srgbClr val="007CBA"/>
                </a:solidFill>
              </a:rPr>
              <a:t>Conduct due diligence on security impact before selecting a 3</a:t>
            </a:r>
            <a:r>
              <a:rPr lang="en-US" sz="3000" baseline="30000" dirty="0" smtClean="0">
                <a:solidFill>
                  <a:srgbClr val="007CBA"/>
                </a:solidFill>
              </a:rPr>
              <a:t>rd</a:t>
            </a:r>
            <a:r>
              <a:rPr lang="en-US" sz="3000" dirty="0" smtClean="0">
                <a:solidFill>
                  <a:srgbClr val="007CBA"/>
                </a:solidFill>
              </a:rPr>
              <a:t> party service provider or vendor</a:t>
            </a:r>
          </a:p>
          <a:p>
            <a:pPr>
              <a:spcAft>
                <a:spcPts val="1200"/>
              </a:spcAft>
            </a:pPr>
            <a:r>
              <a:rPr lang="en-US" sz="3000" dirty="0" smtClean="0">
                <a:solidFill>
                  <a:srgbClr val="007CBA"/>
                </a:solidFill>
              </a:rPr>
              <a:t>Companies cannot simply rely on a service provider to handle all of their security issues</a:t>
            </a:r>
          </a:p>
          <a:p>
            <a:pPr>
              <a:spcAft>
                <a:spcPts val="1200"/>
              </a:spcAft>
            </a:pPr>
            <a:r>
              <a:rPr lang="en-US" sz="3000" dirty="0" smtClean="0">
                <a:solidFill>
                  <a:srgbClr val="007CBA"/>
                </a:solidFill>
              </a:rPr>
              <a:t>Formulate an authentication strategy that appropriately limits access to cloud services used by your company</a:t>
            </a: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77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676401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Welcome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0" dirty="0" smtClean="0"/>
              <a:t>Todd </a:t>
            </a:r>
            <a:r>
              <a:rPr lang="en-US" sz="3600" b="0" dirty="0" err="1" smtClean="0"/>
              <a:t>Kossow</a:t>
            </a: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b="0" dirty="0"/>
              <a:t>Acting Regional Director, Midwest </a:t>
            </a:r>
            <a:r>
              <a:rPr lang="en-US" sz="3600" b="0" dirty="0" smtClean="0"/>
              <a:t>Region</a:t>
            </a:r>
            <a:br>
              <a:rPr lang="en-US" sz="3600" b="0" dirty="0" smtClean="0"/>
            </a:br>
            <a:r>
              <a:rPr lang="en-US" sz="3600" b="0" dirty="0" smtClean="0"/>
              <a:t> Federal Trade Commission</a:t>
            </a:r>
            <a:br>
              <a:rPr lang="en-US" sz="3600" b="0" dirty="0" smtClean="0"/>
            </a:br>
            <a:endParaRPr lang="en-US" sz="3300" b="0" dirty="0"/>
          </a:p>
        </p:txBody>
      </p:sp>
    </p:spTree>
    <p:extLst>
      <p:ext uri="{BB962C8B-B14F-4D97-AF65-F5344CB8AC3E}">
        <p14:creationId xmlns:p14="http://schemas.microsoft.com/office/powerpoint/2010/main" val="29689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Panel </a:t>
            </a:r>
            <a:r>
              <a:rPr lang="en-US" dirty="0" smtClean="0"/>
              <a:t>4</a:t>
            </a:r>
            <a:br>
              <a:rPr lang="en-US" dirty="0" smtClean="0"/>
            </a:br>
            <a:r>
              <a:rPr lang="en-US" b="0" dirty="0"/>
              <a:t>Recognizing and Addressing Network Security Challenges</a:t>
            </a: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186487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700" b="1" dirty="0" err="1">
                <a:solidFill>
                  <a:srgbClr val="007CBA"/>
                </a:solidFill>
              </a:rPr>
              <a:t>Jibran</a:t>
            </a:r>
            <a:r>
              <a:rPr lang="en-US" sz="2700" b="1" dirty="0">
                <a:solidFill>
                  <a:srgbClr val="007CBA"/>
                </a:solidFill>
              </a:rPr>
              <a:t> </a:t>
            </a:r>
            <a:r>
              <a:rPr lang="en-US" sz="2700" b="1" dirty="0" err="1">
                <a:solidFill>
                  <a:srgbClr val="007CBA"/>
                </a:solidFill>
              </a:rPr>
              <a:t>Ilyas</a:t>
            </a:r>
            <a:r>
              <a:rPr lang="en-US" sz="2700" dirty="0" smtClean="0">
                <a:solidFill>
                  <a:srgbClr val="007CBA"/>
                </a:solidFill>
              </a:rPr>
              <a:t>, </a:t>
            </a:r>
            <a:r>
              <a:rPr lang="en-US" sz="2700" dirty="0">
                <a:solidFill>
                  <a:srgbClr val="007CBA"/>
                </a:solidFill>
              </a:rPr>
              <a:t>Director, Incident Response, </a:t>
            </a:r>
            <a:r>
              <a:rPr lang="en-US" sz="2700" dirty="0" err="1">
                <a:solidFill>
                  <a:srgbClr val="007CBA"/>
                </a:solidFill>
              </a:rPr>
              <a:t>Stroz</a:t>
            </a:r>
            <a:r>
              <a:rPr lang="en-US" sz="2700" dirty="0">
                <a:solidFill>
                  <a:srgbClr val="007CBA"/>
                </a:solidFill>
              </a:rPr>
              <a:t> Friedberg</a:t>
            </a:r>
          </a:p>
          <a:p>
            <a:pPr>
              <a:spcAft>
                <a:spcPts val="600"/>
              </a:spcAft>
            </a:pPr>
            <a:r>
              <a:rPr lang="en-US" sz="2700" b="1" dirty="0" smtClean="0">
                <a:solidFill>
                  <a:srgbClr val="007CBA"/>
                </a:solidFill>
              </a:rPr>
              <a:t>Nick </a:t>
            </a:r>
            <a:r>
              <a:rPr lang="en-US" sz="2700" b="1" dirty="0" err="1" smtClean="0">
                <a:solidFill>
                  <a:srgbClr val="007CBA"/>
                </a:solidFill>
              </a:rPr>
              <a:t>Percoco</a:t>
            </a:r>
            <a:r>
              <a:rPr lang="en-US" sz="2700" dirty="0" smtClean="0">
                <a:solidFill>
                  <a:srgbClr val="007CBA"/>
                </a:solidFill>
              </a:rPr>
              <a:t>, </a:t>
            </a:r>
            <a:r>
              <a:rPr lang="en-US" sz="2700" dirty="0">
                <a:solidFill>
                  <a:srgbClr val="007CBA"/>
                </a:solidFill>
              </a:rPr>
              <a:t>Chief Information Security Officer, </a:t>
            </a:r>
            <a:r>
              <a:rPr lang="en-US" sz="2700" dirty="0" smtClean="0">
                <a:solidFill>
                  <a:srgbClr val="007CBA"/>
                </a:solidFill>
              </a:rPr>
              <a:t>Uptake</a:t>
            </a:r>
          </a:p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7CBA"/>
                </a:solidFill>
              </a:rPr>
              <a:t>Sunil </a:t>
            </a:r>
            <a:r>
              <a:rPr lang="en-US" sz="2700" b="1" dirty="0" err="1">
                <a:solidFill>
                  <a:srgbClr val="007CBA"/>
                </a:solidFill>
              </a:rPr>
              <a:t>Sekhri</a:t>
            </a:r>
            <a:r>
              <a:rPr lang="en-US" sz="2700" dirty="0" smtClean="0">
                <a:solidFill>
                  <a:srgbClr val="007CBA"/>
                </a:solidFill>
              </a:rPr>
              <a:t>, </a:t>
            </a:r>
            <a:r>
              <a:rPr lang="en-US" sz="2700" dirty="0">
                <a:solidFill>
                  <a:srgbClr val="007CBA"/>
                </a:solidFill>
              </a:rPr>
              <a:t>Director, Forensic Technology Solutions, </a:t>
            </a:r>
            <a:r>
              <a:rPr lang="en-US" sz="2700" dirty="0" smtClean="0">
                <a:solidFill>
                  <a:srgbClr val="007CBA"/>
                </a:solidFill>
              </a:rPr>
              <a:t>PwC</a:t>
            </a:r>
            <a:endParaRPr lang="en-US" sz="2700" dirty="0">
              <a:solidFill>
                <a:srgbClr val="007CBA"/>
              </a:solidFill>
            </a:endParaRPr>
          </a:p>
          <a:p>
            <a:pPr>
              <a:spcAft>
                <a:spcPts val="600"/>
              </a:spcAft>
            </a:pPr>
            <a:endParaRPr lang="en-US" sz="2700" dirty="0" smtClean="0">
              <a:solidFill>
                <a:srgbClr val="007CBA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700" dirty="0" smtClean="0">
                <a:solidFill>
                  <a:srgbClr val="007CBA"/>
                </a:solidFill>
              </a:rPr>
              <a:t>Moderator: </a:t>
            </a:r>
            <a:r>
              <a:rPr lang="en-US" sz="2700" b="1" dirty="0">
                <a:solidFill>
                  <a:srgbClr val="007CBA"/>
                </a:solidFill>
              </a:rPr>
              <a:t>Andrea Arias</a:t>
            </a:r>
            <a:r>
              <a:rPr lang="en-US" sz="2700" dirty="0" smtClean="0">
                <a:solidFill>
                  <a:srgbClr val="007CBA"/>
                </a:solidFill>
              </a:rPr>
              <a:t>, </a:t>
            </a:r>
            <a:r>
              <a:rPr lang="en-US" sz="2700" dirty="0">
                <a:solidFill>
                  <a:srgbClr val="007CBA"/>
                </a:solidFill>
              </a:rPr>
              <a:t>Division of Privacy &amp; Identity Protection, FTC</a:t>
            </a:r>
            <a:r>
              <a:rPr lang="en-US" sz="2700" dirty="0" smtClean="0">
                <a:solidFill>
                  <a:srgbClr val="007CBA"/>
                </a:solidFill>
              </a:rPr>
              <a:t> </a:t>
            </a:r>
            <a:endParaRPr lang="en-US" sz="2700" dirty="0">
              <a:solidFill>
                <a:srgbClr val="007C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Recognizing and Addressing </a:t>
            </a:r>
            <a:br>
              <a:rPr lang="en-US" dirty="0" smtClean="0"/>
            </a:br>
            <a:r>
              <a:rPr lang="en-US" dirty="0" smtClean="0"/>
              <a:t>Network Security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>
              <a:solidFill>
                <a:srgbClr val="007C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0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Recognizing and Addressing </a:t>
            </a:r>
            <a:br>
              <a:rPr lang="en-US" dirty="0" smtClean="0"/>
            </a:br>
            <a:r>
              <a:rPr lang="en-US" dirty="0" smtClean="0"/>
              <a:t>Network Security Challenges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CBA"/>
                </a:solidFill>
              </a:rPr>
              <a:t>Require secure passwords and authentication</a:t>
            </a:r>
          </a:p>
          <a:p>
            <a:r>
              <a:rPr lang="en-US" sz="2800" dirty="0" smtClean="0">
                <a:solidFill>
                  <a:srgbClr val="007CBA"/>
                </a:solidFill>
              </a:rPr>
              <a:t>Secure remote access to your network</a:t>
            </a:r>
          </a:p>
          <a:p>
            <a:r>
              <a:rPr lang="en-US" sz="2800" dirty="0" smtClean="0">
                <a:solidFill>
                  <a:srgbClr val="007CBA"/>
                </a:solidFill>
              </a:rPr>
              <a:t>Restrict access to sensitive data and limit administrative access</a:t>
            </a:r>
          </a:p>
          <a:p>
            <a:r>
              <a:rPr lang="en-US" sz="2800" dirty="0" smtClean="0">
                <a:solidFill>
                  <a:srgbClr val="007CBA"/>
                </a:solidFill>
              </a:rPr>
              <a:t>Segment your network and monitor who’s trying to get in and out</a:t>
            </a:r>
          </a:p>
          <a:p>
            <a:r>
              <a:rPr lang="en-US" sz="2800" dirty="0" smtClean="0">
                <a:solidFill>
                  <a:srgbClr val="007CBA"/>
                </a:solidFill>
              </a:rPr>
              <a:t>Put procedures in place to keep your security current and address vulnerabilities that may arise</a:t>
            </a:r>
          </a:p>
        </p:txBody>
      </p:sp>
    </p:spTree>
    <p:extLst>
      <p:ext uri="{BB962C8B-B14F-4D97-AF65-F5344CB8AC3E}">
        <p14:creationId xmlns:p14="http://schemas.microsoft.com/office/powerpoint/2010/main" val="15075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676401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Closing Remarks</a:t>
            </a:r>
            <a:endParaRPr lang="en-US" sz="4000" b="0" dirty="0"/>
          </a:p>
        </p:txBody>
      </p:sp>
    </p:spTree>
    <p:extLst>
      <p:ext uri="{BB962C8B-B14F-4D97-AF65-F5344CB8AC3E}">
        <p14:creationId xmlns:p14="http://schemas.microsoft.com/office/powerpoint/2010/main" val="37096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071" y="381000"/>
            <a:ext cx="87398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b="1" dirty="0">
                <a:solidFill>
                  <a:srgbClr val="007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Subscribe to the </a:t>
            </a:r>
            <a:r>
              <a:rPr lang="en-US" sz="3800" b="1">
                <a:solidFill>
                  <a:srgbClr val="007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FTC Business </a:t>
            </a:r>
            <a:r>
              <a:rPr lang="en-US" sz="3800" b="1" dirty="0">
                <a:solidFill>
                  <a:srgbClr val="007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800" b="1">
                <a:solidFill>
                  <a:srgbClr val="007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</a:t>
            </a:r>
            <a:r>
              <a:rPr lang="en-US" sz="4800" b="1" dirty="0">
                <a:solidFill>
                  <a:srgbClr val="007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b="1" dirty="0">
                <a:solidFill>
                  <a:srgbClr val="007CB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7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business.ftc.gov/blog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00200" y="2133601"/>
            <a:ext cx="5943600" cy="3790122"/>
            <a:chOff x="1600200" y="2133601"/>
            <a:chExt cx="5943600" cy="379012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33600" y="3686910"/>
              <a:ext cx="3581400" cy="1089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00200" y="2133601"/>
              <a:ext cx="5943600" cy="3790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33954" y="3358665"/>
              <a:ext cx="3741616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65213" y="4417649"/>
              <a:ext cx="3754408" cy="1119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14059" y="5487002"/>
              <a:ext cx="3729007" cy="436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555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892800" cy="441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32099" y="2514600"/>
            <a:ext cx="3873501" cy="238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03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36384" y="381000"/>
            <a:ext cx="62712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with Security videos </a:t>
            </a:r>
            <a:r>
              <a:rPr lang="en-US" sz="4800" b="1" dirty="0">
                <a:solidFill>
                  <a:srgbClr val="007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b="1" dirty="0">
                <a:solidFill>
                  <a:srgbClr val="007CB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007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ftc.gov/videos</a:t>
            </a:r>
            <a:endParaRPr lang="en-US" sz="2800" b="1" dirty="0">
              <a:solidFill>
                <a:srgbClr val="007C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25624" y="2121763"/>
            <a:ext cx="5994376" cy="3725588"/>
            <a:chOff x="1625624" y="2121763"/>
            <a:chExt cx="5994376" cy="372558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25624" y="2121763"/>
              <a:ext cx="5994376" cy="372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962032" y="3713285"/>
              <a:ext cx="4276968" cy="2134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11079" y="4156584"/>
              <a:ext cx="3978873" cy="766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07307" y="3259009"/>
              <a:ext cx="3938126" cy="76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55597" y="5046469"/>
              <a:ext cx="3889836" cy="733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858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7CBA"/>
                </a:solidFill>
              </a:rPr>
              <a:t>Start with Security: A Guide for Business</a:t>
            </a:r>
          </a:p>
          <a:p>
            <a:pPr lvl="1"/>
            <a:r>
              <a:rPr lang="en-US" dirty="0" smtClean="0">
                <a:solidFill>
                  <a:srgbClr val="007CBA"/>
                </a:solidFill>
                <a:hlinkClick r:id="rId2" action="ppaction://hlinkfile"/>
              </a:rPr>
              <a:t>ftc.gov/</a:t>
            </a:r>
            <a:r>
              <a:rPr lang="en-US" dirty="0" err="1" smtClean="0">
                <a:solidFill>
                  <a:srgbClr val="007CBA"/>
                </a:solidFill>
                <a:hlinkClick r:id="rId2" action="ppaction://hlinkfile"/>
              </a:rPr>
              <a:t>startwithsecurity</a:t>
            </a:r>
            <a:endParaRPr lang="en-US" dirty="0" smtClean="0">
              <a:solidFill>
                <a:srgbClr val="007CBA"/>
              </a:solidFill>
            </a:endParaRPr>
          </a:p>
          <a:p>
            <a:pPr lvl="1"/>
            <a:endParaRPr lang="en-US" sz="1300" dirty="0" smtClean="0">
              <a:solidFill>
                <a:srgbClr val="007CBA"/>
              </a:solidFill>
            </a:endParaRPr>
          </a:p>
          <a:p>
            <a:r>
              <a:rPr lang="en-US" dirty="0" smtClean="0">
                <a:solidFill>
                  <a:srgbClr val="007CBA"/>
                </a:solidFill>
              </a:rPr>
              <a:t>Protecting Personal Information</a:t>
            </a:r>
          </a:p>
          <a:p>
            <a:pPr lvl="1"/>
            <a:r>
              <a:rPr lang="en-US" dirty="0" smtClean="0">
                <a:solidFill>
                  <a:srgbClr val="007CBA"/>
                </a:solidFill>
                <a:hlinkClick r:id="rId3"/>
              </a:rPr>
              <a:t>https://www.ftc.gov/tips-advice/business-center/guidance/protecting-personal-information-guide-business</a:t>
            </a:r>
            <a:endParaRPr lang="en-US" dirty="0" smtClean="0">
              <a:solidFill>
                <a:srgbClr val="007CBA"/>
              </a:solidFill>
            </a:endParaRPr>
          </a:p>
          <a:p>
            <a:pPr lvl="1"/>
            <a:endParaRPr lang="en-US" sz="1200" dirty="0" smtClean="0">
              <a:solidFill>
                <a:srgbClr val="007CBA"/>
              </a:solidFill>
            </a:endParaRPr>
          </a:p>
          <a:p>
            <a:r>
              <a:rPr lang="en-US" dirty="0" smtClean="0">
                <a:solidFill>
                  <a:srgbClr val="007CBA"/>
                </a:solidFill>
              </a:rPr>
              <a:t>Slides &amp; Videos from Start with Security events</a:t>
            </a:r>
          </a:p>
          <a:p>
            <a:pPr lvl="1"/>
            <a:r>
              <a:rPr lang="en-US" dirty="0">
                <a:solidFill>
                  <a:srgbClr val="007CBA"/>
                </a:solidFill>
                <a:hlinkClick r:id="rId4"/>
              </a:rPr>
              <a:t>https://</a:t>
            </a:r>
            <a:r>
              <a:rPr lang="en-US" dirty="0" smtClean="0">
                <a:solidFill>
                  <a:srgbClr val="007CBA"/>
                </a:solidFill>
                <a:hlinkClick r:id="rId4"/>
              </a:rPr>
              <a:t>www.ftc.gov/news-events/events-calendar/2016/06/start-security-chicago</a:t>
            </a:r>
            <a:endParaRPr lang="en-US" dirty="0" smtClean="0">
              <a:solidFill>
                <a:srgbClr val="007CBA"/>
              </a:solidFill>
            </a:endParaRPr>
          </a:p>
          <a:p>
            <a:pPr lvl="1"/>
            <a:r>
              <a:rPr lang="en-US" dirty="0" smtClean="0">
                <a:solidFill>
                  <a:srgbClr val="007CBA"/>
                </a:solidFill>
                <a:hlinkClick r:id="rId5" action="ppaction://hlinkfile"/>
              </a:rPr>
              <a:t>ftc.gov/</a:t>
            </a:r>
            <a:r>
              <a:rPr lang="en-US" dirty="0" err="1" smtClean="0">
                <a:solidFill>
                  <a:srgbClr val="007CBA"/>
                </a:solidFill>
                <a:hlinkClick r:id="rId5" action="ppaction://hlinkfile"/>
              </a:rPr>
              <a:t>startwithsecurityseattle</a:t>
            </a:r>
            <a:endParaRPr lang="en-US" dirty="0" smtClean="0">
              <a:solidFill>
                <a:srgbClr val="007CBA"/>
              </a:solidFill>
              <a:hlinkClick r:id="rId6" action="ppaction://hlinkfile"/>
            </a:endParaRPr>
          </a:p>
          <a:p>
            <a:pPr lvl="1"/>
            <a:r>
              <a:rPr lang="en-US" dirty="0" smtClean="0">
                <a:solidFill>
                  <a:srgbClr val="007CBA"/>
                </a:solidFill>
                <a:hlinkClick r:id="rId6" action="ppaction://hlinkfile"/>
              </a:rPr>
              <a:t>ftc.gov/</a:t>
            </a:r>
            <a:r>
              <a:rPr lang="en-US" dirty="0" err="1" smtClean="0">
                <a:solidFill>
                  <a:srgbClr val="007CBA"/>
                </a:solidFill>
                <a:hlinkClick r:id="rId6" action="ppaction://hlinkfile"/>
              </a:rPr>
              <a:t>startwithsecurityaustin</a:t>
            </a:r>
            <a:endParaRPr lang="en-US" dirty="0" smtClean="0">
              <a:solidFill>
                <a:srgbClr val="007CBA"/>
              </a:solidFill>
            </a:endParaRPr>
          </a:p>
          <a:p>
            <a:pPr lvl="1"/>
            <a:r>
              <a:rPr lang="en-US" dirty="0" smtClean="0">
                <a:solidFill>
                  <a:srgbClr val="007CBA"/>
                </a:solidFill>
                <a:hlinkClick r:id="rId7"/>
              </a:rPr>
              <a:t>www.ftc.gov/news-events/events-calendar/2015/09/start-security-san-francisco</a:t>
            </a:r>
            <a:endParaRPr lang="en-US" dirty="0">
              <a:solidFill>
                <a:srgbClr val="007C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7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Introductory Remarks</a:t>
            </a:r>
            <a:br>
              <a:rPr lang="en-US" dirty="0" smtClean="0"/>
            </a:br>
            <a:r>
              <a:rPr lang="en-US" sz="3600" b="0" dirty="0"/>
              <a:t>James B. </a:t>
            </a:r>
            <a:r>
              <a:rPr lang="en-US" sz="3600" b="0" dirty="0" err="1"/>
              <a:t>Speta</a:t>
            </a:r>
            <a:r>
              <a:rPr lang="en-US" sz="3600" b="0" dirty="0"/>
              <a:t/>
            </a:r>
            <a:br>
              <a:rPr lang="en-US" sz="3600" b="0" dirty="0"/>
            </a:br>
            <a:r>
              <a:rPr lang="en-US" sz="3600" b="0" dirty="0"/>
              <a:t>Senior Associate Dean </a:t>
            </a:r>
            <a:r>
              <a:rPr lang="en-US" sz="3600" b="0" dirty="0" smtClean="0"/>
              <a:t>for </a:t>
            </a:r>
            <a:br>
              <a:rPr lang="en-US" sz="3600" b="0" dirty="0" smtClean="0"/>
            </a:br>
            <a:r>
              <a:rPr lang="en-US" sz="3600" b="0" dirty="0" smtClean="0"/>
              <a:t>Academic </a:t>
            </a:r>
            <a:r>
              <a:rPr lang="en-US" sz="3600" b="0" dirty="0"/>
              <a:t>Affairs &amp; International Initiatives</a:t>
            </a:r>
            <a:br>
              <a:rPr lang="en-US" sz="3600" b="0" dirty="0"/>
            </a:br>
            <a:r>
              <a:rPr lang="en-US" sz="3600" b="0" dirty="0"/>
              <a:t>Northwestern Pritzker School of Law</a:t>
            </a:r>
            <a:br>
              <a:rPr lang="en-US" sz="3600" b="0" dirty="0"/>
            </a:b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248557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705100"/>
            <a:ext cx="7772400" cy="1447800"/>
          </a:xfrm>
        </p:spPr>
        <p:txBody>
          <a:bodyPr anchor="ctr">
            <a:normAutofit fontScale="90000"/>
          </a:bodyPr>
          <a:lstStyle/>
          <a:p>
            <a:r>
              <a:rPr lang="en-US" dirty="0" smtClean="0"/>
              <a:t>Opening Remarks</a:t>
            </a:r>
            <a:br>
              <a:rPr lang="en-US" dirty="0" smtClean="0"/>
            </a:br>
            <a:r>
              <a:rPr lang="en-US" sz="3600" b="0" dirty="0" smtClean="0"/>
              <a:t>Maureen Ohlhausen</a:t>
            </a:r>
            <a:br>
              <a:rPr lang="en-US" sz="3600" b="0" dirty="0" smtClean="0"/>
            </a:br>
            <a:r>
              <a:rPr lang="en-US" sz="3600" b="0" dirty="0" smtClean="0"/>
              <a:t>Commissioner, Federal </a:t>
            </a:r>
            <a:r>
              <a:rPr lang="en-US" sz="3600" b="0" dirty="0"/>
              <a:t>Trade Commission</a:t>
            </a:r>
          </a:p>
        </p:txBody>
      </p:sp>
    </p:spTree>
    <p:extLst>
      <p:ext uri="{BB962C8B-B14F-4D97-AF65-F5344CB8AC3E}">
        <p14:creationId xmlns:p14="http://schemas.microsoft.com/office/powerpoint/2010/main" val="28302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Panel </a:t>
            </a:r>
            <a:r>
              <a:rPr lang="en-US" dirty="0" smtClean="0"/>
              <a:t>1 </a:t>
            </a:r>
            <a:br>
              <a:rPr lang="en-US" dirty="0" smtClean="0"/>
            </a:br>
            <a:r>
              <a:rPr lang="en-US" b="0" dirty="0" smtClean="0"/>
              <a:t>Building </a:t>
            </a:r>
            <a:r>
              <a:rPr lang="en-US" b="0" dirty="0"/>
              <a:t>a </a:t>
            </a:r>
            <a:r>
              <a:rPr lang="en-US" b="0" dirty="0" smtClean="0"/>
              <a:t>Security Culture</a:t>
            </a: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108338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7CBA"/>
                </a:solidFill>
              </a:rPr>
              <a:t>Aaron </a:t>
            </a:r>
            <a:r>
              <a:rPr lang="en-US" b="1" dirty="0" err="1" smtClean="0">
                <a:solidFill>
                  <a:srgbClr val="007CBA"/>
                </a:solidFill>
              </a:rPr>
              <a:t>Bedra</a:t>
            </a:r>
            <a:r>
              <a:rPr lang="en-US" dirty="0" smtClean="0">
                <a:solidFill>
                  <a:srgbClr val="007CBA"/>
                </a:solidFill>
              </a:rPr>
              <a:t>, Chief Security Officer, Eligible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7CBA"/>
                </a:solidFill>
              </a:rPr>
              <a:t>John Downey</a:t>
            </a:r>
            <a:r>
              <a:rPr lang="en-US" dirty="0" smtClean="0">
                <a:solidFill>
                  <a:srgbClr val="007CBA"/>
                </a:solidFill>
              </a:rPr>
              <a:t>, Security Lead, Braintree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dirty="0" err="1" smtClean="0">
                <a:solidFill>
                  <a:srgbClr val="007CBA"/>
                </a:solidFill>
              </a:rPr>
              <a:t>Arlan</a:t>
            </a:r>
            <a:r>
              <a:rPr lang="en-US" b="1" dirty="0" smtClean="0">
                <a:solidFill>
                  <a:srgbClr val="007CBA"/>
                </a:solidFill>
              </a:rPr>
              <a:t> McMillan</a:t>
            </a:r>
            <a:r>
              <a:rPr lang="en-US" dirty="0" smtClean="0">
                <a:solidFill>
                  <a:srgbClr val="007CBA"/>
                </a:solidFill>
              </a:rPr>
              <a:t>, Chief Information Security Officer, United Airlines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7CBA"/>
                </a:solidFill>
              </a:rPr>
              <a:t>Marc Varner</a:t>
            </a:r>
            <a:r>
              <a:rPr lang="en-US" dirty="0" smtClean="0">
                <a:solidFill>
                  <a:srgbClr val="007CBA"/>
                </a:solidFill>
              </a:rPr>
              <a:t>, </a:t>
            </a:r>
            <a:r>
              <a:rPr lang="en-US" dirty="0">
                <a:solidFill>
                  <a:srgbClr val="007CBA"/>
                </a:solidFill>
              </a:rPr>
              <a:t>Corporate Vice President &amp; Global Chief Information Security Officer, McDonald’s Corp.</a:t>
            </a:r>
            <a:endParaRPr lang="en-US" b="1" dirty="0" smtClean="0">
              <a:solidFill>
                <a:srgbClr val="007CBA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CBA"/>
              </a:solidFill>
            </a:endParaRPr>
          </a:p>
          <a:p>
            <a:r>
              <a:rPr lang="en-US" dirty="0">
                <a:solidFill>
                  <a:srgbClr val="007CBA"/>
                </a:solidFill>
              </a:rPr>
              <a:t>Moderator: </a:t>
            </a:r>
            <a:r>
              <a:rPr lang="en-US" b="1" dirty="0" smtClean="0">
                <a:solidFill>
                  <a:srgbClr val="007CBA"/>
                </a:solidFill>
              </a:rPr>
              <a:t>Cora Han</a:t>
            </a:r>
            <a:r>
              <a:rPr lang="en-US" dirty="0" smtClean="0">
                <a:solidFill>
                  <a:srgbClr val="007CBA"/>
                </a:solidFill>
              </a:rPr>
              <a:t>, Division </a:t>
            </a:r>
            <a:r>
              <a:rPr lang="en-US" dirty="0">
                <a:solidFill>
                  <a:srgbClr val="007CBA"/>
                </a:solidFill>
              </a:rPr>
              <a:t>of Privacy </a:t>
            </a:r>
            <a:r>
              <a:rPr lang="en-US" dirty="0" smtClean="0">
                <a:solidFill>
                  <a:srgbClr val="007CBA"/>
                </a:solidFill>
              </a:rPr>
              <a:t>&amp; </a:t>
            </a:r>
            <a:r>
              <a:rPr lang="en-US" dirty="0">
                <a:solidFill>
                  <a:srgbClr val="007CBA"/>
                </a:solidFill>
              </a:rPr>
              <a:t>Identity Protection, FTC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83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Security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566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Security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>
            <a:normAutofit fontScale="32500" lnSpcReduction="20000"/>
          </a:bodyPr>
          <a:lstStyle/>
          <a:p>
            <a:r>
              <a:rPr lang="en-US" sz="10800" b="1" dirty="0" smtClean="0">
                <a:solidFill>
                  <a:srgbClr val="0070C0"/>
                </a:solidFill>
              </a:rPr>
              <a:t>Security as Core Value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9600" dirty="0" smtClean="0">
                <a:solidFill>
                  <a:srgbClr val="0070C0"/>
                </a:solidFill>
              </a:rPr>
              <a:t>Founders, executives, and employees</a:t>
            </a:r>
          </a:p>
          <a:p>
            <a:r>
              <a:rPr lang="en-US" sz="10800" b="1" dirty="0" smtClean="0">
                <a:solidFill>
                  <a:srgbClr val="0070C0"/>
                </a:solidFill>
              </a:rPr>
              <a:t>Building Security Expertise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9600" dirty="0" smtClean="0">
                <a:solidFill>
                  <a:srgbClr val="0070C0"/>
                </a:solidFill>
              </a:rPr>
              <a:t>It’s not “us” versus “them” </a:t>
            </a:r>
          </a:p>
          <a:p>
            <a:r>
              <a:rPr lang="en-US" sz="10800" b="1" dirty="0" smtClean="0">
                <a:solidFill>
                  <a:srgbClr val="0070C0"/>
                </a:solidFill>
              </a:rPr>
              <a:t>Risk Assessments and Threat Modeling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9500" dirty="0" smtClean="0">
                <a:solidFill>
                  <a:srgbClr val="0070C0"/>
                </a:solidFill>
              </a:rPr>
              <a:t>Critical tools for establishing priorities</a:t>
            </a:r>
          </a:p>
          <a:p>
            <a:r>
              <a:rPr lang="en-US" sz="10800" b="1" dirty="0" smtClean="0">
                <a:solidFill>
                  <a:srgbClr val="0070C0"/>
                </a:solidFill>
              </a:rPr>
              <a:t>Leveraging the Security Community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9600" dirty="0" smtClean="0">
                <a:solidFill>
                  <a:srgbClr val="0070C0"/>
                </a:solidFill>
              </a:rPr>
              <a:t>Don’t reinvent the wheel</a:t>
            </a:r>
            <a:endParaRPr lang="en-US" sz="10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9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95600" y="5486400"/>
            <a:ext cx="3886200" cy="13716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#</a:t>
            </a:r>
            <a:r>
              <a:rPr lang="en-US" sz="2800" b="1" dirty="0" err="1" smtClean="0">
                <a:solidFill>
                  <a:schemeClr val="bg1"/>
                </a:solidFill>
              </a:rPr>
              <a:t>StartwithSecurity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3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489</Words>
  <Application>Microsoft Office PowerPoint</Application>
  <PresentationFormat>On-screen Show (4:3)</PresentationFormat>
  <Paragraphs>93</Paragraphs>
  <Slides>29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20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20_Office Theme</vt:lpstr>
      <vt:lpstr>PowerPoint Presentation</vt:lpstr>
      <vt:lpstr>Welcome Todd Kossow Acting Regional Director, Midwest Region  Federal Trade Commission </vt:lpstr>
      <vt:lpstr>Introductory Remarks James B. Speta Senior Associate Dean for  Academic Affairs &amp; International Initiatives Northwestern Pritzker School of Law </vt:lpstr>
      <vt:lpstr>Opening Remarks Maureen Ohlhausen Commissioner, Federal Trade Commission</vt:lpstr>
      <vt:lpstr>Panel 1  Building a Security Culture</vt:lpstr>
      <vt:lpstr>Featuring</vt:lpstr>
      <vt:lpstr>Building a Security Culture</vt:lpstr>
      <vt:lpstr>Building a Security Culture</vt:lpstr>
      <vt:lpstr>PowerPoint Presentation</vt:lpstr>
      <vt:lpstr>Panel 2  Integrating Security into the Development Pipeline</vt:lpstr>
      <vt:lpstr>Featuring</vt:lpstr>
      <vt:lpstr>Integrating Security into the Development Pipeline</vt:lpstr>
      <vt:lpstr>Integrating Security into the Development Pipeline</vt:lpstr>
      <vt:lpstr>PowerPoint Presentation</vt:lpstr>
      <vt:lpstr>Panel 3  Considering Security When  Working with Third Parties</vt:lpstr>
      <vt:lpstr>Featuring</vt:lpstr>
      <vt:lpstr>Considering Security When  Working with Third Parties</vt:lpstr>
      <vt:lpstr>Considering Security When  Working with Third Parties</vt:lpstr>
      <vt:lpstr>PowerPoint Presentation</vt:lpstr>
      <vt:lpstr>Panel 4 Recognizing and Addressing Network Security Challenges</vt:lpstr>
      <vt:lpstr>Featuring</vt:lpstr>
      <vt:lpstr>Recognizing and Addressing  Network Security Challenges</vt:lpstr>
      <vt:lpstr>Recognizing and Addressing  Network Security Challenges</vt:lpstr>
      <vt:lpstr>Closing Remarks</vt:lpstr>
      <vt:lpstr>PowerPoint Presentation</vt:lpstr>
      <vt:lpstr>PowerPoint Presentation</vt:lpstr>
      <vt:lpstr>PowerPoint Presentation</vt:lpstr>
      <vt:lpstr>Learn More</vt:lpstr>
      <vt:lpstr>PowerPoint Presentation</vt:lpstr>
    </vt:vector>
  </TitlesOfParts>
  <Company>Federal Trade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Federal Trade Commission</dc:creator>
  <cp:lastModifiedBy>Arias, Andrea</cp:lastModifiedBy>
  <cp:revision>144</cp:revision>
  <cp:lastPrinted>2016-06-10T17:27:07Z</cp:lastPrinted>
  <dcterms:created xsi:type="dcterms:W3CDTF">2015-08-07T16:04:42Z</dcterms:created>
  <dcterms:modified xsi:type="dcterms:W3CDTF">2016-06-14T17:23:36Z</dcterms:modified>
</cp:coreProperties>
</file>