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theme/theme12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707" r:id="rId3"/>
    <p:sldMasterId id="2147483807" r:id="rId4"/>
    <p:sldMasterId id="2147483817" r:id="rId5"/>
    <p:sldMasterId id="2147483828" r:id="rId6"/>
    <p:sldMasterId id="2147483835" r:id="rId7"/>
    <p:sldMasterId id="2147483847" r:id="rId8"/>
    <p:sldMasterId id="2147483859" r:id="rId9"/>
    <p:sldMasterId id="2147483871" r:id="rId10"/>
    <p:sldMasterId id="2147483883" r:id="rId11"/>
    <p:sldMasterId id="2147483895" r:id="rId12"/>
    <p:sldMasterId id="2147483897" r:id="rId13"/>
  </p:sldMasterIdLst>
  <p:notesMasterIdLst>
    <p:notesMasterId r:id="rId63"/>
  </p:notesMasterIdLst>
  <p:handoutMasterIdLst>
    <p:handoutMasterId r:id="rId64"/>
  </p:handoutMasterIdLst>
  <p:sldIdLst>
    <p:sldId id="268" r:id="rId14"/>
    <p:sldId id="390" r:id="rId15"/>
    <p:sldId id="391" r:id="rId16"/>
    <p:sldId id="392" r:id="rId17"/>
    <p:sldId id="393" r:id="rId18"/>
    <p:sldId id="394" r:id="rId19"/>
    <p:sldId id="395" r:id="rId20"/>
    <p:sldId id="396" r:id="rId21"/>
    <p:sldId id="397" r:id="rId22"/>
    <p:sldId id="398" r:id="rId23"/>
    <p:sldId id="399" r:id="rId24"/>
    <p:sldId id="400" r:id="rId25"/>
    <p:sldId id="432" r:id="rId26"/>
    <p:sldId id="433" r:id="rId27"/>
    <p:sldId id="401" r:id="rId28"/>
    <p:sldId id="402" r:id="rId29"/>
    <p:sldId id="403" r:id="rId30"/>
    <p:sldId id="404" r:id="rId31"/>
    <p:sldId id="405" r:id="rId32"/>
    <p:sldId id="406" r:id="rId33"/>
    <p:sldId id="407" r:id="rId34"/>
    <p:sldId id="408" r:id="rId35"/>
    <p:sldId id="409" r:id="rId36"/>
    <p:sldId id="410" r:id="rId37"/>
    <p:sldId id="411" r:id="rId38"/>
    <p:sldId id="412" r:id="rId39"/>
    <p:sldId id="434" r:id="rId40"/>
    <p:sldId id="437" r:id="rId41"/>
    <p:sldId id="413" r:id="rId42"/>
    <p:sldId id="414" r:id="rId43"/>
    <p:sldId id="415" r:id="rId44"/>
    <p:sldId id="416" r:id="rId45"/>
    <p:sldId id="417" r:id="rId46"/>
    <p:sldId id="418" r:id="rId47"/>
    <p:sldId id="435" r:id="rId48"/>
    <p:sldId id="419" r:id="rId49"/>
    <p:sldId id="420" r:id="rId50"/>
    <p:sldId id="421" r:id="rId51"/>
    <p:sldId id="422" r:id="rId52"/>
    <p:sldId id="423" r:id="rId53"/>
    <p:sldId id="424" r:id="rId54"/>
    <p:sldId id="425" r:id="rId55"/>
    <p:sldId id="426" r:id="rId56"/>
    <p:sldId id="427" r:id="rId57"/>
    <p:sldId id="428" r:id="rId58"/>
    <p:sldId id="429" r:id="rId59"/>
    <p:sldId id="430" r:id="rId60"/>
    <p:sldId id="431" r:id="rId61"/>
    <p:sldId id="436" r:id="rId62"/>
  </p:sldIdLst>
  <p:sldSz cx="9144000" cy="5143500" type="screen16x9"/>
  <p:notesSz cx="6858000" cy="9144000"/>
  <p:defaultTextStyle>
    <a:defPPr>
      <a:defRPr lang="en-US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4A6B"/>
    <a:srgbClr val="539AC5"/>
    <a:srgbClr val="1679AA"/>
    <a:srgbClr val="6385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70" autoAdjust="0"/>
    <p:restoredTop sz="94660"/>
  </p:normalViewPr>
  <p:slideViewPr>
    <p:cSldViewPr>
      <p:cViewPr varScale="1">
        <p:scale>
          <a:sx n="72" d="100"/>
          <a:sy n="72" d="100"/>
        </p:scale>
        <p:origin x="-279" y="-4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61" Type="http://schemas.openxmlformats.org/officeDocument/2006/relationships/slide" Target="slides/slide4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theme" Target="theme/theme1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4"/>
          <c:order val="1"/>
          <c:tx>
            <c:strRef>
              <c:f>'Five Year Summary'!$F$23</c:f>
              <c:strCache>
                <c:ptCount val="1"/>
                <c:pt idx="0">
                  <c:v>Gross Revenue</c:v>
                </c:pt>
              </c:strCache>
            </c:strRef>
          </c:tx>
          <c:invertIfNegative val="0"/>
          <c:cat>
            <c:strRef>
              <c:f>'Five Year Summary'!$A$24:$A$29</c:f>
              <c:strCache>
                <c:ptCount val="6"/>
                <c:pt idx="0">
                  <c:v>Test (2016)</c:v>
                </c:pt>
                <c:pt idx="1">
                  <c:v>2017 Total </c:v>
                </c:pt>
                <c:pt idx="2">
                  <c:v>2018 Total</c:v>
                </c:pt>
                <c:pt idx="3">
                  <c:v>2019 Total</c:v>
                </c:pt>
                <c:pt idx="4">
                  <c:v>2020 Total</c:v>
                </c:pt>
                <c:pt idx="5">
                  <c:v>2021 Total</c:v>
                </c:pt>
              </c:strCache>
            </c:strRef>
          </c:cat>
          <c:val>
            <c:numRef>
              <c:f>'Five Year Summary'!$F$24:$F$29</c:f>
              <c:numCache>
                <c:formatCode>_("$"* #,##0_);_("$"* \(#,##0\);_("$"* "-"??_);_(@_)</c:formatCode>
                <c:ptCount val="6"/>
                <c:pt idx="0">
                  <c:v>17120</c:v>
                </c:pt>
                <c:pt idx="1">
                  <c:v>150434.70000000001</c:v>
                </c:pt>
                <c:pt idx="2">
                  <c:v>311765.59999999998</c:v>
                </c:pt>
                <c:pt idx="3">
                  <c:v>542567</c:v>
                </c:pt>
                <c:pt idx="4">
                  <c:v>694774</c:v>
                </c:pt>
                <c:pt idx="5">
                  <c:v>1001305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AE5-4D30-9C28-8C6CB8555EA4}"/>
            </c:ext>
          </c:extLst>
        </c:ser>
        <c:ser>
          <c:idx val="7"/>
          <c:order val="2"/>
          <c:tx>
            <c:strRef>
              <c:f>'Five Year Summary'!$I$23</c:f>
              <c:strCache>
                <c:ptCount val="1"/>
                <c:pt idx="0">
                  <c:v>Net Revenue</c:v>
                </c:pt>
              </c:strCache>
            </c:strRef>
          </c:tx>
          <c:invertIfNegative val="0"/>
          <c:cat>
            <c:strRef>
              <c:f>'Five Year Summary'!$A$24:$A$29</c:f>
              <c:strCache>
                <c:ptCount val="6"/>
                <c:pt idx="0">
                  <c:v>Test (2016)</c:v>
                </c:pt>
                <c:pt idx="1">
                  <c:v>2017 Total </c:v>
                </c:pt>
                <c:pt idx="2">
                  <c:v>2018 Total</c:v>
                </c:pt>
                <c:pt idx="3">
                  <c:v>2019 Total</c:v>
                </c:pt>
                <c:pt idx="4">
                  <c:v>2020 Total</c:v>
                </c:pt>
                <c:pt idx="5">
                  <c:v>2021 Total</c:v>
                </c:pt>
              </c:strCache>
            </c:strRef>
          </c:cat>
          <c:val>
            <c:numRef>
              <c:f>'Five Year Summary'!$I$24:$I$29</c:f>
              <c:numCache>
                <c:formatCode>_("$"* #,##0_);_("$"* \(#,##0\);_("$"* "-"??_);_(@_)</c:formatCode>
                <c:ptCount val="6"/>
                <c:pt idx="0">
                  <c:v>-53880</c:v>
                </c:pt>
                <c:pt idx="1">
                  <c:v>-233065.3</c:v>
                </c:pt>
                <c:pt idx="2">
                  <c:v>-192788.9</c:v>
                </c:pt>
                <c:pt idx="3">
                  <c:v>-44300</c:v>
                </c:pt>
                <c:pt idx="4">
                  <c:v>65797.5</c:v>
                </c:pt>
                <c:pt idx="5">
                  <c:v>287968.75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AE5-4D30-9C28-8C6CB8555E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2719232"/>
        <c:axId val="142733312"/>
      </c:barChart>
      <c:lineChart>
        <c:grouping val="standard"/>
        <c:varyColors val="0"/>
        <c:ser>
          <c:idx val="2"/>
          <c:order val="0"/>
          <c:tx>
            <c:strRef>
              <c:f>'Five Year Summary'!$D$23</c:f>
              <c:strCache>
                <c:ptCount val="1"/>
                <c:pt idx="0">
                  <c:v>Donations</c:v>
                </c:pt>
              </c:strCache>
            </c:strRef>
          </c:tx>
          <c:marker>
            <c:symbol val="none"/>
          </c:marker>
          <c:cat>
            <c:strRef>
              <c:f>'Five Year Summary'!$A$24:$A$29</c:f>
              <c:strCache>
                <c:ptCount val="6"/>
                <c:pt idx="0">
                  <c:v>Test (2016)</c:v>
                </c:pt>
                <c:pt idx="1">
                  <c:v>2017 Total </c:v>
                </c:pt>
                <c:pt idx="2">
                  <c:v>2018 Total</c:v>
                </c:pt>
                <c:pt idx="3">
                  <c:v>2019 Total</c:v>
                </c:pt>
                <c:pt idx="4">
                  <c:v>2020 Total</c:v>
                </c:pt>
                <c:pt idx="5">
                  <c:v>2021 Total</c:v>
                </c:pt>
              </c:strCache>
            </c:strRef>
          </c:cat>
          <c:val>
            <c:numRef>
              <c:f>'Five Year Summary'!$D$24:$D$29</c:f>
              <c:numCache>
                <c:formatCode>_(* #,##0_);_(* \(#,##0\);_(* "-"??_);_(@_)</c:formatCode>
                <c:ptCount val="6"/>
                <c:pt idx="0">
                  <c:v>832</c:v>
                </c:pt>
                <c:pt idx="1">
                  <c:v>6071</c:v>
                </c:pt>
                <c:pt idx="2">
                  <c:v>10552</c:v>
                </c:pt>
                <c:pt idx="3">
                  <c:v>16408</c:v>
                </c:pt>
                <c:pt idx="4">
                  <c:v>19671.5</c:v>
                </c:pt>
                <c:pt idx="5">
                  <c:v>25536.25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BAE5-4D30-9C28-8C6CB8555E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734848"/>
        <c:axId val="142736384"/>
      </c:lineChart>
      <c:catAx>
        <c:axId val="142719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2733312"/>
        <c:crosses val="autoZero"/>
        <c:auto val="1"/>
        <c:lblAlgn val="ctr"/>
        <c:lblOffset val="100"/>
        <c:noMultiLvlLbl val="0"/>
      </c:catAx>
      <c:valAx>
        <c:axId val="142733312"/>
        <c:scaling>
          <c:orientation val="minMax"/>
        </c:scaling>
        <c:delete val="0"/>
        <c:axPos val="l"/>
        <c:majorGridlines/>
        <c:numFmt formatCode="_(&quot;$&quot;* #,##0_);_(&quot;$&quot;* \(#,##0\);_(&quot;$&quot;* &quot;-&quot;??_);_(@_)" sourceLinked="1"/>
        <c:majorTickMark val="out"/>
        <c:minorTickMark val="none"/>
        <c:tickLblPos val="nextTo"/>
        <c:crossAx val="142719232"/>
        <c:crosses val="autoZero"/>
        <c:crossBetween val="between"/>
      </c:valAx>
      <c:catAx>
        <c:axId val="1427348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2736384"/>
        <c:crossesAt val="0"/>
        <c:auto val="1"/>
        <c:lblAlgn val="ctr"/>
        <c:lblOffset val="100"/>
        <c:noMultiLvlLbl val="0"/>
      </c:catAx>
      <c:valAx>
        <c:axId val="142736384"/>
        <c:scaling>
          <c:orientation val="minMax"/>
          <c:min val="-10000"/>
        </c:scaling>
        <c:delete val="0"/>
        <c:axPos val="r"/>
        <c:numFmt formatCode="_(* #,##0_);_(* \(#,##0\);_(* &quot;-&quot;??_);_(@_)" sourceLinked="1"/>
        <c:majorTickMark val="out"/>
        <c:minorTickMark val="none"/>
        <c:tickLblPos val="nextTo"/>
        <c:crossAx val="142734848"/>
        <c:crosses val="max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4A8996-56E4-4457-8EB2-B2B1176170C2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26AC3F-707F-445F-B172-39DF7B4B9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5900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C9B008-2ECD-4907-8CF2-7ADAFAEE47B4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AF0569-AEB9-45B1-815C-A677D61DD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03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81B07-2C30-854D-846A-9FC5133DDD99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5322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7721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3935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7388"/>
            <a:ext cx="6096000" cy="3429000"/>
          </a:xfrm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421" y="4344025"/>
            <a:ext cx="5485158" cy="41129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7388"/>
            <a:ext cx="6096000" cy="3429000"/>
          </a:xfrm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421" y="4344025"/>
            <a:ext cx="5485158" cy="41129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 txBox="1">
            <a:spLocks noGrp="1" noChangeArrowheads="1"/>
          </p:cNvSpPr>
          <p:nvPr/>
        </p:nvSpPr>
        <p:spPr bwMode="auto">
          <a:xfrm>
            <a:off x="3884027" y="8686488"/>
            <a:ext cx="2972421" cy="4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83" tIns="45291" rIns="90583" bIns="45291" anchor="b"/>
          <a:lstStyle>
            <a:lvl1pPr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62A4066C-DF9B-4738-BAC8-9A458D7550CB}" type="slidenum">
              <a:rPr lang="en-US" altLang="en-US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7388"/>
            <a:ext cx="6096000" cy="3429000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421" y="4344025"/>
            <a:ext cx="5485158" cy="41129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83" tIns="45291" rIns="90583" bIns="45291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7388"/>
            <a:ext cx="6096000" cy="3429000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421" y="4344025"/>
            <a:ext cx="5485158" cy="41129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7388"/>
            <a:ext cx="6096000" cy="3429000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421" y="4344025"/>
            <a:ext cx="5485158" cy="41129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1811273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0508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77343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1825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7974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VACY CON 2016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200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Lato Regular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143000"/>
            <a:ext cx="7543800" cy="1600200"/>
          </a:xfrm>
        </p:spPr>
        <p:txBody>
          <a:bodyPr anchor="b"/>
          <a:lstStyle>
            <a:lvl1pPr algn="ctr">
              <a:lnSpc>
                <a:spcPct val="100000"/>
              </a:lnSpc>
              <a:defRPr sz="4400" b="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1" y="2914650"/>
            <a:ext cx="7620000" cy="1314450"/>
          </a:xfrm>
        </p:spPr>
        <p:txBody>
          <a:bodyPr/>
          <a:lstStyle>
            <a:lvl1pPr marL="0" indent="0" algn="ctr">
              <a:lnSpc>
                <a:spcPct val="100000"/>
              </a:lnSpc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702220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3981D-2A6A-4B3D-8A10-05A5D562417A}" type="datetime1">
              <a:rPr lang="en-US">
                <a:solidFill>
                  <a:srgbClr val="000000"/>
                </a:solidFill>
              </a:rPr>
              <a:pPr>
                <a:defRPr/>
              </a:pPr>
              <a:t>3/28/2017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82004-F0CF-4A05-B918-EB66AB90CC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81202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660F67-21C4-4DC0-94A9-DE58A4351EFE}" type="datetime1">
              <a:rPr lang="en-US">
                <a:solidFill>
                  <a:srgbClr val="000000"/>
                </a:solidFill>
              </a:rPr>
              <a:pPr>
                <a:defRPr/>
              </a:pPr>
              <a:t>3/28/2017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E424DF-B7DC-4FDA-8AFF-924FA746E9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04251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90F32-7D83-4D64-A1A4-BC94E8102B45}" type="datetime1">
              <a:rPr lang="en-US">
                <a:solidFill>
                  <a:srgbClr val="000000"/>
                </a:solidFill>
              </a:rPr>
              <a:pPr>
                <a:defRPr/>
              </a:pPr>
              <a:t>3/28/2017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30BA05-6A50-40E4-9B79-098789C442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94796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8"/>
            <a:ext cx="2057400" cy="379452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8"/>
            <a:ext cx="6019800" cy="379452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FA499-97EF-4D1A-BAD4-BC963777DEAF}" type="datetime1">
              <a:rPr lang="en-US">
                <a:solidFill>
                  <a:srgbClr val="000000"/>
                </a:solidFill>
              </a:rPr>
              <a:pPr>
                <a:defRPr/>
              </a:pPr>
              <a:t>3/28/2017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66BAF-D50F-4F02-BE64-04A27AB981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79288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8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9B24E-92B8-4DDB-A7FD-B4D1BFDAEC37}" type="datetime1">
              <a:rPr lang="en-US">
                <a:solidFill>
                  <a:srgbClr val="000000"/>
                </a:solidFill>
              </a:rPr>
              <a:pPr>
                <a:defRPr/>
              </a:pPr>
              <a:t>3/28/2017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BD6B37-8C08-41DD-BE11-1054C25B78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58885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2DEFA-52A2-49B7-9098-FA03D6F2304B}" type="datetime1">
              <a:rPr lang="en-US">
                <a:solidFill>
                  <a:srgbClr val="000000"/>
                </a:solidFill>
              </a:rPr>
              <a:pPr>
                <a:defRPr/>
              </a:pPr>
              <a:t>3/28/2017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B6528-E817-4A42-A168-E6B9F02DA4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32919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9FDB1-15AB-4612-981D-7EC84000DCD5}" type="datetime1">
              <a:rPr lang="en-US">
                <a:solidFill>
                  <a:srgbClr val="000000"/>
                </a:solidFill>
              </a:rPr>
              <a:pPr>
                <a:defRPr/>
              </a:pPr>
              <a:t>3/28/2017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621E4-1268-4B31-AAA3-30B97DEB26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54044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2800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2800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FA278-A169-4CC7-AD91-3A69748F31F4}" type="datetime1">
              <a:rPr lang="en-US">
                <a:solidFill>
                  <a:srgbClr val="000000"/>
                </a:solidFill>
              </a:rPr>
              <a:pPr>
                <a:defRPr/>
              </a:pPr>
              <a:t>3/28/2017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1F50D-36FF-4CF5-B60D-C1993163A1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0916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596AA-1C38-4555-A5EC-C117EB2ABBB6}" type="datetime1">
              <a:rPr lang="en-US">
                <a:solidFill>
                  <a:srgbClr val="000000"/>
                </a:solidFill>
              </a:rPr>
              <a:pPr>
                <a:defRPr/>
              </a:pPr>
              <a:t>3/28/2017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58DD6-BF63-448D-828A-F8D80A74E4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03841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A9359-4547-4CB5-B387-A67096E515D5}" type="datetime1">
              <a:rPr lang="en-US">
                <a:solidFill>
                  <a:srgbClr val="000000"/>
                </a:solidFill>
              </a:rPr>
              <a:pPr>
                <a:defRPr/>
              </a:pPr>
              <a:t>3/28/2017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8C076-40C4-453C-A0F0-47DB505E53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481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Lato Regular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143000"/>
            <a:ext cx="7543800" cy="1600200"/>
          </a:xfrm>
        </p:spPr>
        <p:txBody>
          <a:bodyPr anchor="b"/>
          <a:lstStyle>
            <a:lvl1pPr algn="ctr">
              <a:lnSpc>
                <a:spcPct val="100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1" y="2914650"/>
            <a:ext cx="7620000" cy="131445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462927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A22F7-4443-4178-B6DA-88D121E5FE38}" type="datetime1">
              <a:rPr lang="en-US">
                <a:solidFill>
                  <a:srgbClr val="000000"/>
                </a:solidFill>
              </a:rPr>
              <a:pPr>
                <a:defRPr/>
              </a:pPr>
              <a:t>3/28/2017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FE9B5-9DEF-4F28-9025-459625D836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60791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3981D-2A6A-4B3D-8A10-05A5D562417A}" type="datetime1">
              <a:rPr lang="en-US">
                <a:solidFill>
                  <a:srgbClr val="000000"/>
                </a:solidFill>
              </a:rPr>
              <a:pPr>
                <a:defRPr/>
              </a:pPr>
              <a:t>3/28/2017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82004-F0CF-4A05-B918-EB66AB90CC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4931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660F67-21C4-4DC0-94A9-DE58A4351EFE}" type="datetime1">
              <a:rPr lang="en-US">
                <a:solidFill>
                  <a:srgbClr val="000000"/>
                </a:solidFill>
              </a:rPr>
              <a:pPr>
                <a:defRPr/>
              </a:pPr>
              <a:t>3/28/2017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E424DF-B7DC-4FDA-8AFF-924FA746E9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12576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90F32-7D83-4D64-A1A4-BC94E8102B45}" type="datetime1">
              <a:rPr lang="en-US">
                <a:solidFill>
                  <a:srgbClr val="000000"/>
                </a:solidFill>
              </a:rPr>
              <a:pPr>
                <a:defRPr/>
              </a:pPr>
              <a:t>3/28/2017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30BA05-6A50-40E4-9B79-098789C442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37755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8"/>
            <a:ext cx="2057400" cy="379452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8"/>
            <a:ext cx="6019800" cy="379452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FA499-97EF-4D1A-BAD4-BC963777DEAF}" type="datetime1">
              <a:rPr lang="en-US">
                <a:solidFill>
                  <a:srgbClr val="000000"/>
                </a:solidFill>
              </a:rPr>
              <a:pPr>
                <a:defRPr/>
              </a:pPr>
              <a:t>3/28/2017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66BAF-D50F-4F02-BE64-04A27AB981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08818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9B24E-92B8-4DDB-A7FD-B4D1BFDAEC37}" type="datetime1">
              <a:rPr lang="en-US">
                <a:solidFill>
                  <a:srgbClr val="000000"/>
                </a:solidFill>
              </a:rPr>
              <a:pPr>
                <a:defRPr/>
              </a:pPr>
              <a:t>3/28/2017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BD6B37-8C08-41DD-BE11-1054C25B78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60163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2DEFA-52A2-49B7-9098-FA03D6F2304B}" type="datetime1">
              <a:rPr lang="en-US">
                <a:solidFill>
                  <a:srgbClr val="000000"/>
                </a:solidFill>
              </a:rPr>
              <a:pPr>
                <a:defRPr/>
              </a:pPr>
              <a:t>3/28/2017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B6528-E817-4A42-A168-E6B9F02DA4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88083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9FDB1-15AB-4612-981D-7EC84000DCD5}" type="datetime1">
              <a:rPr lang="en-US">
                <a:solidFill>
                  <a:srgbClr val="000000"/>
                </a:solidFill>
              </a:rPr>
              <a:pPr>
                <a:defRPr/>
              </a:pPr>
              <a:t>3/28/2017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621E4-1268-4B31-AAA3-30B97DEB26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13135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2800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2800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FA278-A169-4CC7-AD91-3A69748F31F4}" type="datetime1">
              <a:rPr lang="en-US">
                <a:solidFill>
                  <a:srgbClr val="000000"/>
                </a:solidFill>
              </a:rPr>
              <a:pPr>
                <a:defRPr/>
              </a:pPr>
              <a:t>3/28/2017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1F50D-36FF-4CF5-B60D-C1993163A1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62456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596AA-1C38-4555-A5EC-C117EB2ABBB6}" type="datetime1">
              <a:rPr lang="en-US">
                <a:solidFill>
                  <a:srgbClr val="000000"/>
                </a:solidFill>
              </a:rPr>
              <a:pPr>
                <a:defRPr/>
              </a:pPr>
              <a:t>3/28/2017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58DD6-BF63-448D-828A-F8D80A74E4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410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400050"/>
            <a:ext cx="8226425" cy="426244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914412"/>
            <a:ext cx="7910512" cy="3205163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040902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A9359-4547-4CB5-B387-A67096E515D5}" type="datetime1">
              <a:rPr lang="en-US">
                <a:solidFill>
                  <a:srgbClr val="000000"/>
                </a:solidFill>
              </a:rPr>
              <a:pPr>
                <a:defRPr/>
              </a:pPr>
              <a:t>3/28/2017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8C076-40C4-453C-A0F0-47DB505E53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11170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A22F7-4443-4178-B6DA-88D121E5FE38}" type="datetime1">
              <a:rPr lang="en-US">
                <a:solidFill>
                  <a:srgbClr val="000000"/>
                </a:solidFill>
              </a:rPr>
              <a:pPr>
                <a:defRPr/>
              </a:pPr>
              <a:t>3/28/2017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FE9B5-9DEF-4F28-9025-459625D836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93622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3981D-2A6A-4B3D-8A10-05A5D562417A}" type="datetime1">
              <a:rPr lang="en-US">
                <a:solidFill>
                  <a:srgbClr val="000000"/>
                </a:solidFill>
              </a:rPr>
              <a:pPr>
                <a:defRPr/>
              </a:pPr>
              <a:t>3/28/2017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82004-F0CF-4A05-B918-EB66AB90CC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46601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660F67-21C4-4DC0-94A9-DE58A4351EFE}" type="datetime1">
              <a:rPr lang="en-US">
                <a:solidFill>
                  <a:srgbClr val="000000"/>
                </a:solidFill>
              </a:rPr>
              <a:pPr>
                <a:defRPr/>
              </a:pPr>
              <a:t>3/28/2017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E424DF-B7DC-4FDA-8AFF-924FA746E9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91073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90F32-7D83-4D64-A1A4-BC94E8102B45}" type="datetime1">
              <a:rPr lang="en-US">
                <a:solidFill>
                  <a:srgbClr val="000000"/>
                </a:solidFill>
              </a:rPr>
              <a:pPr>
                <a:defRPr/>
              </a:pPr>
              <a:t>3/28/2017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30BA05-6A50-40E4-9B79-098789C442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63222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8"/>
            <a:ext cx="2057400" cy="379452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8"/>
            <a:ext cx="6019800" cy="379452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FA499-97EF-4D1A-BAD4-BC963777DEAF}" type="datetime1">
              <a:rPr lang="en-US">
                <a:solidFill>
                  <a:srgbClr val="000000"/>
                </a:solidFill>
              </a:rPr>
              <a:pPr>
                <a:defRPr/>
              </a:pPr>
              <a:t>3/28/2017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66BAF-D50F-4F02-BE64-04A27AB981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08978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Footer">
    <p:bg>
      <p:bgPr>
        <a:gradFill>
          <a:gsLst>
            <a:gs pos="0">
              <a:schemeClr val="bg1">
                <a:lumMod val="85000"/>
                <a:alpha val="85000"/>
              </a:schemeClr>
            </a:gs>
            <a:gs pos="58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097427"/>
            <a:ext cx="9144000" cy="360099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 anchor="ctr">
            <a:spAutoFit/>
          </a:bodyPr>
          <a:lstStyle/>
          <a:p>
            <a:pPr algn="ctr" defTabSz="685800">
              <a:lnSpc>
                <a:spcPct val="90000"/>
              </a:lnSpc>
            </a:pPr>
            <a:endParaRPr lang="en-US" sz="21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46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518208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445696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3898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ntent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0051"/>
            <a:ext cx="7772400" cy="1021556"/>
          </a:xfrm>
        </p:spPr>
        <p:txBody>
          <a:bodyPr/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7772400" cy="24574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/>
            </a:lvl1pPr>
            <a:lvl2pPr marL="457189" indent="0">
              <a:buNone/>
              <a:defRPr sz="1800"/>
            </a:lvl2pPr>
            <a:lvl3pPr marL="914378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2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4401236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636537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879243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4224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gre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314450"/>
            <a:ext cx="9144000" cy="3086100"/>
          </a:xfrm>
          <a:prstGeom prst="rect">
            <a:avLst/>
          </a:prstGeom>
          <a:solidFill>
            <a:srgbClr val="E0E1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Lato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400050"/>
            <a:ext cx="8226425" cy="426244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485909"/>
            <a:ext cx="7543800" cy="2862263"/>
          </a:xfrm>
        </p:spPr>
        <p:txBody>
          <a:bodyPr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buClr>
                <a:schemeClr val="accent1"/>
              </a:buClr>
              <a:defRPr sz="1800">
                <a:solidFill>
                  <a:srgbClr val="000000"/>
                </a:solidFill>
              </a:defRPr>
            </a:lvl2pPr>
            <a:lvl3pPr>
              <a:buClr>
                <a:schemeClr val="accent1"/>
              </a:buClr>
              <a:defRPr sz="1600">
                <a:solidFill>
                  <a:srgbClr val="000000"/>
                </a:solidFill>
              </a:defRPr>
            </a:lvl3pPr>
            <a:lvl4pPr>
              <a:buClr>
                <a:schemeClr val="accent1"/>
              </a:buClr>
              <a:defRPr sz="1400">
                <a:solidFill>
                  <a:srgbClr val="000000"/>
                </a:solidFill>
              </a:defRPr>
            </a:lvl4pPr>
            <a:lvl5pPr>
              <a:buClr>
                <a:schemeClr val="accent1"/>
              </a:buClr>
              <a:defRPr sz="14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59854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400050"/>
            <a:ext cx="8226425" cy="426244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4081" y="1257300"/>
            <a:ext cx="3571875" cy="2862263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buClr>
                <a:schemeClr val="tx2"/>
              </a:buClr>
              <a:defRPr sz="1800"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>
              <a:buClr>
                <a:schemeClr val="tx2"/>
              </a:buCl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8876" y="1257300"/>
            <a:ext cx="3489324" cy="2862263"/>
          </a:xfrm>
        </p:spPr>
        <p:txBody>
          <a:bodyPr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4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58242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Lato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400050"/>
            <a:ext cx="8226425" cy="426244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485909"/>
            <a:ext cx="7543800" cy="2862263"/>
          </a:xfrm>
        </p:spPr>
        <p:txBody>
          <a:bodyPr/>
          <a:lstStyle>
            <a:lvl1pPr indent="0">
              <a:lnSpc>
                <a:spcPct val="100000"/>
              </a:lnSpc>
              <a:defRPr sz="2000">
                <a:solidFill>
                  <a:schemeClr val="bg1"/>
                </a:solidFill>
              </a:defRPr>
            </a:lvl1pPr>
            <a:lvl2pPr indent="0">
              <a:lnSpc>
                <a:spcPct val="100000"/>
              </a:lnSpc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2pPr>
            <a:lvl3pPr indent="0">
              <a:lnSpc>
                <a:spcPct val="100000"/>
              </a:lnSpc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3pPr>
            <a:lvl4pPr indent="0">
              <a:lnSpc>
                <a:spcPct val="100000"/>
              </a:lnSpc>
              <a:buClr>
                <a:schemeClr val="accent1"/>
              </a:buClr>
              <a:defRPr sz="1400">
                <a:solidFill>
                  <a:schemeClr val="bg1"/>
                </a:solidFill>
              </a:defRPr>
            </a:lvl4pPr>
            <a:lvl5pPr indent="0">
              <a:lnSpc>
                <a:spcPct val="100000"/>
              </a:lnSpc>
              <a:buClr>
                <a:schemeClr val="accent1"/>
              </a:buCl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0599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96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Lato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400050"/>
            <a:ext cx="8226425" cy="426244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485909"/>
            <a:ext cx="7543800" cy="2862263"/>
          </a:xfrm>
        </p:spPr>
        <p:txBody>
          <a:bodyPr/>
          <a:lstStyle>
            <a:lvl1pPr indent="0">
              <a:lnSpc>
                <a:spcPct val="100000"/>
              </a:lnSpc>
              <a:defRPr sz="2000">
                <a:solidFill>
                  <a:schemeClr val="bg1"/>
                </a:solidFill>
              </a:defRPr>
            </a:lvl1pPr>
            <a:lvl2pPr indent="0">
              <a:lnSpc>
                <a:spcPct val="100000"/>
              </a:lnSpc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2pPr>
            <a:lvl3pPr indent="0">
              <a:lnSpc>
                <a:spcPct val="100000"/>
              </a:lnSpc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3pPr>
            <a:lvl4pPr indent="0">
              <a:lnSpc>
                <a:spcPct val="100000"/>
              </a:lnSpc>
              <a:buClr>
                <a:schemeClr val="accent1"/>
              </a:buClr>
              <a:defRPr sz="1400">
                <a:solidFill>
                  <a:schemeClr val="bg1"/>
                </a:solidFill>
              </a:defRPr>
            </a:lvl4pPr>
            <a:lvl5pPr indent="0">
              <a:lnSpc>
                <a:spcPct val="100000"/>
              </a:lnSpc>
              <a:buClr>
                <a:schemeClr val="accent1"/>
              </a:buCl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81245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Lato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400050"/>
            <a:ext cx="8226425" cy="426244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485909"/>
            <a:ext cx="7543800" cy="2862263"/>
          </a:xfrm>
        </p:spPr>
        <p:txBody>
          <a:bodyPr/>
          <a:lstStyle>
            <a:lvl1pPr indent="0">
              <a:lnSpc>
                <a:spcPct val="100000"/>
              </a:lnSpc>
              <a:defRPr sz="2000">
                <a:solidFill>
                  <a:schemeClr val="bg1"/>
                </a:solidFill>
              </a:defRPr>
            </a:lvl1pPr>
            <a:lvl2pPr indent="0">
              <a:lnSpc>
                <a:spcPct val="100000"/>
              </a:lnSpc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2pPr>
            <a:lvl3pPr indent="0">
              <a:lnSpc>
                <a:spcPct val="100000"/>
              </a:lnSpc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3pPr>
            <a:lvl4pPr indent="0">
              <a:lnSpc>
                <a:spcPct val="100000"/>
              </a:lnSpc>
              <a:buClr>
                <a:schemeClr val="accent1"/>
              </a:buClr>
              <a:defRPr sz="1400">
                <a:solidFill>
                  <a:schemeClr val="bg1"/>
                </a:solidFill>
              </a:defRPr>
            </a:lvl4pPr>
            <a:lvl5pPr indent="0">
              <a:lnSpc>
                <a:spcPct val="100000"/>
              </a:lnSpc>
              <a:buClr>
                <a:schemeClr val="accent1"/>
              </a:buCl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74602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2282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15"/>
            <a:ext cx="7772400" cy="1102519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2890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129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085549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7" y="385762"/>
            <a:ext cx="3008313" cy="871538"/>
          </a:xfrm>
        </p:spPr>
        <p:txBody>
          <a:bodyPr/>
          <a:lstStyle>
            <a:lvl1pPr algn="l">
              <a:defRPr sz="3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85772"/>
            <a:ext cx="5111750" cy="438983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7" y="1257309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040960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342900"/>
            <a:ext cx="8305800" cy="371475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22911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28651"/>
            <a:ext cx="6934200" cy="3396854"/>
          </a:xfrm>
        </p:spPr>
        <p:txBody>
          <a:bodyPr anchor="b"/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3154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05186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7" y="400062"/>
            <a:ext cx="2055813" cy="3890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4" y="400062"/>
            <a:ext cx="6018212" cy="3890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9588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UI New Logo Comple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5410200" cy="93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dirty="0">
              <a:solidFill>
                <a:srgbClr val="0096D2">
                  <a:lumMod val="60000"/>
                  <a:lumOff val="40000"/>
                </a:srgbClr>
              </a:solidFill>
              <a:latin typeface="Lato Regular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485900"/>
            <a:ext cx="9144000" cy="21717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3829050"/>
            <a:ext cx="7696199" cy="1028700"/>
          </a:xfrm>
        </p:spPr>
        <p:txBody>
          <a:bodyPr/>
          <a:lstStyle>
            <a:lvl1pPr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84451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43450"/>
            <a:ext cx="9144000" cy="400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Lato Regular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04800" y="4286250"/>
            <a:ext cx="8580120" cy="662940"/>
            <a:chOff x="304800" y="5715000"/>
            <a:chExt cx="8580120" cy="883920"/>
          </a:xfrm>
          <a:solidFill>
            <a:schemeClr val="accent5">
              <a:lumMod val="40000"/>
              <a:lumOff val="60000"/>
            </a:schemeClr>
          </a:solidFill>
        </p:grpSpPr>
        <p:grpSp>
          <p:nvGrpSpPr>
            <p:cNvPr id="6" name="Group 5"/>
            <p:cNvGrpSpPr/>
            <p:nvPr/>
          </p:nvGrpSpPr>
          <p:grpSpPr>
            <a:xfrm>
              <a:off x="304800" y="6553200"/>
              <a:ext cx="8580120" cy="45720"/>
              <a:chOff x="304800" y="6553200"/>
              <a:chExt cx="8580120" cy="45720"/>
            </a:xfrm>
            <a:grpFill/>
          </p:grpSpPr>
          <p:sp>
            <p:nvSpPr>
              <p:cNvPr id="55" name="Rectangle 54"/>
              <p:cNvSpPr/>
              <p:nvPr/>
            </p:nvSpPr>
            <p:spPr>
              <a:xfrm>
                <a:off x="304800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692727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1080654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1468581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1856508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2244435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2632362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3020289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3408216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3796143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4184070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4571997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4959924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5347851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5735778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6123705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6511632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6899559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7287486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7675413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8063340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8451267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8839200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304800" y="6172200"/>
              <a:ext cx="8580120" cy="45720"/>
              <a:chOff x="304800" y="6553200"/>
              <a:chExt cx="8580120" cy="45720"/>
            </a:xfrm>
            <a:grpFill/>
          </p:grpSpPr>
          <p:sp>
            <p:nvSpPr>
              <p:cNvPr id="32" name="Rectangle 31"/>
              <p:cNvSpPr/>
              <p:nvPr/>
            </p:nvSpPr>
            <p:spPr>
              <a:xfrm>
                <a:off x="304800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692727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080654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1468581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1856508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2244435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2632362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3020289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3408216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3796143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4184070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4571997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959924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5347851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5735778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6123705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6511632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6899559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7287486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7675413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8063340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8451267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8839200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304800" y="5715000"/>
              <a:ext cx="8580120" cy="45720"/>
              <a:chOff x="304800" y="6553200"/>
              <a:chExt cx="8580120" cy="45720"/>
            </a:xfrm>
            <a:grpFill/>
          </p:grpSpPr>
          <p:sp>
            <p:nvSpPr>
              <p:cNvPr id="9" name="Rectangle 8"/>
              <p:cNvSpPr/>
              <p:nvPr/>
            </p:nvSpPr>
            <p:spPr>
              <a:xfrm>
                <a:off x="304800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92727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080654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468581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856508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244435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632362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020289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408216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796143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184070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4571997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959924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347851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735778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6123705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511632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6899559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7287486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7675413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063340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8451267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8839200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</p:grpSp>
      </p:grpSp>
      <p:pic>
        <p:nvPicPr>
          <p:cNvPr id="78" name="Picture 79" descr="UI New Logo Comple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5410200" cy="93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143000"/>
            <a:ext cx="7543800" cy="1600200"/>
          </a:xfrm>
        </p:spPr>
        <p:txBody>
          <a:bodyPr anchor="b"/>
          <a:lstStyle>
            <a:lvl1pPr algn="ctr">
              <a:lnSpc>
                <a:spcPct val="100000"/>
              </a:lnSpc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1" y="2914650"/>
            <a:ext cx="7620000" cy="1314450"/>
          </a:xfrm>
        </p:spPr>
        <p:txBody>
          <a:bodyPr/>
          <a:lstStyle>
            <a:lvl1pPr marL="0" indent="0" algn="ctr">
              <a:lnSpc>
                <a:spcPct val="100000"/>
              </a:lnSpc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9334994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with no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96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Lato Regular"/>
            </a:endParaRP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304800" y="4286265"/>
            <a:ext cx="8580438" cy="663179"/>
            <a:chOff x="304800" y="5715000"/>
            <a:chExt cx="8580120" cy="883920"/>
          </a:xfrm>
        </p:grpSpPr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304800" y="6553200"/>
              <a:ext cx="8580120" cy="45720"/>
              <a:chOff x="304800" y="6553200"/>
              <a:chExt cx="8580120" cy="45720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304800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692136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1081059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1468395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1855731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2244653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2631989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3020912" y="6552898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3408248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3795584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4184506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4571842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4959177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5348101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5735437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6124359" y="6552898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6511695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6899031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7287954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7675290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8062625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8451548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8838884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</p:grpSp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304800" y="6172200"/>
              <a:ext cx="8580120" cy="45720"/>
              <a:chOff x="304800" y="6553200"/>
              <a:chExt cx="8580120" cy="45720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304800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692136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081059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1468395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1855731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2244653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2631989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3020912" y="6553036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3408248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3795584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4184506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4571842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959177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5348101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5735437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6124359" y="6553036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6511695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6899031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7287954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7675290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8062625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8451548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8838884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</p:grpSp>
        <p:grpSp>
          <p:nvGrpSpPr>
            <p:cNvPr id="8" name="Group 9"/>
            <p:cNvGrpSpPr>
              <a:grpSpLocks/>
            </p:cNvGrpSpPr>
            <p:nvPr/>
          </p:nvGrpSpPr>
          <p:grpSpPr bwMode="auto">
            <a:xfrm>
              <a:off x="304800" y="5715000"/>
              <a:ext cx="8580120" cy="45720"/>
              <a:chOff x="304800" y="6553200"/>
              <a:chExt cx="8580120" cy="4572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304800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92136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081059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468395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855731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244653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631989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020912" y="6553200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408248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795584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184506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4571842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959177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348101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735437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6124359" y="6553200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511695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6899031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7287954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7675290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062625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8451548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8838884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</p:grpSp>
      </p:grpSp>
      <p:pic>
        <p:nvPicPr>
          <p:cNvPr id="78" name="Picture 79" descr="UI New Logo Comple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5410200" cy="93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143000"/>
            <a:ext cx="7543800" cy="1600200"/>
          </a:xfrm>
        </p:spPr>
        <p:txBody>
          <a:bodyPr anchor="b"/>
          <a:lstStyle>
            <a:lvl1pPr algn="ctr">
              <a:lnSpc>
                <a:spcPct val="100000"/>
              </a:lnSpc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1" y="2914650"/>
            <a:ext cx="7620000" cy="1314450"/>
          </a:xfrm>
        </p:spPr>
        <p:txBody>
          <a:bodyPr/>
          <a:lstStyle>
            <a:lvl1pPr marL="0" indent="0" algn="ctr">
              <a:lnSpc>
                <a:spcPct val="100000"/>
              </a:lnSpc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204598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no image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Lato Regular"/>
            </a:endParaRP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304800" y="4286265"/>
            <a:ext cx="8580438" cy="663179"/>
            <a:chOff x="304800" y="5715000"/>
            <a:chExt cx="8580120" cy="883920"/>
          </a:xfrm>
        </p:grpSpPr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304800" y="6553200"/>
              <a:ext cx="8580120" cy="45720"/>
              <a:chOff x="304800" y="6553200"/>
              <a:chExt cx="8580120" cy="45720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304800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692136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1081059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1468395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1855731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2244653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2631989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3020912" y="6552898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3408248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3795584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4184506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4571842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4959177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5348101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5735437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6124359" y="6552898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6511695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6899031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7287954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7675290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8062625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8451548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8838884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</p:grpSp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304800" y="6172200"/>
              <a:ext cx="8580120" cy="45720"/>
              <a:chOff x="304800" y="6553200"/>
              <a:chExt cx="8580120" cy="45720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304800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692136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081059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1468395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1855731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2244653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2631989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3020912" y="6553036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3408248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3795584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4184506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4571842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959177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5348101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5735437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6124359" y="6553036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6511695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6899031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7287954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7675290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8062625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8451548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8838884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</p:grpSp>
        <p:grpSp>
          <p:nvGrpSpPr>
            <p:cNvPr id="8" name="Group 9"/>
            <p:cNvGrpSpPr>
              <a:grpSpLocks/>
            </p:cNvGrpSpPr>
            <p:nvPr/>
          </p:nvGrpSpPr>
          <p:grpSpPr bwMode="auto">
            <a:xfrm>
              <a:off x="304800" y="5715000"/>
              <a:ext cx="8580120" cy="45720"/>
              <a:chOff x="304800" y="6553200"/>
              <a:chExt cx="8580120" cy="4572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304800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92136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081059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468395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855731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244653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631989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020912" y="6553200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408248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795584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184506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4571842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959177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348101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735437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6124359" y="6553200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511695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6899031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7287954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7675290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062625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8451548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8838884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</p:grpSp>
      </p:grpSp>
      <p:pic>
        <p:nvPicPr>
          <p:cNvPr id="80" name="Picture 79" descr="UI New Logo Comple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5410200" cy="93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143000"/>
            <a:ext cx="7543800" cy="1600200"/>
          </a:xfrm>
        </p:spPr>
        <p:txBody>
          <a:bodyPr anchor="b"/>
          <a:lstStyle>
            <a:lvl1pPr algn="ctr">
              <a:lnSpc>
                <a:spcPct val="100000"/>
              </a:lnSpc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1" y="2914650"/>
            <a:ext cx="7620000" cy="1314450"/>
          </a:xfrm>
        </p:spPr>
        <p:txBody>
          <a:bodyPr/>
          <a:lstStyle>
            <a:lvl1pPr marL="0" indent="0" algn="ctr">
              <a:lnSpc>
                <a:spcPct val="100000"/>
              </a:lnSpc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7750066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no imag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Lato Regular"/>
            </a:endParaRP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304800" y="4286265"/>
            <a:ext cx="8580438" cy="663179"/>
            <a:chOff x="304800" y="5715000"/>
            <a:chExt cx="8580120" cy="883920"/>
          </a:xfrm>
        </p:grpSpPr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304800" y="6553200"/>
              <a:ext cx="8580120" cy="45720"/>
              <a:chOff x="304800" y="6553200"/>
              <a:chExt cx="8580120" cy="45720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304800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692136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1081059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1468395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1855731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2244653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2631989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3020912" y="6552898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3408248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3795584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4184506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4571842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4959177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5348101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5735437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6124359" y="6552898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6511695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6899031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7287954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7675290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8062625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8451548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8838884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</p:grpSp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304800" y="6172200"/>
              <a:ext cx="8580120" cy="45720"/>
              <a:chOff x="304800" y="6553200"/>
              <a:chExt cx="8580120" cy="45720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304800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692136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081059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1468395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1855731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2244653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2631989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3020912" y="6553036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3408248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3795584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4184506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4571842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959177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5348101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5735437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6124359" y="6553036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6511695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6899031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7287954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7675290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8062625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8451548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8838884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</p:grpSp>
        <p:grpSp>
          <p:nvGrpSpPr>
            <p:cNvPr id="8" name="Group 9"/>
            <p:cNvGrpSpPr>
              <a:grpSpLocks/>
            </p:cNvGrpSpPr>
            <p:nvPr/>
          </p:nvGrpSpPr>
          <p:grpSpPr bwMode="auto">
            <a:xfrm>
              <a:off x="304800" y="5715000"/>
              <a:ext cx="8580120" cy="45720"/>
              <a:chOff x="304800" y="6553200"/>
              <a:chExt cx="8580120" cy="4572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304800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92136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081059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468395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855731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244653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631989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020912" y="6553200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408248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795584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184506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4571842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959177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348101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735437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6124359" y="6553200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511695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6899031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7287954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7675290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062625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8451548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8838884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</p:grpSp>
      </p:grpSp>
      <p:pic>
        <p:nvPicPr>
          <p:cNvPr id="80" name="Picture 79" descr="UI New Logo Comple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5410200" cy="93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143000"/>
            <a:ext cx="7543800" cy="1600200"/>
          </a:xfrm>
        </p:spPr>
        <p:txBody>
          <a:bodyPr anchor="b">
            <a:no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1" y="2914650"/>
            <a:ext cx="7620000" cy="131445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6463944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28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96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Lato Regular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143000"/>
            <a:ext cx="7543800" cy="1600200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1" y="2914650"/>
            <a:ext cx="7620000" cy="1314450"/>
          </a:xfrm>
        </p:spPr>
        <p:txBody>
          <a:bodyPr/>
          <a:lstStyle>
            <a:lvl1pPr marL="0" indent="0" algn="ctr">
              <a:lnSpc>
                <a:spcPct val="100000"/>
              </a:lnSpc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7409700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Lato Regular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143000"/>
            <a:ext cx="7543800" cy="1600200"/>
          </a:xfrm>
        </p:spPr>
        <p:txBody>
          <a:bodyPr anchor="b"/>
          <a:lstStyle>
            <a:lvl1pPr algn="ctr">
              <a:lnSpc>
                <a:spcPct val="100000"/>
              </a:lnSpc>
              <a:defRPr sz="4400" b="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1" y="2914650"/>
            <a:ext cx="7620000" cy="1314450"/>
          </a:xfrm>
        </p:spPr>
        <p:txBody>
          <a:bodyPr/>
          <a:lstStyle>
            <a:lvl1pPr marL="0" indent="0" algn="ctr">
              <a:lnSpc>
                <a:spcPct val="100000"/>
              </a:lnSpc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546384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Lato Regular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143000"/>
            <a:ext cx="7543800" cy="1600200"/>
          </a:xfrm>
        </p:spPr>
        <p:txBody>
          <a:bodyPr anchor="b"/>
          <a:lstStyle>
            <a:lvl1pPr algn="ctr">
              <a:lnSpc>
                <a:spcPct val="100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1" y="2914650"/>
            <a:ext cx="7620000" cy="131445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48612601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400050"/>
            <a:ext cx="8226425" cy="426244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914412"/>
            <a:ext cx="7910512" cy="3205163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781261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ntent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0051"/>
            <a:ext cx="7772400" cy="1021556"/>
          </a:xfrm>
        </p:spPr>
        <p:txBody>
          <a:bodyPr/>
          <a:lstStyle>
            <a:lvl1pPr algn="l">
              <a:defRPr sz="320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7772400" cy="24574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/>
            </a:lvl1pPr>
            <a:lvl2pPr marL="457189" indent="0">
              <a:buNone/>
              <a:defRPr sz="1800"/>
            </a:lvl2pPr>
            <a:lvl3pPr marL="914378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2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259841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gre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314450"/>
            <a:ext cx="9144000" cy="3086100"/>
          </a:xfrm>
          <a:prstGeom prst="rect">
            <a:avLst/>
          </a:prstGeom>
          <a:solidFill>
            <a:srgbClr val="E0E1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Lato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400050"/>
            <a:ext cx="8226425" cy="426244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485909"/>
            <a:ext cx="7543800" cy="2862263"/>
          </a:xfrm>
        </p:spPr>
        <p:txBody>
          <a:bodyPr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buClr>
                <a:schemeClr val="accent1"/>
              </a:buClr>
              <a:defRPr sz="1800">
                <a:solidFill>
                  <a:srgbClr val="000000"/>
                </a:solidFill>
              </a:defRPr>
            </a:lvl2pPr>
            <a:lvl3pPr>
              <a:buClr>
                <a:schemeClr val="accent1"/>
              </a:buClr>
              <a:defRPr sz="1600">
                <a:solidFill>
                  <a:srgbClr val="000000"/>
                </a:solidFill>
              </a:defRPr>
            </a:lvl3pPr>
            <a:lvl4pPr>
              <a:buClr>
                <a:schemeClr val="accent1"/>
              </a:buClr>
              <a:defRPr sz="1400">
                <a:solidFill>
                  <a:srgbClr val="000000"/>
                </a:solidFill>
              </a:defRPr>
            </a:lvl4pPr>
            <a:lvl5pPr>
              <a:buClr>
                <a:schemeClr val="accent1"/>
              </a:buClr>
              <a:defRPr sz="14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828070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400050"/>
            <a:ext cx="8226425" cy="426244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4081" y="1257300"/>
            <a:ext cx="3571875" cy="2862263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buClr>
                <a:schemeClr val="tx2"/>
              </a:buClr>
              <a:defRPr sz="1800"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>
              <a:buClr>
                <a:schemeClr val="tx2"/>
              </a:buCl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8876" y="1257300"/>
            <a:ext cx="3489324" cy="2862263"/>
          </a:xfrm>
        </p:spPr>
        <p:txBody>
          <a:bodyPr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4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077699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Lato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400050"/>
            <a:ext cx="8226425" cy="426244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485909"/>
            <a:ext cx="7543800" cy="2862263"/>
          </a:xfrm>
        </p:spPr>
        <p:txBody>
          <a:bodyPr/>
          <a:lstStyle>
            <a:lvl1pPr indent="0">
              <a:lnSpc>
                <a:spcPct val="100000"/>
              </a:lnSpc>
              <a:defRPr sz="2000">
                <a:solidFill>
                  <a:schemeClr val="bg1"/>
                </a:solidFill>
              </a:defRPr>
            </a:lvl1pPr>
            <a:lvl2pPr indent="0">
              <a:lnSpc>
                <a:spcPct val="100000"/>
              </a:lnSpc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2pPr>
            <a:lvl3pPr indent="0">
              <a:lnSpc>
                <a:spcPct val="100000"/>
              </a:lnSpc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3pPr>
            <a:lvl4pPr indent="0">
              <a:lnSpc>
                <a:spcPct val="100000"/>
              </a:lnSpc>
              <a:buClr>
                <a:schemeClr val="accent1"/>
              </a:buClr>
              <a:defRPr sz="1400">
                <a:solidFill>
                  <a:schemeClr val="bg1"/>
                </a:solidFill>
              </a:defRPr>
            </a:lvl4pPr>
            <a:lvl5pPr indent="0">
              <a:lnSpc>
                <a:spcPct val="100000"/>
              </a:lnSpc>
              <a:buClr>
                <a:schemeClr val="accent1"/>
              </a:buCl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572407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96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Lato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400050"/>
            <a:ext cx="8226425" cy="426244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485909"/>
            <a:ext cx="7543800" cy="2862263"/>
          </a:xfrm>
        </p:spPr>
        <p:txBody>
          <a:bodyPr/>
          <a:lstStyle>
            <a:lvl1pPr indent="0">
              <a:lnSpc>
                <a:spcPct val="100000"/>
              </a:lnSpc>
              <a:defRPr sz="2000">
                <a:solidFill>
                  <a:schemeClr val="bg1"/>
                </a:solidFill>
              </a:defRPr>
            </a:lvl1pPr>
            <a:lvl2pPr indent="0">
              <a:lnSpc>
                <a:spcPct val="100000"/>
              </a:lnSpc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2pPr>
            <a:lvl3pPr indent="0">
              <a:lnSpc>
                <a:spcPct val="100000"/>
              </a:lnSpc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3pPr>
            <a:lvl4pPr indent="0">
              <a:lnSpc>
                <a:spcPct val="100000"/>
              </a:lnSpc>
              <a:buClr>
                <a:schemeClr val="accent1"/>
              </a:buClr>
              <a:defRPr sz="1400">
                <a:solidFill>
                  <a:schemeClr val="bg1"/>
                </a:solidFill>
              </a:defRPr>
            </a:lvl4pPr>
            <a:lvl5pPr indent="0">
              <a:lnSpc>
                <a:spcPct val="100000"/>
              </a:lnSpc>
              <a:buClr>
                <a:schemeClr val="accent1"/>
              </a:buCl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525728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Lato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400050"/>
            <a:ext cx="8226425" cy="426244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485909"/>
            <a:ext cx="7543800" cy="2862263"/>
          </a:xfrm>
        </p:spPr>
        <p:txBody>
          <a:bodyPr/>
          <a:lstStyle>
            <a:lvl1pPr indent="0">
              <a:lnSpc>
                <a:spcPct val="100000"/>
              </a:lnSpc>
              <a:defRPr sz="2000">
                <a:solidFill>
                  <a:schemeClr val="bg1"/>
                </a:solidFill>
              </a:defRPr>
            </a:lvl1pPr>
            <a:lvl2pPr indent="0">
              <a:lnSpc>
                <a:spcPct val="100000"/>
              </a:lnSpc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2pPr>
            <a:lvl3pPr indent="0">
              <a:lnSpc>
                <a:spcPct val="100000"/>
              </a:lnSpc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3pPr>
            <a:lvl4pPr indent="0">
              <a:lnSpc>
                <a:spcPct val="100000"/>
              </a:lnSpc>
              <a:buClr>
                <a:schemeClr val="accent1"/>
              </a:buClr>
              <a:defRPr sz="1400">
                <a:solidFill>
                  <a:schemeClr val="bg1"/>
                </a:solidFill>
              </a:defRPr>
            </a:lvl4pPr>
            <a:lvl5pPr indent="0">
              <a:lnSpc>
                <a:spcPct val="100000"/>
              </a:lnSpc>
              <a:buClr>
                <a:schemeClr val="accent1"/>
              </a:buCl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58800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UI New Logo Complet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5410200" cy="93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dirty="0">
              <a:solidFill>
                <a:srgbClr val="0096D2">
                  <a:lumMod val="60000"/>
                  <a:lumOff val="40000"/>
                </a:srgbClr>
              </a:solidFill>
              <a:latin typeface="Lato Regular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485900"/>
            <a:ext cx="9144000" cy="2171700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3829050"/>
            <a:ext cx="7696199" cy="1028700"/>
          </a:xfrm>
        </p:spPr>
        <p:txBody>
          <a:bodyPr/>
          <a:lstStyle>
            <a:lvl1pPr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185142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86807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669908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7" y="385762"/>
            <a:ext cx="3008313" cy="871538"/>
          </a:xfrm>
        </p:spPr>
        <p:txBody>
          <a:bodyPr/>
          <a:lstStyle>
            <a:lvl1pPr algn="l">
              <a:defRPr sz="3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85772"/>
            <a:ext cx="5111750" cy="438983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7" y="1257309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6496374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342900"/>
            <a:ext cx="8305800" cy="371475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22911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28651"/>
            <a:ext cx="6934200" cy="3396854"/>
          </a:xfrm>
        </p:spPr>
        <p:txBody>
          <a:bodyPr anchor="b"/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744214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48837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7" y="400062"/>
            <a:ext cx="2055813" cy="3890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4" y="400062"/>
            <a:ext cx="6018212" cy="3890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4402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3348" y="601731"/>
            <a:ext cx="6477805" cy="1906073"/>
          </a:xfrm>
        </p:spPr>
        <p:txBody>
          <a:bodyPr bIns="0" anchor="b">
            <a:normAutofit/>
          </a:bodyPr>
          <a:lstStyle>
            <a:lvl1pPr algn="l"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3335" y="2648403"/>
            <a:ext cx="6477804" cy="733216"/>
          </a:xfrm>
        </p:spPr>
        <p:txBody>
          <a:bodyPr tIns="68579" bIns="68579">
            <a:normAutofit/>
          </a:bodyPr>
          <a:lstStyle>
            <a:lvl1pPr marL="0" indent="0" algn="l">
              <a:buNone/>
              <a:defRPr sz="1400" b="0" cap="all" baseline="0">
                <a:solidFill>
                  <a:schemeClr val="tx1"/>
                </a:solidFill>
              </a:defRPr>
            </a:lvl1pPr>
            <a:lvl2pPr marL="342892" indent="0" algn="ctr">
              <a:buNone/>
              <a:defRPr sz="14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12376" y="246983"/>
            <a:ext cx="3730436" cy="231901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Give&amp;Take: Consumers Contribution &amp; Charity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8249" y="599230"/>
            <a:ext cx="608264" cy="377684"/>
          </a:xfrm>
        </p:spPr>
        <p:txBody>
          <a:bodyPr/>
          <a:lstStyle/>
          <a:p>
            <a:fld id="{EF263E4C-6069-43A3-B3AA-C275D5A3EE2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813335" y="2646407"/>
            <a:ext cx="6477804" cy="0"/>
          </a:xfrm>
          <a:prstGeom prst="line">
            <a:avLst/>
          </a:prstGeom>
          <a:ln w="31750">
            <a:solidFill>
              <a:srgbClr val="326A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20611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680" y="603391"/>
            <a:ext cx="7202456" cy="786926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680" y="1511799"/>
            <a:ext cx="7202456" cy="2587960"/>
          </a:xfrm>
        </p:spPr>
        <p:txBody>
          <a:bodyPr anchor="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6684" y="246983"/>
            <a:ext cx="4454127" cy="231901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Give&amp;Take: Consumers Contribution &amp; Charity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3644" y="4792807"/>
            <a:ext cx="608264" cy="267734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EF263E4C-6069-43A3-B3AA-C275D5A3EE2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636679" y="1385316"/>
            <a:ext cx="7205642" cy="0"/>
          </a:xfrm>
          <a:prstGeom prst="line">
            <a:avLst/>
          </a:prstGeom>
          <a:ln w="31750">
            <a:solidFill>
              <a:srgbClr val="326A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1490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679" y="1317110"/>
            <a:ext cx="6482366" cy="1415963"/>
          </a:xfrm>
        </p:spPr>
        <p:txBody>
          <a:bodyPr anchor="b">
            <a:normAutofit/>
          </a:bodyPr>
          <a:lstStyle>
            <a:lvl1pPr algn="l"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0693" y="2854660"/>
            <a:ext cx="6472835" cy="759697"/>
          </a:xfrm>
        </p:spPr>
        <p:txBody>
          <a:bodyPr tIns="68579"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342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Give&amp;Take: Consumers Contribution &amp; Charity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0404" y="4765816"/>
            <a:ext cx="608264" cy="377684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EF263E4C-6069-43A3-B3AA-C275D5A3EE2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090693" y="2853739"/>
            <a:ext cx="6472835" cy="0"/>
          </a:xfrm>
          <a:prstGeom prst="line">
            <a:avLst/>
          </a:prstGeom>
          <a:ln w="31750">
            <a:solidFill>
              <a:srgbClr val="326A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941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392" y="603680"/>
            <a:ext cx="7204226" cy="79447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976" y="1508160"/>
            <a:ext cx="3483864" cy="258644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4806" y="1513007"/>
            <a:ext cx="3483864" cy="25811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3170" y="246983"/>
            <a:ext cx="4454127" cy="231901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Give&amp;Take: Consumers Contribution &amp; Charity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63644" y="4765816"/>
            <a:ext cx="608264" cy="377684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EF263E4C-6069-43A3-B3AA-C275D5A3EE2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544900" y="1385316"/>
            <a:ext cx="7205642" cy="0"/>
          </a:xfrm>
          <a:prstGeom prst="line">
            <a:avLst/>
          </a:prstGeom>
          <a:ln w="31750">
            <a:solidFill>
              <a:srgbClr val="326A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8848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43450"/>
            <a:ext cx="9144000" cy="400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Lato Regular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04800" y="4286250"/>
            <a:ext cx="8580120" cy="662940"/>
            <a:chOff x="304800" y="5715000"/>
            <a:chExt cx="8580120" cy="883920"/>
          </a:xfrm>
          <a:solidFill>
            <a:schemeClr val="accent5">
              <a:lumMod val="40000"/>
              <a:lumOff val="60000"/>
            </a:schemeClr>
          </a:solidFill>
        </p:grpSpPr>
        <p:grpSp>
          <p:nvGrpSpPr>
            <p:cNvPr id="6" name="Group 5"/>
            <p:cNvGrpSpPr/>
            <p:nvPr/>
          </p:nvGrpSpPr>
          <p:grpSpPr>
            <a:xfrm>
              <a:off x="304800" y="6553200"/>
              <a:ext cx="8580120" cy="45720"/>
              <a:chOff x="304800" y="6553200"/>
              <a:chExt cx="8580120" cy="45720"/>
            </a:xfrm>
            <a:grpFill/>
          </p:grpSpPr>
          <p:sp>
            <p:nvSpPr>
              <p:cNvPr id="55" name="Rectangle 54"/>
              <p:cNvSpPr/>
              <p:nvPr/>
            </p:nvSpPr>
            <p:spPr>
              <a:xfrm>
                <a:off x="304800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692727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1080654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1468581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1856508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2244435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2632362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3020289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3408216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3796143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4184070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4571997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4959924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5347851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5735778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6123705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6511632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6899559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7287486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7675413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8063340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8451267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8839200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304800" y="6172200"/>
              <a:ext cx="8580120" cy="45720"/>
              <a:chOff x="304800" y="6553200"/>
              <a:chExt cx="8580120" cy="45720"/>
            </a:xfrm>
            <a:grpFill/>
          </p:grpSpPr>
          <p:sp>
            <p:nvSpPr>
              <p:cNvPr id="32" name="Rectangle 31"/>
              <p:cNvSpPr/>
              <p:nvPr/>
            </p:nvSpPr>
            <p:spPr>
              <a:xfrm>
                <a:off x="304800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692727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080654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1468581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1856508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2244435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2632362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3020289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3408216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3796143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4184070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4571997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959924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5347851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5735778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6123705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6511632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6899559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7287486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7675413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8063340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8451267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8839200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304800" y="5715000"/>
              <a:ext cx="8580120" cy="45720"/>
              <a:chOff x="304800" y="6553200"/>
              <a:chExt cx="8580120" cy="45720"/>
            </a:xfrm>
            <a:grpFill/>
          </p:grpSpPr>
          <p:sp>
            <p:nvSpPr>
              <p:cNvPr id="9" name="Rectangle 8"/>
              <p:cNvSpPr/>
              <p:nvPr/>
            </p:nvSpPr>
            <p:spPr>
              <a:xfrm>
                <a:off x="304800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92727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080654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468581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856508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244435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632362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020289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408216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796143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184070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4571997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959924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347851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735778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6123705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511632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6899559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7287486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7675413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063340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8451267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8839200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</p:grpSp>
      </p:grpSp>
      <p:pic>
        <p:nvPicPr>
          <p:cNvPr id="78" name="Picture 79" descr="UI New Logo Complet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5410200" cy="93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143000"/>
            <a:ext cx="7543800" cy="1600200"/>
          </a:xfrm>
        </p:spPr>
        <p:txBody>
          <a:bodyPr anchor="b"/>
          <a:lstStyle>
            <a:lvl1pPr algn="ctr">
              <a:lnSpc>
                <a:spcPct val="100000"/>
              </a:lnSpc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1" y="2914650"/>
            <a:ext cx="7620000" cy="1314450"/>
          </a:xfrm>
        </p:spPr>
        <p:txBody>
          <a:bodyPr/>
          <a:lstStyle>
            <a:lvl1pPr marL="0" indent="0" algn="ctr">
              <a:lnSpc>
                <a:spcPct val="100000"/>
              </a:lnSpc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251166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394" y="603132"/>
            <a:ext cx="7205746" cy="79223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5393" y="1514675"/>
            <a:ext cx="3483864" cy="60145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700" b="0" cap="all" baseline="0">
                <a:solidFill>
                  <a:srgbClr val="326A00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5393" y="2118215"/>
            <a:ext cx="3483864" cy="198334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9272" y="1517253"/>
            <a:ext cx="3483864" cy="60167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700" b="0" cap="all" baseline="0">
                <a:solidFill>
                  <a:srgbClr val="326A00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9272" y="2116119"/>
            <a:ext cx="3483864" cy="19780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Give&amp;Take: Consumers Contribution &amp; Charity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3E4C-6069-43A3-B3AA-C275D5A3EE2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>
            <a:solidFill>
              <a:srgbClr val="326A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2801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Give&amp;Take: Consumers Contribution &amp; Charity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3E4C-6069-43A3-B3AA-C275D5A3EE2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>
            <a:solidFill>
              <a:srgbClr val="326A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7025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Give&amp;Take: Consumers Contribution &amp; Charity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3E4C-6069-43A3-B3AA-C275D5A3EE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633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505" y="599230"/>
            <a:ext cx="2454824" cy="1685338"/>
          </a:xfrm>
        </p:spPr>
        <p:txBody>
          <a:bodyPr anchor="b">
            <a:normAutofit/>
          </a:bodyPr>
          <a:lstStyle>
            <a:lvl1pPr algn="l"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2787" y="599230"/>
            <a:ext cx="4509353" cy="3494120"/>
          </a:xfrm>
        </p:spPr>
        <p:txBody>
          <a:bodyPr anchor="ctr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3503" y="2523670"/>
            <a:ext cx="2456260" cy="1566584"/>
          </a:xfrm>
        </p:spPr>
        <p:txBody>
          <a:bodyPr/>
          <a:lstStyle>
            <a:lvl1pPr marL="0" indent="0" algn="l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Give&amp;Take: Consumers Contribution &amp; Charity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79231" y="4765816"/>
            <a:ext cx="608264" cy="377684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EF263E4C-6069-43A3-B3AA-C275D5A3EE2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086210" y="2404118"/>
            <a:ext cx="2452118" cy="0"/>
          </a:xfrm>
          <a:prstGeom prst="line">
            <a:avLst/>
          </a:prstGeom>
          <a:ln w="31750">
            <a:solidFill>
              <a:srgbClr val="326A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5289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608041" y="361629"/>
            <a:ext cx="3055900" cy="3861826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405" y="847135"/>
            <a:ext cx="4149246" cy="1372938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3292" y="841920"/>
            <a:ext cx="2093378" cy="2899745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7751" y="2359507"/>
            <a:ext cx="4143303" cy="1502807"/>
          </a:xfrm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85544" y="4102393"/>
            <a:ext cx="4145513" cy="240092"/>
          </a:xfrm>
        </p:spPr>
        <p:txBody>
          <a:bodyPr/>
          <a:lstStyle>
            <a:lvl1pPr algn="l"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85547" y="238981"/>
            <a:ext cx="4155753" cy="240698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Give&amp;Take: Consumers Contribution &amp; Charity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3E4C-6069-43A3-B3AA-C275D5A3EE2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085544" y="2357704"/>
            <a:ext cx="4145513" cy="0"/>
          </a:xfrm>
          <a:prstGeom prst="line">
            <a:avLst/>
          </a:prstGeom>
          <a:ln w="31750">
            <a:solidFill>
              <a:srgbClr val="326A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73045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4961656"/>
            <a:ext cx="9144000" cy="188648"/>
          </a:xfrm>
          <a:prstGeom prst="rect">
            <a:avLst/>
          </a:prstGeom>
          <a:solidFill>
            <a:srgbClr val="BBD1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457189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2"/>
            <a:ext cx="9144000" cy="545523"/>
          </a:xfrm>
          <a:prstGeom prst="rect">
            <a:avLst/>
          </a:prstGeom>
          <a:solidFill>
            <a:srgbClr val="BBD1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457189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650889" y="3056335"/>
            <a:ext cx="7807325" cy="536972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rgbClr val="A6A6A6"/>
                </a:solidFill>
              </a:defRPr>
            </a:lvl1pPr>
            <a:lvl2pPr>
              <a:defRPr sz="3200" b="1">
                <a:solidFill>
                  <a:srgbClr val="A6A6A6"/>
                </a:solidFill>
              </a:defRPr>
            </a:lvl2pPr>
            <a:lvl3pPr>
              <a:defRPr sz="3200" b="1">
                <a:solidFill>
                  <a:srgbClr val="A6A6A6"/>
                </a:solidFill>
              </a:defRPr>
            </a:lvl3pPr>
            <a:lvl4pPr>
              <a:defRPr sz="3200" b="1">
                <a:solidFill>
                  <a:srgbClr val="A6A6A6"/>
                </a:solidFill>
              </a:defRPr>
            </a:lvl4pPr>
            <a:lvl5pPr>
              <a:defRPr sz="3200" b="1">
                <a:solidFill>
                  <a:srgbClr val="A6A6A6"/>
                </a:solidFill>
              </a:defRPr>
            </a:lvl5pPr>
          </a:lstStyle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US" dirty="0"/>
          </a:p>
        </p:txBody>
      </p:sp>
      <p:pic>
        <p:nvPicPr>
          <p:cNvPr id="8" name="Picture 7" descr="Logo w:text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76" y="1382490"/>
            <a:ext cx="4593935" cy="764977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51179" y="2480635"/>
            <a:ext cx="7807325" cy="563166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  <a:lvl2pPr>
              <a:defRPr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8006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4961656"/>
            <a:ext cx="9144000" cy="188648"/>
          </a:xfrm>
          <a:prstGeom prst="rect">
            <a:avLst/>
          </a:prstGeom>
          <a:solidFill>
            <a:srgbClr val="BBD1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457189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2"/>
            <a:ext cx="9144000" cy="545523"/>
          </a:xfrm>
          <a:prstGeom prst="rect">
            <a:avLst/>
          </a:prstGeom>
          <a:solidFill>
            <a:srgbClr val="BBD1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457189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9492"/>
            <a:ext cx="8229600" cy="341167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ounded Rectangle 6"/>
          <p:cNvSpPr/>
          <p:nvPr userDrawn="1"/>
        </p:nvSpPr>
        <p:spPr>
          <a:xfrm>
            <a:off x="6407737" y="294410"/>
            <a:ext cx="2380413" cy="4050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457189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Logo w:text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84823"/>
            <a:ext cx="2133600" cy="385849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57214" y="251112"/>
            <a:ext cx="5846763" cy="311944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bg1"/>
                </a:solidFill>
              </a:defRPr>
            </a:lvl2pPr>
            <a:lvl3pPr marL="914378" indent="0">
              <a:buNone/>
              <a:defRPr sz="2000">
                <a:solidFill>
                  <a:schemeClr val="bg1"/>
                </a:solidFill>
              </a:defRPr>
            </a:lvl3pPr>
            <a:lvl4pPr marL="1371566" indent="0">
              <a:buNone/>
              <a:defRPr sz="2000">
                <a:solidFill>
                  <a:schemeClr val="bg1"/>
                </a:solidFill>
              </a:defRPr>
            </a:lvl4pPr>
            <a:lvl5pPr marL="1828754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457200" y="770659"/>
            <a:ext cx="8229600" cy="563166"/>
          </a:xfrm>
        </p:spPr>
        <p:txBody>
          <a:bodyPr/>
          <a:lstStyle>
            <a:lvl1pPr marL="0" indent="0">
              <a:buNone/>
              <a:defRPr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23120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23120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23120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EB6B78AE-62EB-E643-A379-E32758A665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499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4961656"/>
            <a:ext cx="9144000" cy="188648"/>
          </a:xfrm>
          <a:prstGeom prst="rect">
            <a:avLst/>
          </a:prstGeom>
          <a:solidFill>
            <a:srgbClr val="BBD1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457189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2"/>
            <a:ext cx="9144000" cy="545523"/>
          </a:xfrm>
          <a:prstGeom prst="rect">
            <a:avLst/>
          </a:prstGeom>
          <a:solidFill>
            <a:srgbClr val="BBD1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457189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685800" y="1566971"/>
            <a:ext cx="7772400" cy="563166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  <a:lvl2pPr>
              <a:defRPr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US" dirty="0"/>
          </a:p>
        </p:txBody>
      </p:sp>
      <p:sp>
        <p:nvSpPr>
          <p:cNvPr id="8" name="Rounded Rectangle 7"/>
          <p:cNvSpPr/>
          <p:nvPr userDrawn="1"/>
        </p:nvSpPr>
        <p:spPr>
          <a:xfrm>
            <a:off x="6407737" y="294410"/>
            <a:ext cx="2380413" cy="4050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457189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685800" y="2130041"/>
            <a:ext cx="7772400" cy="614363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chemeClr val="bg1">
                    <a:lumMod val="65000"/>
                  </a:schemeClr>
                </a:solidFill>
              </a:defRPr>
            </a:lvl1pPr>
            <a:lvl2pPr>
              <a:defRPr sz="3200" b="1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3200" b="1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3200" b="1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3200" b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23120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23120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23120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EB6B78AE-62EB-E643-A379-E32758A665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Logo w:text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84823"/>
            <a:ext cx="2133600" cy="38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775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4961656"/>
            <a:ext cx="9144000" cy="18864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457189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2"/>
            <a:ext cx="9144000" cy="545523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457189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650889" y="3056335"/>
            <a:ext cx="7807325" cy="536972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rgbClr val="A6A6A6"/>
                </a:solidFill>
              </a:defRPr>
            </a:lvl1pPr>
            <a:lvl2pPr>
              <a:defRPr sz="3200" b="1">
                <a:solidFill>
                  <a:srgbClr val="A6A6A6"/>
                </a:solidFill>
              </a:defRPr>
            </a:lvl2pPr>
            <a:lvl3pPr>
              <a:defRPr sz="3200" b="1">
                <a:solidFill>
                  <a:srgbClr val="A6A6A6"/>
                </a:solidFill>
              </a:defRPr>
            </a:lvl3pPr>
            <a:lvl4pPr>
              <a:defRPr sz="3200" b="1">
                <a:solidFill>
                  <a:srgbClr val="A6A6A6"/>
                </a:solidFill>
              </a:defRPr>
            </a:lvl4pPr>
            <a:lvl5pPr>
              <a:defRPr sz="3200" b="1">
                <a:solidFill>
                  <a:srgbClr val="A6A6A6"/>
                </a:solidFill>
              </a:defRPr>
            </a:lvl5pPr>
          </a:lstStyle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US" dirty="0"/>
          </a:p>
        </p:txBody>
      </p:sp>
      <p:pic>
        <p:nvPicPr>
          <p:cNvPr id="8" name="Picture 7" descr="Logo w:text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6" y="1382490"/>
            <a:ext cx="5238926" cy="764977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51179" y="2480635"/>
            <a:ext cx="7807325" cy="563166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  <a:lvl2pPr>
              <a:defRPr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23120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23120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23120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EB6B78AE-62EB-E643-A379-E32758A665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7318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4961656"/>
            <a:ext cx="9144000" cy="18864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457189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2"/>
            <a:ext cx="9144000" cy="545523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457189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9492"/>
            <a:ext cx="8229600" cy="341167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ounded Rectangle 6"/>
          <p:cNvSpPr/>
          <p:nvPr userDrawn="1"/>
        </p:nvSpPr>
        <p:spPr>
          <a:xfrm>
            <a:off x="6407737" y="294410"/>
            <a:ext cx="2380413" cy="4050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457189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57214" y="251112"/>
            <a:ext cx="5846763" cy="311944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bg1"/>
                </a:solidFill>
              </a:defRPr>
            </a:lvl2pPr>
            <a:lvl3pPr marL="914378" indent="0">
              <a:buNone/>
              <a:defRPr sz="2000">
                <a:solidFill>
                  <a:schemeClr val="bg1"/>
                </a:solidFill>
              </a:defRPr>
            </a:lvl3pPr>
            <a:lvl4pPr marL="1371566" indent="0">
              <a:buNone/>
              <a:defRPr sz="2000">
                <a:solidFill>
                  <a:schemeClr val="bg1"/>
                </a:solidFill>
              </a:defRPr>
            </a:lvl4pPr>
            <a:lvl5pPr marL="1828754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457200" y="770659"/>
            <a:ext cx="8229600" cy="563166"/>
          </a:xfrm>
        </p:spPr>
        <p:txBody>
          <a:bodyPr/>
          <a:lstStyle>
            <a:lvl1pPr marL="0" indent="0">
              <a:buNone/>
              <a:defRPr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23120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23120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23120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3681B825-DCF6-9240-A4ED-8D9DD9C8EB9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Logo w:text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84823"/>
            <a:ext cx="2133600" cy="38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80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with no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96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Lato Regular"/>
            </a:endParaRP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304800" y="4286265"/>
            <a:ext cx="8580438" cy="663179"/>
            <a:chOff x="304800" y="5715000"/>
            <a:chExt cx="8580120" cy="883920"/>
          </a:xfrm>
        </p:grpSpPr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304800" y="6553200"/>
              <a:ext cx="8580120" cy="45720"/>
              <a:chOff x="304800" y="6553200"/>
              <a:chExt cx="8580120" cy="45720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304800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692136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1081059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1468395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1855731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2244653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2631989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3020912" y="6552898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3408248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3795584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4184506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4571842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4959177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5348101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5735437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6124359" y="6552898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6511695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6899031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7287954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7675290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8062625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8451548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8838884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</p:grpSp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304800" y="6172200"/>
              <a:ext cx="8580120" cy="45720"/>
              <a:chOff x="304800" y="6553200"/>
              <a:chExt cx="8580120" cy="45720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304800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692136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081059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1468395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1855731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2244653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2631989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3020912" y="6553036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3408248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3795584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4184506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4571842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959177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5348101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5735437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6124359" y="6553036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6511695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6899031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7287954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7675290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8062625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8451548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8838884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</p:grpSp>
        <p:grpSp>
          <p:nvGrpSpPr>
            <p:cNvPr id="8" name="Group 9"/>
            <p:cNvGrpSpPr>
              <a:grpSpLocks/>
            </p:cNvGrpSpPr>
            <p:nvPr/>
          </p:nvGrpSpPr>
          <p:grpSpPr bwMode="auto">
            <a:xfrm>
              <a:off x="304800" y="5715000"/>
              <a:ext cx="8580120" cy="45720"/>
              <a:chOff x="304800" y="6553200"/>
              <a:chExt cx="8580120" cy="4572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304800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92136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081059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468395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855731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244653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631989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020912" y="6553200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408248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795584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184506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4571842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959177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348101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735437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6124359" y="6553200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511695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6899031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7287954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7675290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062625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8451548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8838884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</p:grpSp>
      </p:grpSp>
      <p:pic>
        <p:nvPicPr>
          <p:cNvPr id="78" name="Picture 79" descr="UI New Logo Complet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5410200" cy="93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143000"/>
            <a:ext cx="7543800" cy="1600200"/>
          </a:xfrm>
        </p:spPr>
        <p:txBody>
          <a:bodyPr anchor="b"/>
          <a:lstStyle>
            <a:lvl1pPr algn="ctr">
              <a:lnSpc>
                <a:spcPct val="100000"/>
              </a:lnSpc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1" y="2914650"/>
            <a:ext cx="7620000" cy="1314450"/>
          </a:xfrm>
        </p:spPr>
        <p:txBody>
          <a:bodyPr/>
          <a:lstStyle>
            <a:lvl1pPr marL="0" indent="0" algn="ctr">
              <a:lnSpc>
                <a:spcPct val="100000"/>
              </a:lnSpc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292715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4961656"/>
            <a:ext cx="9144000" cy="18864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457189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2"/>
            <a:ext cx="9144000" cy="545523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457189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685800" y="1566971"/>
            <a:ext cx="7772400" cy="563166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  <a:lvl2pPr>
              <a:defRPr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US" dirty="0"/>
          </a:p>
        </p:txBody>
      </p:sp>
      <p:sp>
        <p:nvSpPr>
          <p:cNvPr id="8" name="Rounded Rectangle 7"/>
          <p:cNvSpPr/>
          <p:nvPr userDrawn="1"/>
        </p:nvSpPr>
        <p:spPr>
          <a:xfrm>
            <a:off x="6407737" y="294410"/>
            <a:ext cx="2380413" cy="4050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457189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685800" y="2130041"/>
            <a:ext cx="7772400" cy="614363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chemeClr val="bg1">
                    <a:lumMod val="65000"/>
                  </a:schemeClr>
                </a:solidFill>
              </a:defRPr>
            </a:lvl1pPr>
            <a:lvl2pPr>
              <a:defRPr sz="3200" b="1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3200" b="1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3200" b="1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3200" b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23120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23120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23120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EB6B78AE-62EB-E643-A379-E32758A665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Logo w:text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84823"/>
            <a:ext cx="2133600" cy="38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2001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4961656"/>
            <a:ext cx="9144000" cy="188648"/>
          </a:xfrm>
          <a:prstGeom prst="rect">
            <a:avLst/>
          </a:prstGeom>
          <a:solidFill>
            <a:srgbClr val="1B92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457189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2"/>
            <a:ext cx="9144000" cy="545523"/>
          </a:xfrm>
          <a:prstGeom prst="rect">
            <a:avLst/>
          </a:prstGeom>
          <a:solidFill>
            <a:srgbClr val="1B92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457189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650889" y="3056335"/>
            <a:ext cx="7807325" cy="536972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rgbClr val="A6A6A6"/>
                </a:solidFill>
              </a:defRPr>
            </a:lvl1pPr>
            <a:lvl2pPr>
              <a:defRPr sz="3200" b="1">
                <a:solidFill>
                  <a:srgbClr val="A6A6A6"/>
                </a:solidFill>
              </a:defRPr>
            </a:lvl2pPr>
            <a:lvl3pPr>
              <a:defRPr sz="3200" b="1">
                <a:solidFill>
                  <a:srgbClr val="A6A6A6"/>
                </a:solidFill>
              </a:defRPr>
            </a:lvl3pPr>
            <a:lvl4pPr>
              <a:defRPr sz="3200" b="1">
                <a:solidFill>
                  <a:srgbClr val="A6A6A6"/>
                </a:solidFill>
              </a:defRPr>
            </a:lvl4pPr>
            <a:lvl5pPr>
              <a:defRPr sz="3200" b="1">
                <a:solidFill>
                  <a:srgbClr val="A6A6A6"/>
                </a:solidFill>
              </a:defRPr>
            </a:lvl5pPr>
          </a:lstStyle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US" dirty="0"/>
          </a:p>
        </p:txBody>
      </p:sp>
      <p:pic>
        <p:nvPicPr>
          <p:cNvPr id="8" name="Picture 7" descr="Logo w:text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6" y="1382490"/>
            <a:ext cx="5238926" cy="764977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51179" y="2480635"/>
            <a:ext cx="7807325" cy="563166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  <a:lvl2pPr>
              <a:defRPr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23120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23120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23120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EB6B78AE-62EB-E643-A379-E32758A665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1076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4961656"/>
            <a:ext cx="9144000" cy="188648"/>
          </a:xfrm>
          <a:prstGeom prst="rect">
            <a:avLst/>
          </a:prstGeom>
          <a:solidFill>
            <a:srgbClr val="1B92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457189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2"/>
            <a:ext cx="9144000" cy="545523"/>
          </a:xfrm>
          <a:prstGeom prst="rect">
            <a:avLst/>
          </a:prstGeom>
          <a:solidFill>
            <a:srgbClr val="1B92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457189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9492"/>
            <a:ext cx="8229600" cy="341167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ounded Rectangle 6"/>
          <p:cNvSpPr/>
          <p:nvPr userDrawn="1"/>
        </p:nvSpPr>
        <p:spPr>
          <a:xfrm>
            <a:off x="6407737" y="294410"/>
            <a:ext cx="2380413" cy="4050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457189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57214" y="251112"/>
            <a:ext cx="5846763" cy="311944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bg1"/>
                </a:solidFill>
              </a:defRPr>
            </a:lvl2pPr>
            <a:lvl3pPr marL="914378" indent="0">
              <a:buNone/>
              <a:defRPr sz="2000">
                <a:solidFill>
                  <a:schemeClr val="bg1"/>
                </a:solidFill>
              </a:defRPr>
            </a:lvl3pPr>
            <a:lvl4pPr marL="1371566" indent="0">
              <a:buNone/>
              <a:defRPr sz="2000">
                <a:solidFill>
                  <a:schemeClr val="bg1"/>
                </a:solidFill>
              </a:defRPr>
            </a:lvl4pPr>
            <a:lvl5pPr marL="1828754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457200" y="770659"/>
            <a:ext cx="8229600" cy="563166"/>
          </a:xfrm>
        </p:spPr>
        <p:txBody>
          <a:bodyPr/>
          <a:lstStyle>
            <a:lvl1pPr marL="0" indent="0">
              <a:buNone/>
              <a:defRPr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23120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23120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23120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EB6B78AE-62EB-E643-A379-E32758A665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 descr="Logo w:text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84823"/>
            <a:ext cx="2133600" cy="38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365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4961656"/>
            <a:ext cx="9144000" cy="188648"/>
          </a:xfrm>
          <a:prstGeom prst="rect">
            <a:avLst/>
          </a:prstGeom>
          <a:solidFill>
            <a:srgbClr val="1B92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457189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2"/>
            <a:ext cx="9144000" cy="545523"/>
          </a:xfrm>
          <a:prstGeom prst="rect">
            <a:avLst/>
          </a:prstGeom>
          <a:solidFill>
            <a:srgbClr val="1B92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457189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685800" y="1566971"/>
            <a:ext cx="7772400" cy="563166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  <a:lvl2pPr>
              <a:defRPr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US" dirty="0"/>
          </a:p>
        </p:txBody>
      </p:sp>
      <p:sp>
        <p:nvSpPr>
          <p:cNvPr id="8" name="Rounded Rectangle 7"/>
          <p:cNvSpPr/>
          <p:nvPr userDrawn="1"/>
        </p:nvSpPr>
        <p:spPr>
          <a:xfrm>
            <a:off x="6407737" y="294410"/>
            <a:ext cx="2380413" cy="4050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457189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685800" y="2130041"/>
            <a:ext cx="7772400" cy="614363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chemeClr val="bg1">
                    <a:lumMod val="65000"/>
                  </a:schemeClr>
                </a:solidFill>
              </a:defRPr>
            </a:lvl1pPr>
            <a:lvl2pPr>
              <a:defRPr sz="3200" b="1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3200" b="1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3200" b="1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3200" b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23120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23120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23120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EB6B78AE-62EB-E643-A379-E32758A665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Logo w:text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84823"/>
            <a:ext cx="2133600" cy="38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8170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C73C2E-0C80-7246-9E4C-9890A80EB068}" type="datetimeFigureOut">
              <a:rPr lang="en-US" smtClean="0">
                <a:solidFill>
                  <a:prstClr val="white"/>
                </a:solidFill>
              </a:rPr>
              <a:pPr/>
              <a:t>3/28/2017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7C5980D-31F4-DE4B-9AFB-EDF835D748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647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b" anchorCtr="0"/>
          <a:lstStyle>
            <a:lvl1pPr lvl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29515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b" anchorCtr="0"/>
          <a:lstStyle>
            <a:lvl1pPr lvl="0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79390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b" anchorCtr="0"/>
          <a:lstStyle>
            <a:lvl1pPr lvl="0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700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45378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b" anchorCtr="0"/>
          <a:lstStyle>
            <a:lvl1pPr lvl="0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6790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t" anchorCtr="0"/>
          <a:lstStyle>
            <a:lvl1pPr lvl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6882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no image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Lato Regular"/>
            </a:endParaRP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304800" y="4286265"/>
            <a:ext cx="8580438" cy="663179"/>
            <a:chOff x="304800" y="5715000"/>
            <a:chExt cx="8580120" cy="883920"/>
          </a:xfrm>
        </p:grpSpPr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304800" y="6553200"/>
              <a:ext cx="8580120" cy="45720"/>
              <a:chOff x="304800" y="6553200"/>
              <a:chExt cx="8580120" cy="45720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304800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692136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1081059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1468395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1855731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2244653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2631989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3020912" y="6552898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3408248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3795584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4184506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4571842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4959177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5348101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5735437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6124359" y="6552898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6511695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6899031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7287954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7675290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8062625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8451548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8838884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</p:grpSp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304800" y="6172200"/>
              <a:ext cx="8580120" cy="45720"/>
              <a:chOff x="304800" y="6553200"/>
              <a:chExt cx="8580120" cy="45720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304800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692136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081059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1468395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1855731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2244653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2631989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3020912" y="6553036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3408248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3795584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4184506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4571842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959177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5348101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5735437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6124359" y="6553036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6511695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6899031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7287954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7675290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8062625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8451548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8838884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</p:grpSp>
        <p:grpSp>
          <p:nvGrpSpPr>
            <p:cNvPr id="8" name="Group 9"/>
            <p:cNvGrpSpPr>
              <a:grpSpLocks/>
            </p:cNvGrpSpPr>
            <p:nvPr/>
          </p:nvGrpSpPr>
          <p:grpSpPr bwMode="auto">
            <a:xfrm>
              <a:off x="304800" y="5715000"/>
              <a:ext cx="8580120" cy="45720"/>
              <a:chOff x="304800" y="6553200"/>
              <a:chExt cx="8580120" cy="4572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304800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92136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081059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468395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855731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244653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631989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020912" y="6553200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408248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795584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184506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4571842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959177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348101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735437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6124359" y="6553200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511695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6899031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7287954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7675290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062625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8451548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8838884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</p:grpSp>
      </p:grpSp>
      <p:pic>
        <p:nvPicPr>
          <p:cNvPr id="80" name="Picture 79" descr="UI New Logo Complet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5410200" cy="93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143000"/>
            <a:ext cx="7543800" cy="1600200"/>
          </a:xfrm>
        </p:spPr>
        <p:txBody>
          <a:bodyPr anchor="b"/>
          <a:lstStyle>
            <a:lvl1pPr algn="ctr">
              <a:lnSpc>
                <a:spcPct val="100000"/>
              </a:lnSpc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1" y="2914650"/>
            <a:ext cx="7620000" cy="1314450"/>
          </a:xfrm>
        </p:spPr>
        <p:txBody>
          <a:bodyPr/>
          <a:lstStyle>
            <a:lvl1pPr marL="0" indent="0" algn="ctr">
              <a:lnSpc>
                <a:spcPct val="100000"/>
              </a:lnSpc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508496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0661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4563-D83C-4712-A5A7-33915DCB8A0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98D5A-D068-421B-BD18-164DFA92F4C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0719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4563-D83C-4712-A5A7-33915DCB8A0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98D5A-D068-421B-BD18-164DFA92F4C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7273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1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4563-D83C-4712-A5A7-33915DCB8A0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98D5A-D068-421B-BD18-164DFA92F4C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589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4563-D83C-4712-A5A7-33915DCB8A0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98D5A-D068-421B-BD18-164DFA92F4C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799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4563-D83C-4712-A5A7-33915DCB8A0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98D5A-D068-421B-BD18-164DFA92F4C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073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4563-D83C-4712-A5A7-33915DCB8A0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98D5A-D068-421B-BD18-164DFA92F4C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5741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4563-D83C-4712-A5A7-33915DCB8A0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98D5A-D068-421B-BD18-164DFA92F4C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9185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4563-D83C-4712-A5A7-33915DCB8A0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98D5A-D068-421B-BD18-164DFA92F4C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8136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4563-D83C-4712-A5A7-33915DCB8A0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98D5A-D068-421B-BD18-164DFA92F4C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298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no imag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Lato Regular"/>
            </a:endParaRP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304800" y="4286265"/>
            <a:ext cx="8580438" cy="663179"/>
            <a:chOff x="304800" y="5715000"/>
            <a:chExt cx="8580120" cy="883920"/>
          </a:xfrm>
        </p:grpSpPr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304800" y="6553200"/>
              <a:ext cx="8580120" cy="45720"/>
              <a:chOff x="304800" y="6553200"/>
              <a:chExt cx="8580120" cy="45720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304800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692136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1081059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1468395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1855731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2244653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2631989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3020912" y="6552898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3408248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3795584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4184506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4571842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4959177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5348101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5735437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6124359" y="6552898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6511695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6899031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7287954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7675290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8062625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8451548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8838884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</p:grpSp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304800" y="6172200"/>
              <a:ext cx="8580120" cy="45720"/>
              <a:chOff x="304800" y="6553200"/>
              <a:chExt cx="8580120" cy="45720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304800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692136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081059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1468395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1855731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2244653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2631989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3020912" y="6553036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3408248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3795584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4184506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4571842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959177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5348101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5735437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6124359" y="6553036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6511695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6899031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7287954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7675290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8062625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8451548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8838884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</p:grpSp>
        <p:grpSp>
          <p:nvGrpSpPr>
            <p:cNvPr id="8" name="Group 9"/>
            <p:cNvGrpSpPr>
              <a:grpSpLocks/>
            </p:cNvGrpSpPr>
            <p:nvPr/>
          </p:nvGrpSpPr>
          <p:grpSpPr bwMode="auto">
            <a:xfrm>
              <a:off x="304800" y="5715000"/>
              <a:ext cx="8580120" cy="45720"/>
              <a:chOff x="304800" y="6553200"/>
              <a:chExt cx="8580120" cy="4572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304800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92136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081059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468395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855731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244653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631989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020912" y="6553200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408248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795584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184506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4571842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959177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348101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735437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6124359" y="6553200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511695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6899031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7287954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7675290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062625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8451548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8838884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Lato Regular"/>
                </a:endParaRPr>
              </a:p>
            </p:txBody>
          </p:sp>
        </p:grpSp>
      </p:grpSp>
      <p:pic>
        <p:nvPicPr>
          <p:cNvPr id="80" name="Picture 79" descr="UI New Logo Complet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5410200" cy="93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143000"/>
            <a:ext cx="7543800" cy="1600200"/>
          </a:xfrm>
        </p:spPr>
        <p:txBody>
          <a:bodyPr anchor="b">
            <a:no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1" y="2914650"/>
            <a:ext cx="7620000" cy="131445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924432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4563-D83C-4712-A5A7-33915DCB8A0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98D5A-D068-421B-BD18-164DFA92F4C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1699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5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4563-D83C-4712-A5A7-33915DCB8A0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98D5A-D068-421B-BD18-164DFA92F4C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6457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9B24E-92B8-4DDB-A7FD-B4D1BFDAEC37}" type="datetime1">
              <a:rPr lang="en-US">
                <a:solidFill>
                  <a:srgbClr val="000000"/>
                </a:solidFill>
              </a:rPr>
              <a:pPr>
                <a:defRPr/>
              </a:pPr>
              <a:t>3/28/2017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BD6B37-8C08-41DD-BE11-1054C25B78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17046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2DEFA-52A2-49B7-9098-FA03D6F2304B}" type="datetime1">
              <a:rPr lang="en-US">
                <a:solidFill>
                  <a:srgbClr val="000000"/>
                </a:solidFill>
              </a:rPr>
              <a:pPr>
                <a:defRPr/>
              </a:pPr>
              <a:t>3/28/2017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B6528-E817-4A42-A168-E6B9F02DA4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9834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9FDB1-15AB-4612-981D-7EC84000DCD5}" type="datetime1">
              <a:rPr lang="en-US">
                <a:solidFill>
                  <a:srgbClr val="000000"/>
                </a:solidFill>
              </a:rPr>
              <a:pPr>
                <a:defRPr/>
              </a:pPr>
              <a:t>3/28/2017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621E4-1268-4B31-AAA3-30B97DEB26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7373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2800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2800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FA278-A169-4CC7-AD91-3A69748F31F4}" type="datetime1">
              <a:rPr lang="en-US">
                <a:solidFill>
                  <a:srgbClr val="000000"/>
                </a:solidFill>
              </a:rPr>
              <a:pPr>
                <a:defRPr/>
              </a:pPr>
              <a:t>3/28/2017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1F50D-36FF-4CF5-B60D-C1993163A1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99039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596AA-1C38-4555-A5EC-C117EB2ABBB6}" type="datetime1">
              <a:rPr lang="en-US">
                <a:solidFill>
                  <a:srgbClr val="000000"/>
                </a:solidFill>
              </a:rPr>
              <a:pPr>
                <a:defRPr/>
              </a:pPr>
              <a:t>3/28/2017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58DD6-BF63-448D-828A-F8D80A74E4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7831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A9359-4547-4CB5-B387-A67096E515D5}" type="datetime1">
              <a:rPr lang="en-US">
                <a:solidFill>
                  <a:srgbClr val="000000"/>
                </a:solidFill>
              </a:rPr>
              <a:pPr>
                <a:defRPr/>
              </a:pPr>
              <a:t>3/28/2017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8C076-40C4-453C-A0F0-47DB505E53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950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A22F7-4443-4178-B6DA-88D121E5FE38}" type="datetime1">
              <a:rPr lang="en-US">
                <a:solidFill>
                  <a:srgbClr val="000000"/>
                </a:solidFill>
              </a:rPr>
              <a:pPr>
                <a:defRPr/>
              </a:pPr>
              <a:t>3/28/2017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FE9B5-9DEF-4F28-9025-459625D836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82279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3981D-2A6A-4B3D-8A10-05A5D562417A}" type="datetime1">
              <a:rPr lang="en-US">
                <a:solidFill>
                  <a:srgbClr val="000000"/>
                </a:solidFill>
              </a:rPr>
              <a:pPr>
                <a:defRPr/>
              </a:pPr>
              <a:t>3/28/2017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82004-F0CF-4A05-B918-EB66AB90CC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909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96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Lato Regular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143000"/>
            <a:ext cx="7543800" cy="1600200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1" y="2914650"/>
            <a:ext cx="7620000" cy="1314450"/>
          </a:xfrm>
        </p:spPr>
        <p:txBody>
          <a:bodyPr/>
          <a:lstStyle>
            <a:lvl1pPr marL="0" indent="0" algn="ctr">
              <a:lnSpc>
                <a:spcPct val="100000"/>
              </a:lnSpc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382784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660F67-21C4-4DC0-94A9-DE58A4351EFE}" type="datetime1">
              <a:rPr lang="en-US">
                <a:solidFill>
                  <a:srgbClr val="000000"/>
                </a:solidFill>
              </a:rPr>
              <a:pPr>
                <a:defRPr/>
              </a:pPr>
              <a:t>3/28/2017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E424DF-B7DC-4FDA-8AFF-924FA746E9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05900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90F32-7D83-4D64-A1A4-BC94E8102B45}" type="datetime1">
              <a:rPr lang="en-US">
                <a:solidFill>
                  <a:srgbClr val="000000"/>
                </a:solidFill>
              </a:rPr>
              <a:pPr>
                <a:defRPr/>
              </a:pPr>
              <a:t>3/28/2017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30BA05-6A50-40E4-9B79-098789C442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58959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8"/>
            <a:ext cx="2057400" cy="379452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8"/>
            <a:ext cx="6019800" cy="379452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FA499-97EF-4D1A-BAD4-BC963777DEAF}" type="datetime1">
              <a:rPr lang="en-US">
                <a:solidFill>
                  <a:srgbClr val="000000"/>
                </a:solidFill>
              </a:rPr>
              <a:pPr>
                <a:defRPr/>
              </a:pPr>
              <a:t>3/28/2017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66BAF-D50F-4F02-BE64-04A27AB981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16045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9B24E-92B8-4DDB-A7FD-B4D1BFDAEC37}" type="datetime1">
              <a:rPr lang="en-US">
                <a:solidFill>
                  <a:srgbClr val="000000"/>
                </a:solidFill>
              </a:rPr>
              <a:pPr>
                <a:defRPr/>
              </a:pPr>
              <a:t>3/28/2017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BD6B37-8C08-41DD-BE11-1054C25B78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60620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2DEFA-52A2-49B7-9098-FA03D6F2304B}" type="datetime1">
              <a:rPr lang="en-US">
                <a:solidFill>
                  <a:srgbClr val="000000"/>
                </a:solidFill>
              </a:rPr>
              <a:pPr>
                <a:defRPr/>
              </a:pPr>
              <a:t>3/28/2017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B6528-E817-4A42-A168-E6B9F02DA4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1373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9FDB1-15AB-4612-981D-7EC84000DCD5}" type="datetime1">
              <a:rPr lang="en-US">
                <a:solidFill>
                  <a:srgbClr val="000000"/>
                </a:solidFill>
              </a:rPr>
              <a:pPr>
                <a:defRPr/>
              </a:pPr>
              <a:t>3/28/2017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621E4-1268-4B31-AAA3-30B97DEB26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73537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2800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2800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FA278-A169-4CC7-AD91-3A69748F31F4}" type="datetime1">
              <a:rPr lang="en-US">
                <a:solidFill>
                  <a:srgbClr val="000000"/>
                </a:solidFill>
              </a:rPr>
              <a:pPr>
                <a:defRPr/>
              </a:pPr>
              <a:t>3/28/2017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1F50D-36FF-4CF5-B60D-C1993163A1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0540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596AA-1C38-4555-A5EC-C117EB2ABBB6}" type="datetime1">
              <a:rPr lang="en-US">
                <a:solidFill>
                  <a:srgbClr val="000000"/>
                </a:solidFill>
              </a:rPr>
              <a:pPr>
                <a:defRPr/>
              </a:pPr>
              <a:t>3/28/2017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58DD6-BF63-448D-828A-F8D80A74E4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90559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A9359-4547-4CB5-B387-A67096E515D5}" type="datetime1">
              <a:rPr lang="en-US">
                <a:solidFill>
                  <a:srgbClr val="000000"/>
                </a:solidFill>
              </a:rPr>
              <a:pPr>
                <a:defRPr/>
              </a:pPr>
              <a:t>3/28/2017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8C076-40C4-453C-A0F0-47DB505E53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63737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A22F7-4443-4178-B6DA-88D121E5FE38}" type="datetime1">
              <a:rPr lang="en-US">
                <a:solidFill>
                  <a:srgbClr val="000000"/>
                </a:solidFill>
              </a:rPr>
              <a:pPr>
                <a:defRPr/>
              </a:pPr>
              <a:t>3/28/2017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FE9B5-9DEF-4F28-9025-459625D836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107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6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9.xml"/><Relationship Id="rId7" Type="http://schemas.openxmlformats.org/officeDocument/2006/relationships/theme" Target="../theme/theme13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086100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307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</p:sldLayoutIdLst>
  <p:txStyles>
    <p:titleStyle>
      <a:lvl1pPr algn="ctr" defTabSz="914378" rtl="0" eaLnBrk="1" latinLnBrk="0" hangingPunct="1">
        <a:spcBef>
          <a:spcPct val="0"/>
        </a:spcBef>
        <a:buNone/>
        <a:defRPr sz="40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812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4286251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91C0C7B-E33E-4A7F-82EB-C2504F71678D}" type="datetime1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3/28/2017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125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039A0F2-B8C4-47DD-A37F-570C1780E8EE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594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812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4286251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91C0C7B-E33E-4A7F-82EB-C2504F71678D}" type="datetime1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3/28/2017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125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039A0F2-B8C4-47DD-A37F-570C1780E8EE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33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85000"/>
                <a:alpha val="85000"/>
              </a:schemeClr>
            </a:gs>
            <a:gs pos="83000">
              <a:schemeClr val="bg1"/>
            </a:gs>
            <a:gs pos="30000">
              <a:schemeClr val="bg1">
                <a:lumMod val="95000"/>
                <a:alpha val="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74503"/>
            <a:ext cx="9144000" cy="3689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2912" y="4883367"/>
            <a:ext cx="967129" cy="14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84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marL="0" marR="0" indent="0" algn="l" defTabSz="342789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tabLst/>
        <a:defRPr sz="2400" b="0" i="0" kern="1200" cap="none" spc="15" baseline="0">
          <a:solidFill>
            <a:schemeClr val="tx2"/>
          </a:solidFill>
          <a:latin typeface="Arial"/>
          <a:ea typeface="HelveticaNeueLT Std Med Cn" panose="020B0606030502030204" pitchFamily="34" charset="0"/>
          <a:cs typeface="HelveticaNeueLT Std Med Cn" panose="020B0606030502030204" pitchFamily="34" charset="0"/>
        </a:defRPr>
      </a:lvl1pPr>
      <a:lvl2pPr algn="l" defTabSz="342789" rtl="0" fontAlgn="base">
        <a:spcBef>
          <a:spcPct val="0"/>
        </a:spcBef>
        <a:spcAft>
          <a:spcPct val="0"/>
        </a:spcAft>
        <a:defRPr sz="1900" b="1">
          <a:solidFill>
            <a:srgbClr val="5BAC35"/>
          </a:solidFill>
          <a:latin typeface="Arial Narrow" pitchFamily="34" charset="0"/>
        </a:defRPr>
      </a:lvl2pPr>
      <a:lvl3pPr algn="l" defTabSz="342789" rtl="0" fontAlgn="base">
        <a:spcBef>
          <a:spcPct val="0"/>
        </a:spcBef>
        <a:spcAft>
          <a:spcPct val="0"/>
        </a:spcAft>
        <a:defRPr sz="1900" b="1">
          <a:solidFill>
            <a:srgbClr val="5BAC35"/>
          </a:solidFill>
          <a:latin typeface="Arial Narrow" pitchFamily="34" charset="0"/>
        </a:defRPr>
      </a:lvl3pPr>
      <a:lvl4pPr algn="l" defTabSz="342789" rtl="0" fontAlgn="base">
        <a:spcBef>
          <a:spcPct val="0"/>
        </a:spcBef>
        <a:spcAft>
          <a:spcPct val="0"/>
        </a:spcAft>
        <a:defRPr sz="1900" b="1">
          <a:solidFill>
            <a:srgbClr val="5BAC35"/>
          </a:solidFill>
          <a:latin typeface="Arial Narrow" pitchFamily="34" charset="0"/>
        </a:defRPr>
      </a:lvl4pPr>
      <a:lvl5pPr algn="l" defTabSz="342789" rtl="0" fontAlgn="base">
        <a:spcBef>
          <a:spcPct val="0"/>
        </a:spcBef>
        <a:spcAft>
          <a:spcPct val="0"/>
        </a:spcAft>
        <a:defRPr sz="1900" b="1">
          <a:solidFill>
            <a:srgbClr val="5BAC35"/>
          </a:solidFill>
          <a:latin typeface="Arial Narrow" pitchFamily="34" charset="0"/>
        </a:defRPr>
      </a:lvl5pPr>
      <a:lvl6pPr marL="342789" algn="l" defTabSz="342789" rtl="0" fontAlgn="base">
        <a:spcBef>
          <a:spcPct val="0"/>
        </a:spcBef>
        <a:spcAft>
          <a:spcPct val="0"/>
        </a:spcAft>
        <a:defRPr sz="1900" b="1">
          <a:solidFill>
            <a:srgbClr val="5BAC35"/>
          </a:solidFill>
          <a:latin typeface="Arial Narrow" pitchFamily="34" charset="0"/>
        </a:defRPr>
      </a:lvl6pPr>
      <a:lvl7pPr marL="685577" algn="l" defTabSz="342789" rtl="0" fontAlgn="base">
        <a:spcBef>
          <a:spcPct val="0"/>
        </a:spcBef>
        <a:spcAft>
          <a:spcPct val="0"/>
        </a:spcAft>
        <a:defRPr sz="1900" b="1">
          <a:solidFill>
            <a:srgbClr val="5BAC35"/>
          </a:solidFill>
          <a:latin typeface="Arial Narrow" pitchFamily="34" charset="0"/>
        </a:defRPr>
      </a:lvl7pPr>
      <a:lvl8pPr marL="1028366" algn="l" defTabSz="342789" rtl="0" fontAlgn="base">
        <a:spcBef>
          <a:spcPct val="0"/>
        </a:spcBef>
        <a:spcAft>
          <a:spcPct val="0"/>
        </a:spcAft>
        <a:defRPr sz="1900" b="1">
          <a:solidFill>
            <a:srgbClr val="5BAC35"/>
          </a:solidFill>
          <a:latin typeface="Arial Narrow" pitchFamily="34" charset="0"/>
        </a:defRPr>
      </a:lvl8pPr>
      <a:lvl9pPr marL="1371154" algn="l" defTabSz="342789" rtl="0" fontAlgn="base">
        <a:spcBef>
          <a:spcPct val="0"/>
        </a:spcBef>
        <a:spcAft>
          <a:spcPct val="0"/>
        </a:spcAft>
        <a:defRPr sz="1900" b="1">
          <a:solidFill>
            <a:srgbClr val="5BAC35"/>
          </a:solidFill>
          <a:latin typeface="Arial Narrow" pitchFamily="34" charset="0"/>
        </a:defRPr>
      </a:lvl9pPr>
    </p:titleStyle>
    <p:bodyStyle>
      <a:lvl1pPr marL="182821" indent="-182821" algn="l" defTabSz="342789" rtl="0" fontAlgn="base">
        <a:spcBef>
          <a:spcPts val="1200"/>
        </a:spcBef>
        <a:spcAft>
          <a:spcPct val="0"/>
        </a:spcAft>
        <a:buSzPct val="90000"/>
        <a:buFontTx/>
        <a:buBlip>
          <a:blip r:embed="rId5"/>
        </a:buBlip>
        <a:defRPr sz="1500" kern="1200">
          <a:solidFill>
            <a:srgbClr val="6B6F71"/>
          </a:solidFill>
          <a:latin typeface="Arial"/>
          <a:ea typeface="+mn-ea"/>
          <a:cs typeface="Arial"/>
        </a:defRPr>
      </a:lvl1pPr>
      <a:lvl2pPr marL="365642" indent="-182821" algn="l" defTabSz="342789" rtl="0" fontAlgn="base">
        <a:spcBef>
          <a:spcPts val="225"/>
        </a:spcBef>
        <a:spcAft>
          <a:spcPct val="0"/>
        </a:spcAft>
        <a:buClr>
          <a:schemeClr val="tx2">
            <a:lumMod val="50000"/>
          </a:schemeClr>
        </a:buClr>
        <a:buFont typeface="Arial" panose="020B0604020202020204" pitchFamily="34" charset="0"/>
        <a:buChar char="−"/>
        <a:defRPr sz="1200" kern="1200">
          <a:solidFill>
            <a:srgbClr val="6B6F71"/>
          </a:solidFill>
          <a:latin typeface="Arial"/>
          <a:ea typeface="+mn-ea"/>
          <a:cs typeface="Arial"/>
        </a:defRPr>
      </a:lvl2pPr>
      <a:lvl3pPr marL="548462" indent="-182821" algn="l" defTabSz="342789" rtl="0" fontAlgn="base">
        <a:spcBef>
          <a:spcPts val="600"/>
        </a:spcBef>
        <a:spcAft>
          <a:spcPct val="0"/>
        </a:spcAft>
        <a:buFont typeface="Arial"/>
        <a:buChar char="•"/>
        <a:defRPr sz="1600" kern="1200">
          <a:solidFill>
            <a:srgbClr val="6B6F71"/>
          </a:solidFill>
          <a:latin typeface="Arial"/>
          <a:ea typeface="+mn-ea"/>
          <a:cs typeface="Arial"/>
        </a:defRPr>
      </a:lvl3pPr>
      <a:lvl4pPr marL="731282" indent="-182821" algn="l" defTabSz="342789" rtl="0" fontAlgn="base">
        <a:spcBef>
          <a:spcPts val="600"/>
        </a:spcBef>
        <a:spcAft>
          <a:spcPct val="0"/>
        </a:spcAft>
        <a:buSzPct val="100000"/>
        <a:buFont typeface="Arial"/>
        <a:buChar char="•"/>
        <a:defRPr sz="1400" kern="1200">
          <a:solidFill>
            <a:srgbClr val="6B6F71"/>
          </a:solidFill>
          <a:latin typeface="Arial"/>
          <a:ea typeface="+mn-ea"/>
          <a:cs typeface="Arial"/>
        </a:defRPr>
      </a:lvl4pPr>
      <a:lvl5pPr marL="914103" indent="-182821" algn="l" defTabSz="342789" rtl="0" fontAlgn="base">
        <a:spcBef>
          <a:spcPts val="600"/>
        </a:spcBef>
        <a:spcAft>
          <a:spcPct val="0"/>
        </a:spcAft>
        <a:buFont typeface="Arial"/>
        <a:buChar char="•"/>
        <a:defRPr sz="1400" kern="1200">
          <a:solidFill>
            <a:srgbClr val="6B6F71"/>
          </a:solidFill>
          <a:latin typeface="Arial"/>
          <a:ea typeface="+mn-ea"/>
          <a:cs typeface="Arial"/>
        </a:defRPr>
      </a:lvl5pPr>
      <a:lvl6pPr marL="1885337" indent="-171394" algn="l" defTabSz="342789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126" indent="-171394" algn="l" defTabSz="342789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914" indent="-171394" algn="l" defTabSz="342789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703" indent="-171394" algn="l" defTabSz="342789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7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89" algn="l" defTabSz="3427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77" algn="l" defTabSz="3427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66" algn="l" defTabSz="3427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54" algn="l" defTabSz="3427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43" algn="l" defTabSz="3427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31" algn="l" defTabSz="3427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520" algn="l" defTabSz="3427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309" algn="l" defTabSz="3427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l" rtl="0">
              <a:spcBef>
                <a:spcPts val="600"/>
              </a:spcBef>
              <a:buClr>
                <a:schemeClr val="dk1"/>
              </a:buClr>
              <a:buSzPct val="100000"/>
              <a:buFont typeface="Arial"/>
              <a:buChar char="●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480"/>
              </a:spcBef>
              <a:buClr>
                <a:schemeClr val="dk1"/>
              </a:buClr>
              <a:buSzPct val="10000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480"/>
              </a:spcBef>
              <a:buClr>
                <a:schemeClr val="dk1"/>
              </a:buClr>
              <a:buSzPct val="100000"/>
              <a:buFont typeface="Wingdings"/>
              <a:buChar char="§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35643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19" y="628650"/>
            <a:ext cx="8226425" cy="42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338263"/>
            <a:ext cx="7910512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19" rIns="0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dirty="0">
              <a:solidFill>
                <a:srgbClr val="0096D2">
                  <a:lumMod val="60000"/>
                  <a:lumOff val="40000"/>
                </a:srgbClr>
              </a:solidFill>
              <a:latin typeface="Lato Regular"/>
              <a:cs typeface="Lato Regular"/>
            </a:endParaRPr>
          </a:p>
        </p:txBody>
      </p:sp>
      <p:pic>
        <p:nvPicPr>
          <p:cNvPr id="1029" name="Picture 3" descr="UI New Logo String for PPT.png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972050"/>
            <a:ext cx="4114800" cy="94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338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kern="1200" spc="-40">
          <a:solidFill>
            <a:schemeClr val="tx1"/>
          </a:solidFill>
          <a:latin typeface="Lato Black"/>
          <a:ea typeface="MS PGothic" pitchFamily="34" charset="-128"/>
          <a:cs typeface="Lato Black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Lato Black" charset="0"/>
          <a:ea typeface="MS PGothic" pitchFamily="34" charset="-128"/>
          <a:cs typeface="Lato Black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Lato Black" charset="0"/>
          <a:ea typeface="MS PGothic" pitchFamily="34" charset="-128"/>
          <a:cs typeface="Lato Black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Lato Black" charset="0"/>
          <a:ea typeface="MS PGothic" pitchFamily="34" charset="-128"/>
          <a:cs typeface="Lato Black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Lato Black" charset="0"/>
          <a:ea typeface="MS PGothic" pitchFamily="34" charset="-128"/>
          <a:cs typeface="Lato Black" charset="0"/>
        </a:defRPr>
      </a:lvl5pPr>
      <a:lvl6pPr marL="457189" algn="l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 Black" pitchFamily="34" charset="0"/>
        </a:defRPr>
      </a:lvl6pPr>
      <a:lvl7pPr marL="914378" algn="l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 Black" pitchFamily="34" charset="0"/>
        </a:defRPr>
      </a:lvl7pPr>
      <a:lvl8pPr marL="1371566" algn="l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 Black" pitchFamily="34" charset="0"/>
        </a:defRPr>
      </a:lvl8pPr>
      <a:lvl9pPr marL="1828754" algn="l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 Black" pitchFamily="34" charset="0"/>
        </a:defRPr>
      </a:lvl9pPr>
    </p:titleStyle>
    <p:bodyStyle>
      <a:lvl1pPr indent="-342892" algn="l" rtl="0" eaLnBrk="1" fontAlgn="base" hangingPunct="1">
        <a:lnSpc>
          <a:spcPts val="2700"/>
        </a:lnSpc>
        <a:spcBef>
          <a:spcPct val="20000"/>
        </a:spcBef>
        <a:spcAft>
          <a:spcPct val="0"/>
        </a:spcAft>
        <a:defRPr sz="2000">
          <a:solidFill>
            <a:srgbClr val="000000"/>
          </a:solidFill>
          <a:latin typeface="Lato Regular"/>
          <a:ea typeface="MS PGothic" pitchFamily="34" charset="-128"/>
          <a:cs typeface="Lato Regular"/>
        </a:defRPr>
      </a:lvl1pPr>
      <a:lvl2pPr marL="465126" indent="-190496" algn="l" rtl="0" eaLnBrk="1" fontAlgn="base" hangingPunct="1">
        <a:lnSpc>
          <a:spcPts val="2125"/>
        </a:lnSpc>
        <a:spcBef>
          <a:spcPts val="988"/>
        </a:spcBef>
        <a:spcAft>
          <a:spcPts val="1200"/>
        </a:spcAft>
        <a:buClr>
          <a:schemeClr val="tx2"/>
        </a:buClr>
        <a:buFont typeface="Wingdings" charset="0"/>
        <a:buChar char="§"/>
        <a:defRPr sz="1600">
          <a:solidFill>
            <a:srgbClr val="8F8F8D"/>
          </a:solidFill>
          <a:latin typeface="Lato Regular"/>
          <a:ea typeface="MS PGothic" pitchFamily="34" charset="-128"/>
          <a:cs typeface="Lato Regular"/>
        </a:defRPr>
      </a:lvl2pPr>
      <a:lvl3pPr marL="885803" indent="-136522" algn="l" rtl="0" eaLnBrk="1" fontAlgn="base" hangingPunct="1">
        <a:lnSpc>
          <a:spcPct val="85000"/>
        </a:lnSpc>
        <a:spcBef>
          <a:spcPts val="600"/>
        </a:spcBef>
        <a:spcAft>
          <a:spcPct val="0"/>
        </a:spcAft>
        <a:buClr>
          <a:schemeClr val="tx2"/>
        </a:buClr>
        <a:buFont typeface="Wingdings" charset="0"/>
        <a:buChar char="§"/>
        <a:defRPr sz="1600">
          <a:solidFill>
            <a:srgbClr val="8F8F8D"/>
          </a:solidFill>
          <a:latin typeface="Lato Regular"/>
          <a:ea typeface="MS PGothic" pitchFamily="34" charset="-128"/>
          <a:cs typeface="Lato Regular"/>
        </a:defRPr>
      </a:lvl3pPr>
      <a:lvl4pPr marL="1141385" indent="-209545" algn="l" rtl="0" eaLnBrk="1" fontAlgn="base" hangingPunct="1">
        <a:lnSpc>
          <a:spcPct val="85000"/>
        </a:lnSpc>
        <a:spcBef>
          <a:spcPts val="600"/>
        </a:spcBef>
        <a:spcAft>
          <a:spcPct val="0"/>
        </a:spcAft>
        <a:buClr>
          <a:schemeClr val="tx2"/>
        </a:buClr>
        <a:buFont typeface="Wingdings" charset="0"/>
        <a:buChar char="§"/>
        <a:defRPr sz="1400">
          <a:solidFill>
            <a:srgbClr val="8F8F8D"/>
          </a:solidFill>
          <a:latin typeface="Lato Regular"/>
          <a:ea typeface="MS PGothic" pitchFamily="34" charset="-128"/>
          <a:cs typeface="Lato Regular"/>
        </a:defRPr>
      </a:lvl4pPr>
      <a:lvl5pPr marL="1369979" indent="-171446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§"/>
        <a:defRPr sz="1400">
          <a:solidFill>
            <a:srgbClr val="8F8F8D"/>
          </a:solidFill>
          <a:latin typeface="Lato Regular"/>
          <a:ea typeface="MS PGothic" pitchFamily="34" charset="-128"/>
          <a:cs typeface="Lato Regular"/>
        </a:defRPr>
      </a:lvl5pPr>
      <a:lvl6pPr marL="2514537" indent="-228594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726" indent="-228594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915" indent="-228594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103" indent="-228594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19" y="628650"/>
            <a:ext cx="8226425" cy="42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338263"/>
            <a:ext cx="7910512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19" rIns="0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dirty="0">
              <a:solidFill>
                <a:srgbClr val="0096D2">
                  <a:lumMod val="60000"/>
                  <a:lumOff val="40000"/>
                </a:srgbClr>
              </a:solidFill>
              <a:latin typeface="Lato Regular"/>
              <a:cs typeface="Lato Regular"/>
            </a:endParaRPr>
          </a:p>
        </p:txBody>
      </p:sp>
      <p:pic>
        <p:nvPicPr>
          <p:cNvPr id="1029" name="Picture 3" descr="UI New Logo String for PPT.png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972050"/>
            <a:ext cx="4114800" cy="94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407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</p:sldLayoutIdLst>
  <p:transition/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 spc="-40">
          <a:solidFill>
            <a:schemeClr val="tx1"/>
          </a:solidFill>
          <a:latin typeface="Lato Black"/>
          <a:ea typeface="MS PGothic" pitchFamily="34" charset="-128"/>
          <a:cs typeface="Lato Black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Lato Black" charset="0"/>
          <a:ea typeface="MS PGothic" pitchFamily="34" charset="-128"/>
          <a:cs typeface="Lato Black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Lato Black" charset="0"/>
          <a:ea typeface="MS PGothic" pitchFamily="34" charset="-128"/>
          <a:cs typeface="Lato Black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Lato Black" charset="0"/>
          <a:ea typeface="MS PGothic" pitchFamily="34" charset="-128"/>
          <a:cs typeface="Lato Black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Lato Black" charset="0"/>
          <a:ea typeface="MS PGothic" pitchFamily="34" charset="-128"/>
          <a:cs typeface="Lato Black" charset="0"/>
        </a:defRPr>
      </a:lvl5pPr>
      <a:lvl6pPr marL="457189" algn="l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 Black" pitchFamily="34" charset="0"/>
        </a:defRPr>
      </a:lvl6pPr>
      <a:lvl7pPr marL="914378" algn="l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 Black" pitchFamily="34" charset="0"/>
        </a:defRPr>
      </a:lvl7pPr>
      <a:lvl8pPr marL="1371566" algn="l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 Black" pitchFamily="34" charset="0"/>
        </a:defRPr>
      </a:lvl8pPr>
      <a:lvl9pPr marL="1828754" algn="l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 Black" pitchFamily="34" charset="0"/>
        </a:defRPr>
      </a:lvl9pPr>
    </p:titleStyle>
    <p:bodyStyle>
      <a:lvl1pPr marL="342892" indent="-685783" algn="l" rtl="0" eaLnBrk="0" fontAlgn="base" hangingPunct="0">
        <a:lnSpc>
          <a:spcPts val="2700"/>
        </a:lnSpc>
        <a:spcBef>
          <a:spcPct val="20000"/>
        </a:spcBef>
        <a:spcAft>
          <a:spcPct val="0"/>
        </a:spcAft>
        <a:defRPr sz="2000">
          <a:solidFill>
            <a:srgbClr val="000000"/>
          </a:solidFill>
          <a:latin typeface="Lato Regular"/>
          <a:ea typeface="MS PGothic" pitchFamily="34" charset="-128"/>
          <a:cs typeface="Lato Regular"/>
        </a:defRPr>
      </a:lvl1pPr>
      <a:lvl2pPr marL="465126" indent="-190496" algn="l" rtl="0" eaLnBrk="0" fontAlgn="base" hangingPunct="0">
        <a:lnSpc>
          <a:spcPts val="2125"/>
        </a:lnSpc>
        <a:spcBef>
          <a:spcPts val="988"/>
        </a:spcBef>
        <a:spcAft>
          <a:spcPts val="1200"/>
        </a:spcAft>
        <a:buClr>
          <a:schemeClr val="tx2"/>
        </a:buClr>
        <a:buFont typeface="Wingdings" pitchFamily="2" charset="2"/>
        <a:buChar char="§"/>
        <a:defRPr sz="1600">
          <a:solidFill>
            <a:srgbClr val="8F8F8D"/>
          </a:solidFill>
          <a:latin typeface="Lato Regular"/>
          <a:ea typeface="MS PGothic" pitchFamily="34" charset="-128"/>
          <a:cs typeface="Lato Regular"/>
        </a:defRPr>
      </a:lvl2pPr>
      <a:lvl3pPr marL="885803" indent="-136522" algn="l" rtl="0" eaLnBrk="0" fontAlgn="base" hangingPunct="0">
        <a:lnSpc>
          <a:spcPct val="85000"/>
        </a:lnSpc>
        <a:spcBef>
          <a:spcPts val="6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1600">
          <a:solidFill>
            <a:srgbClr val="8F8F8D"/>
          </a:solidFill>
          <a:latin typeface="Lato Regular"/>
          <a:ea typeface="MS PGothic" pitchFamily="34" charset="-128"/>
          <a:cs typeface="Lato Regular"/>
        </a:defRPr>
      </a:lvl3pPr>
      <a:lvl4pPr marL="1141385" indent="-209545" algn="l" rtl="0" eaLnBrk="0" fontAlgn="base" hangingPunct="0">
        <a:lnSpc>
          <a:spcPct val="85000"/>
        </a:lnSpc>
        <a:spcBef>
          <a:spcPts val="6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1400">
          <a:solidFill>
            <a:srgbClr val="8F8F8D"/>
          </a:solidFill>
          <a:latin typeface="Lato Regular"/>
          <a:ea typeface="MS PGothic" pitchFamily="34" charset="-128"/>
          <a:cs typeface="Lato Regular"/>
        </a:defRPr>
      </a:lvl4pPr>
      <a:lvl5pPr marL="1369979" indent="-171446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1400">
          <a:solidFill>
            <a:srgbClr val="8F8F8D"/>
          </a:solidFill>
          <a:latin typeface="Lato Regular"/>
          <a:ea typeface="MS PGothic" pitchFamily="34" charset="-128"/>
          <a:cs typeface="Lato Regular"/>
        </a:defRPr>
      </a:lvl5pPr>
      <a:lvl6pPr marL="2514537" indent="-228594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726" indent="-228594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915" indent="-228594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103" indent="-228594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514607"/>
            <a:ext cx="9144000" cy="3079456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8686" y="603391"/>
            <a:ext cx="7202456" cy="786926"/>
          </a:xfrm>
          <a:prstGeom prst="rect">
            <a:avLst/>
          </a:prstGeom>
        </p:spPr>
        <p:txBody>
          <a:bodyPr vert="horz" lIns="68579" tIns="34289" rIns="68579" bIns="34289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8686" y="1511799"/>
            <a:ext cx="7202456" cy="2587960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65605" y="247791"/>
            <a:ext cx="2625536" cy="231901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694" y="246983"/>
            <a:ext cx="4454127" cy="231901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Give&amp;Take: Consumers Contribution &amp; Charity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46" y="599230"/>
            <a:ext cx="608264" cy="377684"/>
          </a:xfrm>
          <a:prstGeom prst="rect">
            <a:avLst/>
          </a:prstGeom>
        </p:spPr>
        <p:txBody>
          <a:bodyPr vert="horz" lIns="68579" tIns="34289" rIns="68579" bIns="34289" rtlCol="0" anchor="t"/>
          <a:lstStyle>
            <a:lvl1pPr algn="r">
              <a:defRPr sz="2100">
                <a:solidFill>
                  <a:srgbClr val="326A00"/>
                </a:solidFill>
              </a:defRPr>
            </a:lvl1pPr>
          </a:lstStyle>
          <a:p>
            <a:pPr defTabSz="685783"/>
            <a:fld id="{EF263E4C-6069-43A3-B3AA-C275D5A3EE2D}" type="slidenum">
              <a:rPr lang="en-US" smtClean="0"/>
              <a:pPr defTabSz="685783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4596310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0" y="4594076"/>
            <a:ext cx="9144000" cy="549437"/>
          </a:xfrm>
          <a:prstGeom prst="rect">
            <a:avLst/>
          </a:prstGeom>
          <a:solidFill>
            <a:srgbClr val="326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82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</p:sldLayoutIdLst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24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120000"/>
        </a:lnSpc>
        <a:spcBef>
          <a:spcPts val="750"/>
        </a:spcBef>
        <a:buClr>
          <a:srgbClr val="326A00"/>
        </a:buClr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120000"/>
        </a:lnSpc>
        <a:spcBef>
          <a:spcPts val="375"/>
        </a:spcBef>
        <a:buClr>
          <a:srgbClr val="326A00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120000"/>
        </a:lnSpc>
        <a:spcBef>
          <a:spcPts val="375"/>
        </a:spcBef>
        <a:buClr>
          <a:srgbClr val="326A00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120000"/>
        </a:lnSpc>
        <a:spcBef>
          <a:spcPts val="375"/>
        </a:spcBef>
        <a:buClr>
          <a:srgbClr val="326A00"/>
        </a:buClr>
        <a:buSzPct val="100000"/>
        <a:buFont typeface="Arial" panose="020B0604020202020204" pitchFamily="34" charset="0"/>
        <a:buChar char="•"/>
        <a:defRPr sz="11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120000"/>
        </a:lnSpc>
        <a:spcBef>
          <a:spcPts val="375"/>
        </a:spcBef>
        <a:buClr>
          <a:srgbClr val="326A00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23120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defTabSz="457189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23120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defTabSz="457189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23120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 defTabSz="457189"/>
            <a:fld id="{EB6B78AE-62EB-E643-A379-E32758A66567}" type="slidenum">
              <a:rPr lang="en-US" smtClean="0"/>
              <a:pPr defTabSz="457189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982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</p:sldLayoutIdLst>
  <p:hf hdr="0"/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Open Sans"/>
          <a:ea typeface="+mn-ea"/>
          <a:cs typeface="Open Sans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Open Sans"/>
          <a:ea typeface="+mn-ea"/>
          <a:cs typeface="Open San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Open Sans"/>
          <a:ea typeface="+mn-ea"/>
          <a:cs typeface="Open San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Open Sans"/>
          <a:ea typeface="+mn-ea"/>
          <a:cs typeface="Open San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Open Sans"/>
          <a:ea typeface="+mn-ea"/>
          <a:cs typeface="Open San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b" anchorCtr="0"/>
          <a:lstStyle>
            <a:lvl1pPr lvl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t" anchorCtr="0"/>
          <a:lstStyle>
            <a:lvl1pPr lvl="0" algn="l" rtl="0">
              <a:spcBef>
                <a:spcPts val="600"/>
              </a:spcBef>
              <a:buClr>
                <a:schemeClr val="dk1"/>
              </a:buClr>
              <a:buSzPct val="100000"/>
              <a:buFont typeface="Arial"/>
              <a:buChar char="●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480"/>
              </a:spcBef>
              <a:buClr>
                <a:schemeClr val="dk1"/>
              </a:buClr>
              <a:buSzPct val="10000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480"/>
              </a:spcBef>
              <a:buClr>
                <a:schemeClr val="dk1"/>
              </a:buClr>
              <a:buSzPct val="100000"/>
              <a:buFont typeface="Wingdings"/>
              <a:buChar char="§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4385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DB54563-D83C-4712-A5A7-33915DCB8A0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28/03/2017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6298D5A-D068-421B-BD18-164DFA92F4C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20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812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4286251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91C0C7B-E33E-4A7F-82EB-C2504F71678D}" type="datetime1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3/28/2017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125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039A0F2-B8C4-47DD-A37F-570C1780E8EE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931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812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4286251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91C0C7B-E33E-4A7F-82EB-C2504F71678D}" type="datetime1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3/28/2017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125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039A0F2-B8C4-47DD-A37F-570C1780E8EE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497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5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5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5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3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46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0955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Navigating Charitable Giving Today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Bob Carlson</a:t>
            </a:r>
          </a:p>
          <a:p>
            <a:r>
              <a:rPr lang="en-US" sz="2400" dirty="0"/>
              <a:t>Amy Sample Ward</a:t>
            </a:r>
          </a:p>
          <a:p>
            <a:r>
              <a:rPr lang="en-US" sz="2400" dirty="0"/>
              <a:t>Bennett Weiner</a:t>
            </a:r>
          </a:p>
          <a:p>
            <a:r>
              <a:rPr lang="en-US" sz="2400" dirty="0"/>
              <a:t>Danny Gordon</a:t>
            </a:r>
          </a:p>
          <a:p>
            <a:r>
              <a:rPr lang="en-US" sz="2400" dirty="0"/>
              <a:t>David </a:t>
            </a:r>
            <a:r>
              <a:rPr lang="en-US" sz="2400" dirty="0" err="1"/>
              <a:t>Hessekiel</a:t>
            </a:r>
            <a:endParaRPr lang="en-US" sz="2400" dirty="0"/>
          </a:p>
          <a:p>
            <a:r>
              <a:rPr lang="en-US" sz="2400" dirty="0"/>
              <a:t>Tiffany Neill</a:t>
            </a:r>
          </a:p>
        </p:txBody>
      </p:sp>
    </p:spTree>
    <p:extLst>
      <p:ext uri="{BB962C8B-B14F-4D97-AF65-F5344CB8AC3E}">
        <p14:creationId xmlns:p14="http://schemas.microsoft.com/office/powerpoint/2010/main" val="68208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Hurt </a:t>
            </a:r>
            <a:r>
              <a:rPr lang="en-US" dirty="0" smtClean="0"/>
              <a:t>fundraising </a:t>
            </a:r>
            <a:br>
              <a:rPr lang="en-US" dirty="0" smtClean="0"/>
            </a:br>
            <a:r>
              <a:rPr lang="en-US" dirty="0" smtClean="0"/>
              <a:t>&amp; the </a:t>
            </a:r>
            <a:r>
              <a:rPr lang="en-US" dirty="0"/>
              <a:t>public confidence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682" y="1706707"/>
            <a:ext cx="7553954" cy="2393052"/>
          </a:xfrm>
        </p:spPr>
        <p:txBody>
          <a:bodyPr>
            <a:normAutofit/>
          </a:bodyPr>
          <a:lstStyle/>
          <a:p>
            <a:r>
              <a:rPr lang="en-US" sz="2100" dirty="0"/>
              <a:t>When the nonprofit does </a:t>
            </a:r>
            <a:r>
              <a:rPr lang="en-US" sz="2100" b="1" i="1" dirty="0"/>
              <a:t>not</a:t>
            </a:r>
            <a:r>
              <a:rPr lang="en-US" sz="2100" dirty="0"/>
              <a:t> keep control of their list of donors.</a:t>
            </a:r>
          </a:p>
          <a:p>
            <a:r>
              <a:rPr lang="en-US" sz="2100" dirty="0"/>
              <a:t>When relationships with outside fundraisers are </a:t>
            </a:r>
            <a:r>
              <a:rPr lang="en-US" sz="2100" b="1" i="1" dirty="0"/>
              <a:t>not</a:t>
            </a:r>
            <a:r>
              <a:rPr lang="en-US" sz="2100" dirty="0"/>
              <a:t> transparent and contracted.</a:t>
            </a:r>
          </a:p>
          <a:p>
            <a:r>
              <a:rPr lang="en-US" sz="2100" dirty="0"/>
              <a:t>When the long-term view is </a:t>
            </a:r>
            <a:r>
              <a:rPr lang="en-US" sz="2100" b="1" dirty="0"/>
              <a:t>lost.</a:t>
            </a:r>
          </a:p>
          <a:p>
            <a:endParaRPr lang="en-US" sz="21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Give&amp;Take: Consumers Contribution &amp; Charity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3E4C-6069-43A3-B3AA-C275D5A3EE2D}" type="slidenum">
              <a:rPr lang="en-US" smtClean="0">
                <a:solidFill>
                  <a:prstClr val="white"/>
                </a:solidFill>
              </a:rPr>
              <a:pPr/>
              <a:t>10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 descr="L:\Non Client Folders\Templates with Logos\Logos\LMNC LOGOS1_Tag_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972" y="164188"/>
            <a:ext cx="1303067" cy="6385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46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680" y="907324"/>
            <a:ext cx="7202456" cy="786926"/>
          </a:xfrm>
        </p:spPr>
        <p:txBody>
          <a:bodyPr/>
          <a:lstStyle/>
          <a:p>
            <a:r>
              <a:rPr lang="en-US" dirty="0"/>
              <a:t>Ethical approaches long established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679" y="1605318"/>
            <a:ext cx="7202456" cy="2587960"/>
          </a:xfrm>
        </p:spPr>
        <p:txBody>
          <a:bodyPr>
            <a:normAutofit/>
          </a:bodyPr>
          <a:lstStyle/>
          <a:p>
            <a:r>
              <a:rPr lang="en-US" sz="2100" dirty="0"/>
              <a:t>Association of Fundraising Professionals</a:t>
            </a:r>
          </a:p>
          <a:p>
            <a:r>
              <a:rPr lang="en-US" sz="2100" dirty="0"/>
              <a:t>DMA Nonprofit Federation</a:t>
            </a:r>
          </a:p>
          <a:p>
            <a:r>
              <a:rPr lang="en-US" sz="2100" dirty="0"/>
              <a:t>Association of Direct Response Fundraising Counsel</a:t>
            </a:r>
          </a:p>
          <a:p>
            <a:r>
              <a:rPr lang="en-US" sz="2100" dirty="0"/>
              <a:t>Disclosures on 990s</a:t>
            </a:r>
          </a:p>
          <a:p>
            <a:endParaRPr lang="en-US" sz="21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Give&amp;Take: Consumers Contribution &amp; Charity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3E4C-6069-43A3-B3AA-C275D5A3EE2D}" type="slidenum">
              <a:rPr lang="en-US" smtClean="0">
                <a:solidFill>
                  <a:prstClr val="white"/>
                </a:solidFill>
              </a:rPr>
              <a:pPr/>
              <a:t>11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 descr="L:\Non Client Folders\Templates with Logos\Logos\LMNC LOGOS1_Tag_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972" y="164188"/>
            <a:ext cx="1303067" cy="6385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527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680" y="891739"/>
            <a:ext cx="7202456" cy="786926"/>
          </a:xfrm>
        </p:spPr>
        <p:txBody>
          <a:bodyPr/>
          <a:lstStyle/>
          <a:p>
            <a:r>
              <a:rPr lang="en-US" dirty="0"/>
              <a:t>The next Chapter?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100" b="1" dirty="0"/>
              <a:t>Demographics</a:t>
            </a:r>
            <a:r>
              <a:rPr lang="en-US" sz="2100" dirty="0"/>
              <a:t> are in our favor.</a:t>
            </a:r>
          </a:p>
          <a:p>
            <a:r>
              <a:rPr lang="en-US" sz="2100" dirty="0"/>
              <a:t>More robust </a:t>
            </a:r>
            <a:r>
              <a:rPr lang="en-US" sz="2100" b="1" dirty="0"/>
              <a:t>data targeting </a:t>
            </a:r>
            <a:r>
              <a:rPr lang="en-US" sz="2100" dirty="0"/>
              <a:t>can increase cost effectiveness.</a:t>
            </a:r>
          </a:p>
          <a:p>
            <a:r>
              <a:rPr lang="en-US" sz="2100" dirty="0"/>
              <a:t>Donors have more ways to become </a:t>
            </a:r>
            <a:r>
              <a:rPr lang="en-US" sz="2100" b="1" dirty="0"/>
              <a:t>educated</a:t>
            </a:r>
            <a:r>
              <a:rPr lang="en-US" sz="2100" dirty="0"/>
              <a:t> about organizations.</a:t>
            </a:r>
          </a:p>
          <a:p>
            <a:r>
              <a:rPr lang="en-US" sz="2100" dirty="0"/>
              <a:t>Better ways to reach the </a:t>
            </a:r>
            <a:r>
              <a:rPr lang="en-US" sz="2100" b="1" dirty="0"/>
              <a:t>right</a:t>
            </a:r>
            <a:r>
              <a:rPr lang="en-US" sz="2100" dirty="0"/>
              <a:t> people!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Give&amp;Take: Consumers Contribution &amp; Charity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3E4C-6069-43A3-B3AA-C275D5A3EE2D}" type="slidenum">
              <a:rPr lang="en-US" smtClean="0">
                <a:solidFill>
                  <a:prstClr val="white"/>
                </a:solidFill>
              </a:rPr>
              <a:pPr/>
              <a:t>12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 descr="L:\Non Client Folders\Templates with Logos\Logos\LMNC LOGOS1_Tag_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972" y="164188"/>
            <a:ext cx="1303067" cy="6385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071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4800" y="400050"/>
            <a:ext cx="8686800" cy="4572000"/>
          </a:xfrm>
        </p:spPr>
        <p:txBody>
          <a:bodyPr/>
          <a:lstStyle/>
          <a:p>
            <a:pPr algn="r">
              <a:lnSpc>
                <a:spcPct val="90000"/>
              </a:lnSpc>
              <a:spcAft>
                <a:spcPct val="50000"/>
              </a:spcAft>
              <a:buFontTx/>
              <a:buNone/>
            </a:pPr>
            <a:r>
              <a:rPr lang="en-US" altLang="en-US" sz="2800" b="1" dirty="0" smtClean="0">
                <a:solidFill>
                  <a:srgbClr val="004B70"/>
                </a:solidFill>
              </a:rPr>
              <a:t>		</a:t>
            </a:r>
            <a:br>
              <a:rPr lang="en-US" altLang="en-US" sz="2800" b="1" dirty="0" smtClean="0">
                <a:solidFill>
                  <a:srgbClr val="004B70"/>
                </a:solidFill>
              </a:rPr>
            </a:br>
            <a:endParaRPr lang="en-US" altLang="en-US" sz="800" b="1" dirty="0" smtClean="0">
              <a:solidFill>
                <a:srgbClr val="A50021"/>
              </a:solidFill>
            </a:endParaRPr>
          </a:p>
          <a:p>
            <a:pPr algn="ctr">
              <a:lnSpc>
                <a:spcPct val="90000"/>
              </a:lnSpc>
              <a:spcAft>
                <a:spcPct val="50000"/>
              </a:spcAft>
              <a:buFontTx/>
              <a:buNone/>
            </a:pPr>
            <a:r>
              <a:rPr lang="en-US" altLang="en-US" sz="4800" b="1" dirty="0" smtClean="0">
                <a:solidFill>
                  <a:srgbClr val="A50021"/>
                </a:solidFill>
              </a:rPr>
              <a:t>  </a:t>
            </a:r>
            <a:r>
              <a:rPr lang="en-US" altLang="en-US" sz="4000" b="1" dirty="0" smtClean="0">
                <a:solidFill>
                  <a:srgbClr val="A50021"/>
                </a:solidFill>
              </a:rPr>
              <a:t>FTC Conference</a:t>
            </a:r>
            <a:r>
              <a:rPr lang="en-US" altLang="en-US" sz="6000" b="1" dirty="0" smtClean="0">
                <a:solidFill>
                  <a:srgbClr val="A50021"/>
                </a:solidFill>
              </a:rPr>
              <a:t/>
            </a:r>
            <a:br>
              <a:rPr lang="en-US" altLang="en-US" sz="6000" b="1" dirty="0" smtClean="0">
                <a:solidFill>
                  <a:srgbClr val="A50021"/>
                </a:solidFill>
              </a:rPr>
            </a:br>
            <a:endParaRPr lang="en-US" altLang="en-US" sz="800" b="1" dirty="0" smtClean="0">
              <a:solidFill>
                <a:srgbClr val="A50021"/>
              </a:solidFill>
            </a:endParaRPr>
          </a:p>
          <a:p>
            <a:pPr algn="ctr">
              <a:spcAft>
                <a:spcPct val="50000"/>
              </a:spcAft>
              <a:buFontTx/>
              <a:buNone/>
            </a:pPr>
            <a:r>
              <a:rPr lang="en-US" altLang="en-US" sz="2800" b="1" dirty="0" smtClean="0">
                <a:solidFill>
                  <a:srgbClr val="004B70"/>
                </a:solidFill>
              </a:rPr>
              <a:t>    Give &amp; Take:</a:t>
            </a:r>
          </a:p>
          <a:p>
            <a:pPr algn="ctr">
              <a:spcAft>
                <a:spcPct val="50000"/>
              </a:spcAft>
              <a:buFontTx/>
              <a:buNone/>
            </a:pPr>
            <a:r>
              <a:rPr lang="en-US" altLang="en-US" sz="2800" b="1" dirty="0" smtClean="0">
                <a:solidFill>
                  <a:srgbClr val="004B70"/>
                </a:solidFill>
              </a:rPr>
              <a:t>     Consumers, Contributions and Charity</a:t>
            </a:r>
            <a:endParaRPr lang="en-US" altLang="en-US" sz="1600" b="1" dirty="0" smtClean="0">
              <a:solidFill>
                <a:srgbClr val="A50021"/>
              </a:solidFill>
            </a:endParaRPr>
          </a:p>
          <a:p>
            <a:pPr algn="ctr">
              <a:lnSpc>
                <a:spcPct val="90000"/>
              </a:lnSpc>
              <a:buFontTx/>
              <a:buNone/>
            </a:pPr>
            <a:endParaRPr lang="en-US" altLang="en-US" sz="3000" b="1" dirty="0" smtClean="0"/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3000" b="1" dirty="0" smtClean="0"/>
              <a:t>Bennett Weiner, COO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3000" b="1" dirty="0" smtClean="0"/>
              <a:t>BBB Wise Giving Alliance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n-US" altLang="en-US" sz="2400" b="1" dirty="0" smtClean="0"/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2400" b="1" dirty="0" smtClean="0"/>
              <a:t>March 21, 2017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n-US" altLang="en-US" sz="3600" b="1" dirty="0" smtClean="0">
              <a:solidFill>
                <a:srgbClr val="00406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36D3D2A-EC5F-4F98-A79F-4FEC8732E92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6274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205978"/>
            <a:ext cx="7086600" cy="594122"/>
          </a:xfrm>
        </p:spPr>
        <p:txBody>
          <a:bodyPr/>
          <a:lstStyle/>
          <a:p>
            <a:r>
              <a:rPr lang="en-US" altLang="en-US" sz="4000" b="1" smtClean="0">
                <a:solidFill>
                  <a:srgbClr val="A50021"/>
                </a:solidFill>
              </a:rPr>
              <a:t> </a:t>
            </a:r>
            <a:r>
              <a:rPr lang="en-US" altLang="en-US" sz="3200" b="1" smtClean="0">
                <a:solidFill>
                  <a:srgbClr val="A50021"/>
                </a:solidFill>
              </a:rPr>
              <a:t>BBB WGA Perspective </a:t>
            </a:r>
            <a:endParaRPr lang="en-US" altLang="en-US" sz="3200" b="1" i="1" smtClean="0">
              <a:solidFill>
                <a:srgbClr val="00669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8175" y="971562"/>
            <a:ext cx="8001000" cy="67403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BBB Wise Giving Alliance (</a:t>
            </a:r>
            <a:r>
              <a:rPr lang="en-US" sz="24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Give.org</a:t>
            </a:r>
            <a:r>
              <a:rPr lang="en-US" sz="240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) is a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Standards-Based </a:t>
            </a:r>
            <a:r>
              <a:rPr lang="en-US" sz="240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Charity Evaluator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Standard 15: Appeals Are Accurate, Truthful and Not Misleading, Both in Whole and in Part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PHOTOS, STORIES, FINANCES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000" b="1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BBB SCAM TRACKER (bbb.org/scamtracker/us)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  421 alleged charity scams since 2015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  20% are police, fire and veterans appeals 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000" b="1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			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				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		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			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		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		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						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sz="1600" dirty="0">
                <a:solidFill>
                  <a:srgbClr val="000000"/>
                </a:solidFill>
              </a:rPr>
              <a:t>		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62F913A-6EBE-42F4-BAA2-004618C05BF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9007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650879" y="3056335"/>
            <a:ext cx="8493125" cy="536972"/>
          </a:xfrm>
        </p:spPr>
        <p:txBody>
          <a:bodyPr/>
          <a:lstStyle/>
          <a:p>
            <a:r>
              <a:rPr lang="en-US" dirty="0" smtClean="0"/>
              <a:t>Amy Sample Ward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Online Fundraising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15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Online Fundraising Types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Type 1: Passive Asks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435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PASSIVE FUNDRAISING</a:t>
            </a:r>
            <a:endParaRPr lang="en-US" dirty="0"/>
          </a:p>
        </p:txBody>
      </p:sp>
      <p:pic>
        <p:nvPicPr>
          <p:cNvPr id="2" name="Picture 1" descr="nwf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1" y="926760"/>
            <a:ext cx="7327900" cy="373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1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PASSIVE FUNDRAISING</a:t>
            </a:r>
            <a:endParaRPr lang="en-US" dirty="0"/>
          </a:p>
        </p:txBody>
      </p:sp>
      <p:pic>
        <p:nvPicPr>
          <p:cNvPr id="5" name="Picture 4" descr="nwf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1" y="1142658"/>
            <a:ext cx="7327900" cy="3739409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 rot="2319436">
            <a:off x="4654789" y="870083"/>
            <a:ext cx="1130300" cy="419901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457189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17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Online Fundraising Types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Type 2: Active Asks on Website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193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3335" y="601731"/>
            <a:ext cx="6759166" cy="1906073"/>
          </a:xfrm>
        </p:spPr>
        <p:txBody>
          <a:bodyPr>
            <a:normAutofit fontScale="90000"/>
          </a:bodyPr>
          <a:lstStyle/>
          <a:p>
            <a:r>
              <a:rPr lang="en-US" dirty="0"/>
              <a:t>Fundraising </a:t>
            </a:r>
            <a:r>
              <a:rPr lang="en-US" sz="3300" dirty="0"/>
              <a:t>through    the </a:t>
            </a:r>
            <a:r>
              <a:rPr lang="en-US" dirty="0"/>
              <a:t>Mail </a:t>
            </a:r>
            <a:r>
              <a:rPr lang="en-US" sz="3300" dirty="0"/>
              <a:t>and On the </a:t>
            </a:r>
            <a:r>
              <a:rPr lang="en-US" dirty="0" smtClean="0"/>
              <a:t>Phone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State of the business March, 2017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4195962"/>
            <a:ext cx="3699531" cy="942767"/>
          </a:xfrm>
          <a:prstGeom prst="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5"/>
          <a:stretch/>
        </p:blipFill>
        <p:spPr>
          <a:xfrm>
            <a:off x="3699546" y="4196093"/>
            <a:ext cx="5444469" cy="947409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Give&amp;Take: Consumers Contribution &amp; Charity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17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ACTIVE FUNDRAISING</a:t>
            </a:r>
            <a:endParaRPr lang="en-US" dirty="0"/>
          </a:p>
        </p:txBody>
      </p:sp>
      <p:pic>
        <p:nvPicPr>
          <p:cNvPr id="4" name="Picture 3" descr="redcros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13" y="867161"/>
            <a:ext cx="8508999" cy="407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2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Online Fundraising Types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Type 2: Active Asks by Email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619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ACTIVE FUNDRAISING</a:t>
            </a:r>
            <a:endParaRPr lang="en-US" dirty="0"/>
          </a:p>
        </p:txBody>
      </p:sp>
      <p:pic>
        <p:nvPicPr>
          <p:cNvPr id="4" name="Picture 3" descr="amnesty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13" y="793103"/>
            <a:ext cx="6337959" cy="415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3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Online Fundraising Types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Type 2: Active Asks by Social Media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8888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ACTIVE FUNDRAISING</a:t>
            </a:r>
            <a:endParaRPr lang="en-US" dirty="0"/>
          </a:p>
        </p:txBody>
      </p:sp>
      <p:pic>
        <p:nvPicPr>
          <p:cNvPr id="2" name="Picture 1" descr="avi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716" y="563056"/>
            <a:ext cx="3629784" cy="437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4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Online Fundraising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Risks &amp; Considerations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3158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Limited data</a:t>
            </a:r>
          </a:p>
          <a:p>
            <a:r>
              <a:rPr lang="en-US" dirty="0" smtClean="0"/>
              <a:t>Relying on multiple channels to drive donations</a:t>
            </a:r>
          </a:p>
          <a:p>
            <a:r>
              <a:rPr lang="en-US" dirty="0" smtClean="0"/>
              <a:t>Offline actions or events matter</a:t>
            </a:r>
          </a:p>
          <a:p>
            <a:r>
              <a:rPr lang="en-US" dirty="0" smtClean="0"/>
              <a:t>Website is a resource even if not channel of donation</a:t>
            </a:r>
          </a:p>
          <a:p>
            <a:r>
              <a:rPr lang="en-US" dirty="0" smtClean="0"/>
              <a:t>Reliance on third party </a:t>
            </a:r>
            <a:r>
              <a:rPr lang="en-US" smtClean="0"/>
              <a:t>donation processors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RISKS &amp; CONSIDERATIONS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Nonprofit Reality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0577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205978"/>
            <a:ext cx="7086600" cy="594122"/>
          </a:xfrm>
        </p:spPr>
        <p:txBody>
          <a:bodyPr/>
          <a:lstStyle/>
          <a:p>
            <a:r>
              <a:rPr lang="en-US" altLang="en-US" sz="4000" b="1" smtClean="0">
                <a:solidFill>
                  <a:srgbClr val="A50021"/>
                </a:solidFill>
              </a:rPr>
              <a:t> </a:t>
            </a:r>
            <a:r>
              <a:rPr lang="en-US" altLang="en-US" sz="3200" b="1" smtClean="0">
                <a:solidFill>
                  <a:srgbClr val="A50021"/>
                </a:solidFill>
              </a:rPr>
              <a:t>BBB WGA Perspective </a:t>
            </a:r>
            <a:endParaRPr lang="en-US" altLang="en-US" sz="3200" b="1" i="1" smtClean="0">
              <a:solidFill>
                <a:srgbClr val="00669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7225" y="971550"/>
            <a:ext cx="8001000" cy="627864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u="sng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ONLINE GIVING</a:t>
            </a:r>
            <a:r>
              <a:rPr lang="en-US" sz="200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Standard 17: WEBSITE DISCLOSURES – access to annual report information and IRS Form 990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Standard 18:  DONOR PRIVACY - Clear and easily accessible privacy policy on charity websites (four elements - notice, access, choice, security)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Other Issues: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Disaster Appeals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Third-party Online Giving Platforms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Millennials - “Cracking the Invulnerability Illusion”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			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		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		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			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		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		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						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sz="1600" dirty="0">
                <a:solidFill>
                  <a:srgbClr val="000000"/>
                </a:solidFill>
              </a:rPr>
              <a:t>		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9929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4294967295"/>
          </p:nvPr>
        </p:nvSpPr>
        <p:spPr>
          <a:xfrm>
            <a:off x="252025" y="75993"/>
            <a:ext cx="6722400" cy="660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>
                <a:latin typeface="Lato"/>
                <a:ea typeface="Lato"/>
                <a:cs typeface="Lato"/>
                <a:sym typeface="Lato"/>
              </a:rPr>
              <a:t>What is Crowdfunding?</a:t>
            </a:r>
          </a:p>
        </p:txBody>
      </p:sp>
      <p:pic>
        <p:nvPicPr>
          <p:cNvPr id="46" name="Shape 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9050" y="178276"/>
            <a:ext cx="1322493" cy="422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" name="Shape 47"/>
          <p:cNvCxnSpPr/>
          <p:nvPr/>
        </p:nvCxnSpPr>
        <p:spPr>
          <a:xfrm>
            <a:off x="307350" y="645281"/>
            <a:ext cx="8529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49" name="Shape 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20199" y="3375975"/>
            <a:ext cx="969936" cy="618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Shape 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55225" y="4123234"/>
            <a:ext cx="839576" cy="90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Shape 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03428" y="2883149"/>
            <a:ext cx="2095703" cy="473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Shape 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21902" y="3442706"/>
            <a:ext cx="2378958" cy="66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Shape 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90600" y="768551"/>
            <a:ext cx="7165358" cy="256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Shape 5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98133" y="3264787"/>
            <a:ext cx="1212725" cy="909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Shape 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375" y="3481181"/>
            <a:ext cx="1412043" cy="451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Shape 5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745750" y="4320746"/>
            <a:ext cx="660836" cy="66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Shape 5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783775" y="3988687"/>
            <a:ext cx="1732050" cy="76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90599" y="4071059"/>
            <a:ext cx="1575899" cy="5281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62414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body" idx="4294967295"/>
          </p:nvPr>
        </p:nvSpPr>
        <p:spPr>
          <a:xfrm>
            <a:off x="252025" y="75993"/>
            <a:ext cx="6722400" cy="660900"/>
          </a:xfrm>
          <a:prstGeom prst="rect">
            <a:avLst/>
          </a:prstGeom>
        </p:spPr>
        <p:txBody>
          <a:bodyPr lIns="91423" tIns="91423" rIns="91423" bIns="91423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b="1">
                <a:latin typeface="Lato"/>
                <a:ea typeface="Lato"/>
                <a:cs typeface="Lato"/>
                <a:sym typeface="Lato"/>
              </a:rPr>
              <a:t>Intro to GoFundMe </a:t>
            </a:r>
          </a:p>
        </p:txBody>
      </p:sp>
      <p:pic>
        <p:nvPicPr>
          <p:cNvPr id="64" name="Shape 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9070" y="178276"/>
            <a:ext cx="1322493" cy="422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Shape 65"/>
          <p:cNvCxnSpPr/>
          <p:nvPr/>
        </p:nvCxnSpPr>
        <p:spPr>
          <a:xfrm>
            <a:off x="307350" y="645281"/>
            <a:ext cx="8529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67" name="Shape 67"/>
          <p:cNvSpPr txBox="1"/>
          <p:nvPr/>
        </p:nvSpPr>
        <p:spPr>
          <a:xfrm>
            <a:off x="180425" y="470118"/>
            <a:ext cx="4441800" cy="3093000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t" anchorCtr="0">
            <a:noAutofit/>
          </a:bodyPr>
          <a:lstStyle/>
          <a:p>
            <a:endParaRPr sz="2400" kern="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189" indent="-342892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" kern="0" dirty="0">
                <a:solidFill>
                  <a:srgbClr val="111111"/>
                </a:solidFill>
                <a:latin typeface="Lato"/>
                <a:ea typeface="Lato"/>
                <a:cs typeface="Lato"/>
                <a:sym typeface="Lato"/>
              </a:rPr>
              <a:t>“Give People the Power to Change Their World”</a:t>
            </a:r>
          </a:p>
          <a:p>
            <a:pPr marL="342892" indent="-342892">
              <a:buFont typeface="Arial" charset="0"/>
              <a:buChar char="•"/>
            </a:pPr>
            <a:endParaRPr kern="0" dirty="0">
              <a:solidFill>
                <a:srgbClr val="111111"/>
              </a:solidFill>
              <a:latin typeface="Lato"/>
              <a:ea typeface="Lato"/>
              <a:cs typeface="Lato"/>
              <a:sym typeface="Lato"/>
            </a:endParaRPr>
          </a:p>
          <a:p>
            <a:pPr marL="457189" indent="-342892">
              <a:buClr>
                <a:srgbClr val="111111"/>
              </a:buClr>
              <a:buSzPct val="100000"/>
              <a:buFont typeface="Arial" charset="0"/>
              <a:buChar char="•"/>
            </a:pPr>
            <a:r>
              <a:rPr lang="en" kern="0" dirty="0">
                <a:solidFill>
                  <a:srgbClr val="111111"/>
                </a:solidFill>
                <a:latin typeface="Lato"/>
                <a:ea typeface="Lato"/>
                <a:cs typeface="Lato"/>
                <a:sym typeface="Lato"/>
              </a:rPr>
              <a:t>“See Something, Do Something”</a:t>
            </a:r>
          </a:p>
          <a:p>
            <a:pPr marL="342892" indent="-342892">
              <a:buFont typeface="Arial" charset="0"/>
              <a:buChar char="•"/>
            </a:pPr>
            <a:endParaRPr kern="0" dirty="0">
              <a:solidFill>
                <a:srgbClr val="111111"/>
              </a:solidFill>
              <a:latin typeface="Lato"/>
              <a:ea typeface="Lato"/>
              <a:cs typeface="Lato"/>
              <a:sym typeface="Lato"/>
            </a:endParaRPr>
          </a:p>
          <a:p>
            <a:pPr marL="457189" indent="-342892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" kern="0" dirty="0">
                <a:solidFill>
                  <a:srgbClr val="111111"/>
                </a:solidFill>
                <a:latin typeface="Lato"/>
                <a:ea typeface="Lato"/>
                <a:cs typeface="Lato"/>
                <a:sym typeface="Lato"/>
              </a:rPr>
              <a:t>Over $3BN given by over 25M donors</a:t>
            </a:r>
          </a:p>
          <a:p>
            <a:pPr marL="342892" indent="-342892">
              <a:buFont typeface="Arial" charset="0"/>
              <a:buChar char="•"/>
            </a:pPr>
            <a:endParaRPr kern="0" dirty="0">
              <a:solidFill>
                <a:srgbClr val="111111"/>
              </a:solidFill>
              <a:latin typeface="Lato"/>
              <a:ea typeface="Lato"/>
              <a:cs typeface="Lato"/>
              <a:sym typeface="Lato"/>
            </a:endParaRPr>
          </a:p>
          <a:p>
            <a:pPr marL="457189" indent="-342892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" kern="0" dirty="0">
                <a:solidFill>
                  <a:srgbClr val="111111"/>
                </a:solidFill>
                <a:latin typeface="Lato"/>
                <a:ea typeface="Lato"/>
                <a:cs typeface="Lato"/>
                <a:sym typeface="Lato"/>
              </a:rPr>
              <a:t>~200 employees with US offices in San Diego and Redwood City, CA</a:t>
            </a:r>
          </a:p>
          <a:p>
            <a:pPr marL="342892" indent="-342892">
              <a:buFont typeface="Arial" charset="0"/>
              <a:buChar char="•"/>
            </a:pPr>
            <a:endParaRPr kern="0" dirty="0">
              <a:solidFill>
                <a:srgbClr val="111111"/>
              </a:solidFill>
              <a:latin typeface="Lato"/>
              <a:ea typeface="Lato"/>
              <a:cs typeface="Lato"/>
              <a:sym typeface="Lato"/>
            </a:endParaRPr>
          </a:p>
          <a:p>
            <a:pPr marL="457189" indent="-342892">
              <a:buClr>
                <a:srgbClr val="111111"/>
              </a:buClr>
              <a:buSzPct val="100000"/>
              <a:buFont typeface="Arial" charset="0"/>
              <a:buChar char="•"/>
            </a:pPr>
            <a:r>
              <a:rPr lang="en" kern="0" dirty="0">
                <a:solidFill>
                  <a:srgbClr val="111111"/>
                </a:solidFill>
                <a:latin typeface="Lato"/>
                <a:ea typeface="Lato"/>
                <a:cs typeface="Lato"/>
                <a:sym typeface="Lato"/>
              </a:rPr>
              <a:t>Social storytelling layered over payments</a:t>
            </a:r>
          </a:p>
          <a:p>
            <a:endParaRPr kern="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endParaRPr kern="0" dirty="0">
              <a:solidFill>
                <a:srgbClr val="111111"/>
              </a:solidFill>
              <a:latin typeface="Lato"/>
              <a:ea typeface="Lato"/>
              <a:cs typeface="Lato"/>
              <a:sym typeface="Lato"/>
            </a:endParaRPr>
          </a:p>
          <a:p>
            <a:endParaRPr kern="0" dirty="0">
              <a:solidFill>
                <a:srgbClr val="11111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8" name="Shape 68" descr="Screen Shot 2016-10-04 at 5.51.45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2444" y="827631"/>
            <a:ext cx="3473323" cy="242829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9" name="Shape 69" descr="Screen Shot 2016-10-04 at 9.40.46 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8196" y="2747490"/>
            <a:ext cx="2842275" cy="225962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305456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637" y="554476"/>
            <a:ext cx="6660573" cy="713540"/>
          </a:xfrm>
        </p:spPr>
        <p:txBody>
          <a:bodyPr>
            <a:noAutofit/>
          </a:bodyPr>
          <a:lstStyle/>
          <a:p>
            <a:r>
              <a:rPr lang="en-US" dirty="0"/>
              <a:t>Total Charitable Giving in 2015 was $373.25 Billion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9776" y="1512093"/>
            <a:ext cx="4480217" cy="2587229"/>
          </a:xfrm>
        </p:spPr>
      </p:pic>
      <p:sp>
        <p:nvSpPr>
          <p:cNvPr id="5" name="TextBox 4"/>
          <p:cNvSpPr txBox="1"/>
          <p:nvPr/>
        </p:nvSpPr>
        <p:spPr>
          <a:xfrm>
            <a:off x="2449773" y="4227996"/>
            <a:ext cx="4391047" cy="238525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defTabSz="685766"/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Source:  Giving USA Foundation – </a:t>
            </a:r>
            <a:r>
              <a:rPr lang="en-US" sz="1100" i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Giving USA 2016</a:t>
            </a:r>
            <a:endParaRPr lang="en-US" sz="11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6" name="Picture 5" descr="L:\Non Client Folders\Templates with Logos\Logos\LMNC LOGOS1_Tag_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972" y="164188"/>
            <a:ext cx="1303067" cy="6385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Give&amp;Take: Consumers Contribution &amp; Charity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3E4C-6069-43A3-B3AA-C275D5A3EE2D}" type="slidenum">
              <a:rPr lang="en-US" smtClean="0">
                <a:solidFill>
                  <a:prstClr val="white"/>
                </a:solidFill>
              </a:rPr>
              <a:pPr/>
              <a:t>3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36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body" idx="4294967295"/>
          </p:nvPr>
        </p:nvSpPr>
        <p:spPr>
          <a:xfrm>
            <a:off x="252025" y="75993"/>
            <a:ext cx="6722400" cy="660900"/>
          </a:xfrm>
          <a:prstGeom prst="rect">
            <a:avLst/>
          </a:prstGeom>
        </p:spPr>
        <p:txBody>
          <a:bodyPr lIns="91423" tIns="91423" rIns="91423" bIns="91423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b="1">
                <a:latin typeface="Lato"/>
                <a:ea typeface="Lato"/>
                <a:cs typeface="Lato"/>
                <a:sym typeface="Lato"/>
              </a:rPr>
              <a:t>GoFundMe Campaigns </a:t>
            </a:r>
          </a:p>
        </p:txBody>
      </p:sp>
      <p:pic>
        <p:nvPicPr>
          <p:cNvPr id="75" name="Shape 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9070" y="178276"/>
            <a:ext cx="1322493" cy="422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" name="Shape 76"/>
          <p:cNvCxnSpPr/>
          <p:nvPr/>
        </p:nvCxnSpPr>
        <p:spPr>
          <a:xfrm>
            <a:off x="307350" y="645281"/>
            <a:ext cx="8529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8" name="Shape 78"/>
          <p:cNvSpPr txBox="1"/>
          <p:nvPr/>
        </p:nvSpPr>
        <p:spPr>
          <a:xfrm>
            <a:off x="180425" y="470125"/>
            <a:ext cx="4878390" cy="4673400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t" anchorCtr="0">
            <a:noAutofit/>
          </a:bodyPr>
          <a:lstStyle/>
          <a:p>
            <a:endParaRPr sz="2400" kern="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189" indent="-342892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" kern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Common campaign categories</a:t>
            </a:r>
          </a:p>
          <a:p>
            <a:pPr marL="673083" indent="-285743">
              <a:buClr>
                <a:srgbClr val="000000"/>
              </a:buClr>
              <a:buFont typeface="Arial" charset="0"/>
              <a:buChar char="•"/>
            </a:pPr>
            <a:endParaRPr sz="1400" kern="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387341">
              <a:buClr>
                <a:srgbClr val="000000"/>
              </a:buClr>
            </a:pPr>
            <a:r>
              <a:rPr lang="en" sz="1400" kern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Medical	  Education	</a:t>
            </a:r>
            <a:r>
              <a:rPr lang="en-US" sz="1400" kern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	</a:t>
            </a:r>
            <a:r>
              <a:rPr lang="en" sz="1400" kern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Volunteerism</a:t>
            </a:r>
          </a:p>
          <a:p>
            <a:pPr marL="387341">
              <a:buClr>
                <a:srgbClr val="000000"/>
              </a:buClr>
            </a:pPr>
            <a:r>
              <a:rPr lang="en" sz="1400" kern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Athletics  	  Animal Care</a:t>
            </a:r>
            <a:r>
              <a:rPr lang="en-US" sz="1400" kern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	</a:t>
            </a:r>
            <a:r>
              <a:rPr lang="en" sz="1400" kern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Memorials</a:t>
            </a:r>
          </a:p>
          <a:p>
            <a:pPr marL="387341">
              <a:buClr>
                <a:srgbClr val="000000"/>
              </a:buClr>
            </a:pPr>
            <a:r>
              <a:rPr lang="en" sz="1400" kern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Charities	  Emergencies	Political</a:t>
            </a:r>
          </a:p>
          <a:p>
            <a:pPr marL="285743" indent="-285743">
              <a:buFont typeface="Arial" charset="0"/>
              <a:buChar char="•"/>
            </a:pPr>
            <a:endParaRPr kern="0" dirty="0">
              <a:solidFill>
                <a:srgbClr val="111111"/>
              </a:solidFill>
              <a:latin typeface="Lato"/>
              <a:ea typeface="Lato"/>
              <a:cs typeface="Lato"/>
              <a:sym typeface="Lato"/>
            </a:endParaRPr>
          </a:p>
          <a:p>
            <a:pPr marL="457189" indent="-342892">
              <a:buClr>
                <a:srgbClr val="111111"/>
              </a:buClr>
              <a:buSzPct val="100000"/>
              <a:buFont typeface="Arial" charset="0"/>
              <a:buChar char="•"/>
            </a:pPr>
            <a:r>
              <a:rPr lang="en" kern="0" dirty="0">
                <a:solidFill>
                  <a:srgbClr val="111111"/>
                </a:solidFill>
                <a:latin typeface="Lato"/>
                <a:ea typeface="Lato"/>
                <a:cs typeface="Lato"/>
                <a:sym typeface="Lato"/>
              </a:rPr>
              <a:t>Majority of campaigns are created by individuals for their own benefit</a:t>
            </a:r>
          </a:p>
          <a:p>
            <a:pPr marL="285743" indent="-285743">
              <a:buFont typeface="Arial" charset="0"/>
              <a:buChar char="•"/>
            </a:pPr>
            <a:endParaRPr kern="0" dirty="0">
              <a:solidFill>
                <a:srgbClr val="111111"/>
              </a:solidFill>
              <a:latin typeface="Lato"/>
              <a:ea typeface="Lato"/>
              <a:cs typeface="Lato"/>
              <a:sym typeface="Lato"/>
            </a:endParaRPr>
          </a:p>
          <a:p>
            <a:pPr marL="457189" indent="-342892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" kern="0" dirty="0">
                <a:solidFill>
                  <a:srgbClr val="111111"/>
                </a:solidFill>
                <a:latin typeface="Lato"/>
                <a:ea typeface="Lato"/>
                <a:cs typeface="Lato"/>
                <a:sym typeface="Lato"/>
              </a:rPr>
              <a:t>Grassroots: Most campaigns raise </a:t>
            </a:r>
            <a:r>
              <a:rPr lang="en" kern="0" dirty="0" smtClean="0">
                <a:solidFill>
                  <a:srgbClr val="111111"/>
                </a:solidFill>
                <a:latin typeface="Lato"/>
                <a:ea typeface="Lato"/>
                <a:cs typeface="Lato"/>
                <a:sym typeface="Lato"/>
              </a:rPr>
              <a:t>&lt;</a:t>
            </a:r>
            <a:r>
              <a:rPr lang="en-US" kern="0" dirty="0" smtClean="0">
                <a:solidFill>
                  <a:srgbClr val="11111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kern="0" dirty="0" smtClean="0">
                <a:solidFill>
                  <a:srgbClr val="111111"/>
                </a:solidFill>
                <a:latin typeface="Lato"/>
                <a:ea typeface="Lato"/>
                <a:cs typeface="Lato"/>
                <a:sym typeface="Lato"/>
              </a:rPr>
              <a:t>$</a:t>
            </a:r>
            <a:r>
              <a:rPr lang="en-US" kern="0" dirty="0" smtClean="0">
                <a:solidFill>
                  <a:srgbClr val="111111"/>
                </a:solidFill>
                <a:latin typeface="Lato"/>
                <a:ea typeface="Lato"/>
                <a:cs typeface="Lato"/>
                <a:sym typeface="Lato"/>
              </a:rPr>
              <a:t>9</a:t>
            </a:r>
            <a:r>
              <a:rPr lang="en" kern="0" dirty="0" smtClean="0">
                <a:solidFill>
                  <a:srgbClr val="111111"/>
                </a:solidFill>
                <a:latin typeface="Lato"/>
                <a:ea typeface="Lato"/>
                <a:cs typeface="Lato"/>
                <a:sym typeface="Lato"/>
              </a:rPr>
              <a:t>00 </a:t>
            </a:r>
            <a:r>
              <a:rPr lang="en" kern="0" dirty="0">
                <a:solidFill>
                  <a:srgbClr val="111111"/>
                </a:solidFill>
                <a:latin typeface="Lato"/>
                <a:ea typeface="Lato"/>
                <a:cs typeface="Lato"/>
                <a:sym typeface="Lato"/>
              </a:rPr>
              <a:t>from donors in organizer’s 1st social </a:t>
            </a:r>
            <a:r>
              <a:rPr lang="en" kern="0" dirty="0" smtClean="0">
                <a:solidFill>
                  <a:srgbClr val="111111"/>
                </a:solidFill>
                <a:latin typeface="Lato"/>
                <a:ea typeface="Lato"/>
                <a:cs typeface="Lato"/>
                <a:sym typeface="Lato"/>
              </a:rPr>
              <a:t>circle</a:t>
            </a:r>
            <a:r>
              <a:rPr lang="en-US" kern="0" dirty="0" smtClean="0">
                <a:solidFill>
                  <a:srgbClr val="111111"/>
                </a:solidFill>
                <a:latin typeface="Lato"/>
                <a:ea typeface="Lato"/>
                <a:cs typeface="Lato"/>
                <a:sym typeface="Lato"/>
              </a:rPr>
              <a:t>, but many campaigns are more successful</a:t>
            </a:r>
            <a:endParaRPr lang="en" kern="0" dirty="0">
              <a:solidFill>
                <a:srgbClr val="111111"/>
              </a:solidFill>
              <a:latin typeface="Lato"/>
              <a:ea typeface="Lato"/>
              <a:cs typeface="Lato"/>
              <a:sym typeface="Lato"/>
            </a:endParaRPr>
          </a:p>
          <a:p>
            <a:pPr marL="285743" indent="-285743">
              <a:buFont typeface="Arial" charset="0"/>
              <a:buChar char="•"/>
            </a:pPr>
            <a:endParaRPr kern="0" dirty="0">
              <a:solidFill>
                <a:srgbClr val="111111"/>
              </a:solidFill>
              <a:latin typeface="Lato"/>
              <a:ea typeface="Lato"/>
              <a:cs typeface="Lato"/>
              <a:sym typeface="Lato"/>
            </a:endParaRPr>
          </a:p>
          <a:p>
            <a:pPr marL="457189" indent="-342892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" kern="0" dirty="0">
                <a:solidFill>
                  <a:srgbClr val="111111"/>
                </a:solidFill>
                <a:latin typeface="Lato"/>
                <a:ea typeface="Lato"/>
                <a:cs typeface="Lato"/>
                <a:sym typeface="Lato"/>
              </a:rPr>
              <a:t>Funds deemed personal gifts, not tax-deductible (exception for charities)</a:t>
            </a:r>
          </a:p>
        </p:txBody>
      </p:sp>
      <p:pic>
        <p:nvPicPr>
          <p:cNvPr id="79" name="Shape 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0937" y="771700"/>
            <a:ext cx="3728573" cy="2013524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80" name="Shape 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0306" y="2686675"/>
            <a:ext cx="4011294" cy="21623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36393004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4294967295"/>
          </p:nvPr>
        </p:nvSpPr>
        <p:spPr>
          <a:xfrm>
            <a:off x="252025" y="75993"/>
            <a:ext cx="6722400" cy="660900"/>
          </a:xfrm>
          <a:prstGeom prst="rect">
            <a:avLst/>
          </a:prstGeom>
        </p:spPr>
        <p:txBody>
          <a:bodyPr lIns="91423" tIns="91423" rIns="91423" bIns="91423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b="1">
                <a:latin typeface="Lato"/>
                <a:ea typeface="Lato"/>
                <a:cs typeface="Lato"/>
                <a:sym typeface="Lato"/>
              </a:rPr>
              <a:t>Trust &amp; Safety Department</a:t>
            </a:r>
          </a:p>
        </p:txBody>
      </p:sp>
      <p:pic>
        <p:nvPicPr>
          <p:cNvPr id="86" name="Shape 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9070" y="178276"/>
            <a:ext cx="1322493" cy="422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" name="Shape 87"/>
          <p:cNvCxnSpPr/>
          <p:nvPr/>
        </p:nvCxnSpPr>
        <p:spPr>
          <a:xfrm>
            <a:off x="307350" y="645281"/>
            <a:ext cx="8529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89" name="Shape 89"/>
          <p:cNvSpPr txBox="1"/>
          <p:nvPr/>
        </p:nvSpPr>
        <p:spPr>
          <a:xfrm>
            <a:off x="395775" y="767681"/>
            <a:ext cx="8229600" cy="2128200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t" anchorCtr="0">
            <a:noAutofit/>
          </a:bodyPr>
          <a:lstStyle/>
          <a:p>
            <a:pPr algn="ctr"/>
            <a:r>
              <a:rPr lang="en" b="1" i="1" kern="0">
                <a:solidFill>
                  <a:srgbClr val="222222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Create and enforce layers of trust between GoFundMe, its users, and stakeholders to prevent Platform misuse and empower the GFM community</a:t>
            </a:r>
          </a:p>
          <a:p>
            <a:pPr algn="ctr"/>
            <a:endParaRPr sz="1400" kern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0" name="Shape 90"/>
          <p:cNvSpPr txBox="1"/>
          <p:nvPr/>
        </p:nvSpPr>
        <p:spPr>
          <a:xfrm>
            <a:off x="104225" y="1936977"/>
            <a:ext cx="4182000" cy="3092999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t" anchorCtr="0">
            <a:noAutofit/>
          </a:bodyPr>
          <a:lstStyle/>
          <a:p>
            <a:pPr marL="457189" indent="-317492">
              <a:buClr>
                <a:srgbClr val="000000"/>
              </a:buClr>
              <a:buFont typeface="Arial" charset="0"/>
              <a:buChar char="•"/>
            </a:pPr>
            <a:r>
              <a:rPr lang="en" sz="1400" kern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Manage the GoFundMe Guarantee</a:t>
            </a:r>
          </a:p>
          <a:p>
            <a:pPr marL="285743" indent="-285743">
              <a:buFont typeface="Arial" charset="0"/>
              <a:buChar char="•"/>
            </a:pPr>
            <a:endParaRPr sz="1400" kern="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189" indent="-317492">
              <a:buClr>
                <a:srgbClr val="000000"/>
              </a:buClr>
              <a:buFont typeface="Arial" charset="0"/>
              <a:buChar char="•"/>
            </a:pPr>
            <a:r>
              <a:rPr lang="en" sz="1400" kern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Investigate reports of fraud and misuse </a:t>
            </a:r>
          </a:p>
          <a:p>
            <a:pPr marL="285743" indent="-285743">
              <a:buFont typeface="Arial" charset="0"/>
              <a:buChar char="•"/>
            </a:pPr>
            <a:endParaRPr sz="1400" kern="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189" indent="-317492">
              <a:buClr>
                <a:srgbClr val="000000"/>
              </a:buClr>
              <a:buFont typeface="Arial" charset="0"/>
              <a:buChar char="•"/>
            </a:pPr>
            <a:r>
              <a:rPr lang="en" sz="1400" kern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Ensure the correct flow of funds for high risk accounts</a:t>
            </a:r>
          </a:p>
          <a:p>
            <a:pPr marL="285743" indent="-285743">
              <a:buFont typeface="Arial" charset="0"/>
              <a:buChar char="•"/>
            </a:pPr>
            <a:endParaRPr sz="1400" kern="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189" indent="-317492">
              <a:buClr>
                <a:srgbClr val="000000"/>
              </a:buClr>
              <a:buFont typeface="Arial" charset="0"/>
              <a:buChar char="•"/>
            </a:pPr>
            <a:r>
              <a:rPr lang="en" sz="1400" kern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Assist law enforcement with investigations</a:t>
            </a:r>
          </a:p>
        </p:txBody>
      </p:sp>
      <p:sp>
        <p:nvSpPr>
          <p:cNvPr id="91" name="Shape 91"/>
          <p:cNvSpPr txBox="1"/>
          <p:nvPr/>
        </p:nvSpPr>
        <p:spPr>
          <a:xfrm>
            <a:off x="485212" y="1440787"/>
            <a:ext cx="3550800" cy="566700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ctr" anchorCtr="0">
            <a:noAutofit/>
          </a:bodyPr>
          <a:lstStyle/>
          <a:p>
            <a:pPr algn="ctr"/>
            <a:r>
              <a:rPr lang="en" sz="2400" b="1" i="1" kern="0">
                <a:solidFill>
                  <a:srgbClr val="6AA84F"/>
                </a:solidFill>
                <a:latin typeface="Lato"/>
                <a:ea typeface="Lato"/>
                <a:cs typeface="Lato"/>
                <a:sym typeface="Lato"/>
              </a:rPr>
              <a:t>Trust</a:t>
            </a:r>
          </a:p>
        </p:txBody>
      </p:sp>
      <p:sp>
        <p:nvSpPr>
          <p:cNvPr id="92" name="Shape 92"/>
          <p:cNvSpPr txBox="1"/>
          <p:nvPr/>
        </p:nvSpPr>
        <p:spPr>
          <a:xfrm>
            <a:off x="5209687" y="1440787"/>
            <a:ext cx="3601500" cy="490500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ctr" anchorCtr="0">
            <a:noAutofit/>
          </a:bodyPr>
          <a:lstStyle/>
          <a:p>
            <a:pPr algn="ctr"/>
            <a:r>
              <a:rPr lang="en" sz="2400" b="1" i="1" kern="0">
                <a:solidFill>
                  <a:srgbClr val="6AA84F"/>
                </a:solidFill>
                <a:latin typeface="Lato"/>
                <a:ea typeface="Lato"/>
                <a:cs typeface="Lato"/>
                <a:sym typeface="Lato"/>
              </a:rPr>
              <a:t>Community Management</a:t>
            </a:r>
          </a:p>
        </p:txBody>
      </p:sp>
      <p:sp>
        <p:nvSpPr>
          <p:cNvPr id="93" name="Shape 93"/>
          <p:cNvSpPr txBox="1"/>
          <p:nvPr/>
        </p:nvSpPr>
        <p:spPr>
          <a:xfrm>
            <a:off x="4537675" y="1941393"/>
            <a:ext cx="4606200" cy="3042600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t" anchorCtr="0">
            <a:noAutofit/>
          </a:bodyPr>
          <a:lstStyle/>
          <a:p>
            <a:pPr marL="457189" indent="-317492">
              <a:buClr>
                <a:srgbClr val="000000"/>
              </a:buClr>
              <a:buFont typeface="Arial" charset="0"/>
              <a:buChar char="•"/>
            </a:pPr>
            <a:r>
              <a:rPr lang="en" sz="1400" kern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Enforce terms of service across the Platform</a:t>
            </a:r>
          </a:p>
          <a:p>
            <a:pPr marL="285743" indent="-285743">
              <a:buFont typeface="Arial" charset="0"/>
              <a:buChar char="•"/>
            </a:pPr>
            <a:endParaRPr sz="1400" kern="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189" indent="-317492">
              <a:buClr>
                <a:srgbClr val="000000"/>
              </a:buClr>
              <a:buFont typeface="Arial" charset="0"/>
              <a:buChar char="•"/>
            </a:pPr>
            <a:r>
              <a:rPr lang="en" sz="1400" kern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Moderate user-generated content</a:t>
            </a:r>
          </a:p>
          <a:p>
            <a:pPr marL="285743" indent="-285743">
              <a:buFont typeface="Arial" charset="0"/>
              <a:buChar char="•"/>
            </a:pPr>
            <a:endParaRPr sz="1400" kern="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189" indent="-317492">
              <a:buClr>
                <a:srgbClr val="000000"/>
              </a:buClr>
              <a:buFont typeface="Arial" charset="0"/>
              <a:buChar char="•"/>
            </a:pPr>
            <a:r>
              <a:rPr lang="en" sz="1400" kern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Manage beneficiary risk and use case-specific funds flows (e.g., trusts, scholarships)</a:t>
            </a:r>
          </a:p>
          <a:p>
            <a:pPr marL="285743" indent="-285743">
              <a:buClr>
                <a:srgbClr val="000000"/>
              </a:buClr>
              <a:buFont typeface="Arial" charset="0"/>
              <a:buChar char="•"/>
            </a:pPr>
            <a:endParaRPr sz="1400" kern="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189" indent="-317492">
              <a:buClr>
                <a:srgbClr val="000000"/>
              </a:buClr>
              <a:buFont typeface="Arial" charset="0"/>
              <a:buChar char="•"/>
            </a:pPr>
            <a:r>
              <a:rPr lang="en" sz="1400" kern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Proactively reach out to law enforcement when a campaign organizer threatens public safety</a:t>
            </a:r>
          </a:p>
          <a:p>
            <a:pPr marL="285743" indent="-285743">
              <a:buFont typeface="Arial" charset="0"/>
              <a:buChar char="•"/>
            </a:pPr>
            <a:endParaRPr sz="1400" kern="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189" indent="-317492">
              <a:buClr>
                <a:srgbClr val="000000"/>
              </a:buClr>
              <a:buFont typeface="Arial" charset="0"/>
              <a:buChar char="•"/>
            </a:pPr>
            <a:r>
              <a:rPr lang="en" sz="1400" kern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Identify and oversee mass campaigns related to newsworthy events</a:t>
            </a:r>
          </a:p>
          <a:p>
            <a:endParaRPr sz="1100" kern="0" dirty="0">
              <a:solidFill>
                <a:srgbClr val="222222"/>
              </a:solidFill>
              <a:highlight>
                <a:srgbClr val="FFFFFF"/>
              </a:highlight>
              <a:cs typeface="Arial"/>
              <a:sym typeface="Arial"/>
            </a:endParaRPr>
          </a:p>
        </p:txBody>
      </p:sp>
      <p:sp>
        <p:nvSpPr>
          <p:cNvPr id="94" name="Shape 94"/>
          <p:cNvSpPr txBox="1"/>
          <p:nvPr/>
        </p:nvSpPr>
        <p:spPr>
          <a:xfrm>
            <a:off x="409012" y="3770231"/>
            <a:ext cx="3550800" cy="566700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ctr" anchorCtr="0">
            <a:noAutofit/>
          </a:bodyPr>
          <a:lstStyle/>
          <a:p>
            <a:pPr algn="ctr"/>
            <a:r>
              <a:rPr lang="en" sz="2400" b="1" i="1" kern="0">
                <a:solidFill>
                  <a:srgbClr val="6AA84F"/>
                </a:solidFill>
                <a:latin typeface="Lato"/>
                <a:ea typeface="Lato"/>
                <a:cs typeface="Lato"/>
                <a:sym typeface="Lato"/>
              </a:rPr>
              <a:t>Payments Risk </a:t>
            </a:r>
          </a:p>
        </p:txBody>
      </p:sp>
      <p:sp>
        <p:nvSpPr>
          <p:cNvPr id="95" name="Shape 95"/>
          <p:cNvSpPr txBox="1"/>
          <p:nvPr/>
        </p:nvSpPr>
        <p:spPr>
          <a:xfrm>
            <a:off x="104225" y="4089627"/>
            <a:ext cx="4182000" cy="3092999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t" anchorCtr="0">
            <a:noAutofit/>
          </a:bodyPr>
          <a:lstStyle/>
          <a:p>
            <a:endParaRPr sz="1400" kern="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189" indent="-317492">
              <a:buClr>
                <a:srgbClr val="000000"/>
              </a:buClr>
              <a:buFont typeface="Arial" charset="0"/>
              <a:buChar char="•"/>
            </a:pPr>
            <a:r>
              <a:rPr lang="en" sz="1400" kern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Identify and prevent credit card fraud</a:t>
            </a:r>
          </a:p>
          <a:p>
            <a:pPr marL="285743" indent="-285743">
              <a:buFont typeface="Arial" charset="0"/>
              <a:buChar char="•"/>
            </a:pPr>
            <a:endParaRPr sz="1400" kern="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189" indent="-317492">
              <a:buClr>
                <a:srgbClr val="000000"/>
              </a:buClr>
              <a:buFont typeface="Arial" charset="0"/>
              <a:buChar char="•"/>
            </a:pPr>
            <a:r>
              <a:rPr lang="en" sz="1400" kern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Manage AML, anti-terrorist financing policies</a:t>
            </a:r>
          </a:p>
        </p:txBody>
      </p:sp>
    </p:spTree>
    <p:extLst>
      <p:ext uri="{BB962C8B-B14F-4D97-AF65-F5344CB8AC3E}">
        <p14:creationId xmlns:p14="http://schemas.microsoft.com/office/powerpoint/2010/main" val="30872937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body" idx="4294967295"/>
          </p:nvPr>
        </p:nvSpPr>
        <p:spPr>
          <a:xfrm>
            <a:off x="252025" y="75993"/>
            <a:ext cx="6722400" cy="660900"/>
          </a:xfrm>
          <a:prstGeom prst="rect">
            <a:avLst/>
          </a:prstGeom>
        </p:spPr>
        <p:txBody>
          <a:bodyPr lIns="91423" tIns="91423" rIns="91423" bIns="91423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b="1">
                <a:latin typeface="Lato"/>
                <a:ea typeface="Lato"/>
                <a:cs typeface="Lato"/>
                <a:sym typeface="Lato"/>
              </a:rPr>
              <a:t>Trust Challenges</a:t>
            </a:r>
          </a:p>
        </p:txBody>
      </p:sp>
      <p:pic>
        <p:nvPicPr>
          <p:cNvPr id="101" name="Shape 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9070" y="178276"/>
            <a:ext cx="1322493" cy="422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" name="Shape 102"/>
          <p:cNvCxnSpPr/>
          <p:nvPr/>
        </p:nvCxnSpPr>
        <p:spPr>
          <a:xfrm>
            <a:off x="307350" y="645281"/>
            <a:ext cx="8529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04" name="Shape 104" descr="Screen Shot 2016-10-04 at 9.38.22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0426" y="1097775"/>
            <a:ext cx="2716894" cy="35719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3429450" y="660618"/>
            <a:ext cx="5550600" cy="4236000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t" anchorCtr="0">
            <a:noAutofit/>
          </a:bodyPr>
          <a:lstStyle/>
          <a:p>
            <a:pPr algn="ctr"/>
            <a:r>
              <a:rPr lang="en" sz="2400" i="1" kern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Unique Challenges </a:t>
            </a:r>
          </a:p>
          <a:p>
            <a:pPr algn="ctr"/>
            <a:endParaRPr sz="2400" i="1" kern="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189" indent="-342892">
              <a:buClr>
                <a:srgbClr val="000000"/>
              </a:buClr>
              <a:buSzPct val="100000"/>
              <a:buFont typeface="+mj-lt"/>
              <a:buAutoNum type="arabicPeriod"/>
            </a:pPr>
            <a:r>
              <a:rPr lang="en" kern="0" dirty="0">
                <a:solidFill>
                  <a:srgbClr val="1B2432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Hard to build eBay-styled reputations (few repeat organizers)</a:t>
            </a:r>
          </a:p>
          <a:p>
            <a:pPr marL="342892" indent="-342892">
              <a:buFont typeface="+mj-lt"/>
              <a:buAutoNum type="arabicPeriod"/>
            </a:pPr>
            <a:endParaRPr kern="0" dirty="0">
              <a:solidFill>
                <a:srgbClr val="1B2432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marL="457189" indent="-342892">
              <a:buClr>
                <a:srgbClr val="1B2432"/>
              </a:buClr>
              <a:buSzPct val="100000"/>
              <a:buFont typeface="+mj-lt"/>
              <a:buAutoNum type="arabicPeriod"/>
            </a:pPr>
            <a:r>
              <a:rPr lang="en" kern="0" dirty="0">
                <a:solidFill>
                  <a:srgbClr val="1B2432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Laborious and intrusive to require manual investigation for every campaign </a:t>
            </a:r>
          </a:p>
          <a:p>
            <a:pPr marL="342892" indent="-342892">
              <a:buFont typeface="+mj-lt"/>
              <a:buAutoNum type="arabicPeriod"/>
            </a:pPr>
            <a:endParaRPr kern="0" dirty="0">
              <a:solidFill>
                <a:srgbClr val="1B2432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marL="457189" indent="-342892">
              <a:buClr>
                <a:srgbClr val="1B2432"/>
              </a:buClr>
              <a:buSzPct val="100000"/>
              <a:buFont typeface="+mj-lt"/>
              <a:buAutoNum type="arabicPeriod"/>
            </a:pPr>
            <a:r>
              <a:rPr lang="en" kern="0" dirty="0">
                <a:solidFill>
                  <a:srgbClr val="1B2432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Good </a:t>
            </a:r>
            <a:r>
              <a:rPr lang="en" kern="0" dirty="0" err="1">
                <a:solidFill>
                  <a:srgbClr val="1B2432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samaritans</a:t>
            </a:r>
            <a:r>
              <a:rPr lang="en" kern="0" dirty="0">
                <a:solidFill>
                  <a:srgbClr val="1B2432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 may lack direct, personal connection to a cause or other individuals (not necessarily “fraud”)</a:t>
            </a:r>
          </a:p>
          <a:p>
            <a:pPr marL="342892" indent="-342892">
              <a:buFont typeface="+mj-lt"/>
              <a:buAutoNum type="arabicPeriod"/>
            </a:pPr>
            <a:endParaRPr kern="0" dirty="0">
              <a:solidFill>
                <a:srgbClr val="1B2432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marL="457189" indent="-342892">
              <a:buClr>
                <a:srgbClr val="1B2432"/>
              </a:buClr>
              <a:buSzPct val="100000"/>
              <a:buFont typeface="+mj-lt"/>
              <a:buAutoNum type="arabicPeriod"/>
            </a:pPr>
            <a:r>
              <a:rPr lang="en" kern="0" dirty="0">
                <a:solidFill>
                  <a:srgbClr val="1B2432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Campaign velocity around news events</a:t>
            </a:r>
          </a:p>
          <a:p>
            <a:pPr marL="342892" indent="-342892">
              <a:buFont typeface="+mj-lt"/>
              <a:buAutoNum type="arabicPeriod"/>
            </a:pPr>
            <a:endParaRPr kern="0" dirty="0">
              <a:solidFill>
                <a:srgbClr val="1B2432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marL="457189" indent="-342892">
              <a:buClr>
                <a:srgbClr val="1B2432"/>
              </a:buClr>
              <a:buSzPct val="100000"/>
              <a:buFont typeface="+mj-lt"/>
              <a:buAutoNum type="arabicPeriod"/>
            </a:pPr>
            <a:r>
              <a:rPr lang="en" kern="0" dirty="0">
                <a:solidFill>
                  <a:srgbClr val="1B2432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Money creates controversy (friends and family)</a:t>
            </a:r>
          </a:p>
          <a:p>
            <a:endParaRPr kern="0" dirty="0">
              <a:solidFill>
                <a:srgbClr val="1B2432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endParaRPr kern="0" dirty="0">
              <a:solidFill>
                <a:srgbClr val="1B2432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marL="457189"/>
            <a:endParaRPr sz="1400" kern="0" dirty="0">
              <a:solidFill>
                <a:srgbClr val="1B2432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endParaRPr sz="1400" kern="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5681272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body" idx="4294967295"/>
          </p:nvPr>
        </p:nvSpPr>
        <p:spPr>
          <a:xfrm>
            <a:off x="252025" y="75993"/>
            <a:ext cx="6722400" cy="660900"/>
          </a:xfrm>
          <a:prstGeom prst="rect">
            <a:avLst/>
          </a:prstGeom>
        </p:spPr>
        <p:txBody>
          <a:bodyPr lIns="91423" tIns="91423" rIns="91423" bIns="91423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b="1">
                <a:latin typeface="Lato"/>
                <a:ea typeface="Lato"/>
                <a:cs typeface="Lato"/>
                <a:sym typeface="Lato"/>
              </a:rPr>
              <a:t>Trust Challenges, cont. </a:t>
            </a:r>
          </a:p>
        </p:txBody>
      </p:sp>
      <p:pic>
        <p:nvPicPr>
          <p:cNvPr id="111" name="Shape 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9070" y="178276"/>
            <a:ext cx="1322493" cy="422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" name="Shape 112"/>
          <p:cNvCxnSpPr/>
          <p:nvPr/>
        </p:nvCxnSpPr>
        <p:spPr>
          <a:xfrm>
            <a:off x="307350" y="645281"/>
            <a:ext cx="8529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14" name="Shape 114"/>
          <p:cNvSpPr txBox="1"/>
          <p:nvPr/>
        </p:nvSpPr>
        <p:spPr>
          <a:xfrm>
            <a:off x="3429450" y="660618"/>
            <a:ext cx="5550600" cy="4236000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t" anchorCtr="0">
            <a:noAutofit/>
          </a:bodyPr>
          <a:lstStyle/>
          <a:p>
            <a:pPr algn="ctr"/>
            <a:r>
              <a:rPr lang="en" sz="2400" i="1" kern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Unique Platform Characteristics </a:t>
            </a:r>
          </a:p>
          <a:p>
            <a:endParaRPr sz="2400" i="1" kern="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189" indent="-342892">
              <a:buClr>
                <a:srgbClr val="000000"/>
              </a:buClr>
              <a:buSzPct val="100000"/>
              <a:buFont typeface="+mj-lt"/>
              <a:buAutoNum type="arabicPeriod"/>
            </a:pPr>
            <a:r>
              <a:rPr lang="en" kern="0" dirty="0">
                <a:solidFill>
                  <a:srgbClr val="1B2432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Connecting to social media profiles is virtually required for sharing and receiving donations</a:t>
            </a:r>
          </a:p>
          <a:p>
            <a:pPr marL="342892" indent="-342892">
              <a:buFont typeface="+mj-lt"/>
              <a:buAutoNum type="arabicPeriod"/>
            </a:pPr>
            <a:endParaRPr kern="0" dirty="0">
              <a:solidFill>
                <a:srgbClr val="1B2432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marL="457189" indent="-342892">
              <a:buClr>
                <a:srgbClr val="1B2432"/>
              </a:buClr>
              <a:buSzPct val="100000"/>
              <a:buFont typeface="+mj-lt"/>
              <a:buAutoNum type="arabicPeriod"/>
            </a:pPr>
            <a:r>
              <a:rPr lang="en" kern="0" dirty="0">
                <a:solidFill>
                  <a:srgbClr val="1B2432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High barriers for someone to defraud 1st degree social circle (those who are most likely to donate)</a:t>
            </a:r>
          </a:p>
          <a:p>
            <a:pPr marL="342892" indent="-342892">
              <a:buFont typeface="+mj-lt"/>
              <a:buAutoNum type="arabicPeriod"/>
            </a:pPr>
            <a:endParaRPr kern="0" dirty="0">
              <a:solidFill>
                <a:srgbClr val="1B2432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marL="457189" indent="-342892">
              <a:buClr>
                <a:srgbClr val="1B2432"/>
              </a:buClr>
              <a:buSzPct val="100000"/>
              <a:buFont typeface="+mj-lt"/>
              <a:buAutoNum type="arabicPeriod"/>
            </a:pPr>
            <a:r>
              <a:rPr lang="en" kern="0" dirty="0">
                <a:solidFill>
                  <a:srgbClr val="1B2432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Campaigns may have similar themes and content</a:t>
            </a:r>
          </a:p>
          <a:p>
            <a:pPr marL="342892" indent="-342892">
              <a:buFont typeface="+mj-lt"/>
              <a:buAutoNum type="arabicPeriod"/>
            </a:pPr>
            <a:endParaRPr kern="0" dirty="0">
              <a:solidFill>
                <a:srgbClr val="1B2432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marL="457189" indent="-342892">
              <a:buClr>
                <a:srgbClr val="1B2432"/>
              </a:buClr>
              <a:buSzPct val="100000"/>
              <a:buFont typeface="+mj-lt"/>
              <a:buAutoNum type="arabicPeriod"/>
            </a:pPr>
            <a:r>
              <a:rPr lang="en" kern="0" dirty="0">
                <a:solidFill>
                  <a:srgbClr val="1B2432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Rich data related to organizer and donor identities and behavior</a:t>
            </a:r>
          </a:p>
          <a:p>
            <a:pPr marL="342892" indent="-342892">
              <a:buFont typeface="+mj-lt"/>
              <a:buAutoNum type="arabicPeriod"/>
            </a:pPr>
            <a:endParaRPr kern="0" dirty="0">
              <a:solidFill>
                <a:srgbClr val="1B2432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marL="457189" indent="-342892">
              <a:buClr>
                <a:srgbClr val="1B2432"/>
              </a:buClr>
              <a:buSzPct val="100000"/>
              <a:buFont typeface="+mj-lt"/>
              <a:buAutoNum type="arabicPeriod"/>
            </a:pPr>
            <a:r>
              <a:rPr lang="en" kern="0" dirty="0">
                <a:solidFill>
                  <a:srgbClr val="1B2432"/>
                </a:solidFill>
                <a:latin typeface="Lato"/>
                <a:ea typeface="Lato"/>
                <a:cs typeface="Lato"/>
                <a:sym typeface="Lato"/>
              </a:rPr>
              <a:t>Funds can be held, refunded, or distributed in a variety of flows</a:t>
            </a:r>
          </a:p>
          <a:p>
            <a:endParaRPr kern="0" dirty="0">
              <a:solidFill>
                <a:srgbClr val="1B2432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endParaRPr kern="0" dirty="0">
              <a:solidFill>
                <a:srgbClr val="1B2432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endParaRPr kern="0" dirty="0">
              <a:solidFill>
                <a:srgbClr val="1B2432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endParaRPr kern="0" dirty="0">
              <a:solidFill>
                <a:srgbClr val="1B2432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marL="457189"/>
            <a:endParaRPr sz="1400" kern="0" dirty="0">
              <a:solidFill>
                <a:srgbClr val="1B2432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endParaRPr sz="1400" kern="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5" name="Shape 115" descr="Screen Shot 2016-10-04 at 9.38.22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0426" y="1097775"/>
            <a:ext cx="2716894" cy="35719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07287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body" idx="4294967295"/>
          </p:nvPr>
        </p:nvSpPr>
        <p:spPr>
          <a:xfrm>
            <a:off x="252025" y="75993"/>
            <a:ext cx="6722400" cy="660900"/>
          </a:xfrm>
          <a:prstGeom prst="rect">
            <a:avLst/>
          </a:prstGeom>
        </p:spPr>
        <p:txBody>
          <a:bodyPr lIns="91423" tIns="91423" rIns="91423" bIns="91423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b="1" dirty="0">
                <a:latin typeface="Lato"/>
                <a:ea typeface="Lato"/>
                <a:cs typeface="Lato"/>
                <a:sym typeface="Lato"/>
              </a:rPr>
              <a:t>Trust Challenges, cont.</a:t>
            </a:r>
          </a:p>
        </p:txBody>
      </p:sp>
      <p:pic>
        <p:nvPicPr>
          <p:cNvPr id="121" name="Shape 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9070" y="178276"/>
            <a:ext cx="1322493" cy="422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" name="Shape 122"/>
          <p:cNvCxnSpPr/>
          <p:nvPr/>
        </p:nvCxnSpPr>
        <p:spPr>
          <a:xfrm>
            <a:off x="307350" y="645281"/>
            <a:ext cx="8529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24" name="Shape 124"/>
          <p:cNvSpPr txBox="1"/>
          <p:nvPr/>
        </p:nvSpPr>
        <p:spPr>
          <a:xfrm>
            <a:off x="28900" y="1348600"/>
            <a:ext cx="6549900" cy="3808800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t" anchorCtr="0">
            <a:noAutofit/>
          </a:bodyPr>
          <a:lstStyle/>
          <a:p>
            <a:pPr marL="457189" indent="-342892">
              <a:buClr>
                <a:srgbClr val="1B2432"/>
              </a:buClr>
              <a:buSzPct val="100000"/>
              <a:buFont typeface="+mj-lt"/>
              <a:buAutoNum type="arabicPeriod"/>
            </a:pPr>
            <a:r>
              <a:rPr lang="en" kern="0" dirty="0">
                <a:solidFill>
                  <a:srgbClr val="1B2432"/>
                </a:solidFill>
                <a:latin typeface="Lato"/>
                <a:ea typeface="Lato"/>
                <a:cs typeface="Lato"/>
                <a:sym typeface="Lato"/>
              </a:rPr>
              <a:t>Leverage rich social identities to surface organizer and relationships to donors and </a:t>
            </a:r>
            <a:r>
              <a:rPr lang="en-US" kern="0" dirty="0" smtClean="0">
                <a:solidFill>
                  <a:srgbClr val="1B2432"/>
                </a:solidFill>
                <a:latin typeface="Lato"/>
                <a:ea typeface="Lato"/>
                <a:cs typeface="Lato"/>
                <a:sym typeface="Lato"/>
              </a:rPr>
              <a:t>GFM </a:t>
            </a:r>
            <a:r>
              <a:rPr lang="en" kern="0" dirty="0" smtClean="0">
                <a:solidFill>
                  <a:srgbClr val="1B2432"/>
                </a:solidFill>
                <a:latin typeface="Lato"/>
                <a:ea typeface="Lato"/>
                <a:cs typeface="Lato"/>
                <a:sym typeface="Lato"/>
              </a:rPr>
              <a:t>team</a:t>
            </a:r>
            <a:endParaRPr lang="en" kern="0" dirty="0">
              <a:solidFill>
                <a:srgbClr val="1B2432"/>
              </a:solidFill>
              <a:latin typeface="Lato"/>
              <a:ea typeface="Lato"/>
              <a:cs typeface="Lato"/>
              <a:sym typeface="Lato"/>
            </a:endParaRPr>
          </a:p>
          <a:p>
            <a:pPr marL="342892" indent="-342892">
              <a:buFont typeface="+mj-lt"/>
              <a:buAutoNum type="arabicPeriod"/>
            </a:pPr>
            <a:endParaRPr kern="0" dirty="0">
              <a:solidFill>
                <a:srgbClr val="1B2432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marL="457189" indent="-342892">
              <a:buClr>
                <a:srgbClr val="000000"/>
              </a:buClr>
              <a:buSzPct val="100000"/>
              <a:buFont typeface="+mj-lt"/>
              <a:buAutoNum type="arabicPeriod"/>
            </a:pPr>
            <a:r>
              <a:rPr lang="en" kern="0" dirty="0">
                <a:solidFill>
                  <a:srgbClr val="1B2432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Social </a:t>
            </a:r>
            <a:r>
              <a:rPr lang="en-US" kern="0" dirty="0">
                <a:solidFill>
                  <a:srgbClr val="1B2432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p</a:t>
            </a:r>
            <a:r>
              <a:rPr lang="en" kern="0" dirty="0" smtClean="0">
                <a:solidFill>
                  <a:srgbClr val="1B2432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roof </a:t>
            </a:r>
            <a:r>
              <a:rPr lang="en" kern="0" dirty="0">
                <a:solidFill>
                  <a:srgbClr val="1B2432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derived from early donor activity and user social </a:t>
            </a:r>
            <a:r>
              <a:rPr lang="en" kern="0" dirty="0" smtClean="0">
                <a:solidFill>
                  <a:srgbClr val="1B2432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behaviors</a:t>
            </a:r>
            <a:r>
              <a:rPr lang="en-US" kern="0" dirty="0" smtClean="0">
                <a:solidFill>
                  <a:srgbClr val="1B2432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, beneficiary invitations, and more</a:t>
            </a:r>
            <a:endParaRPr lang="en" kern="0" dirty="0">
              <a:solidFill>
                <a:srgbClr val="1B2432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marL="342892" indent="-342892">
              <a:buFont typeface="+mj-lt"/>
              <a:buAutoNum type="arabicPeriod"/>
            </a:pPr>
            <a:endParaRPr kern="0" dirty="0">
              <a:solidFill>
                <a:srgbClr val="1B2432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marL="457189" indent="-342892">
              <a:buClr>
                <a:srgbClr val="1B2432"/>
              </a:buClr>
              <a:buSzPct val="100000"/>
              <a:buFont typeface="+mj-lt"/>
              <a:buAutoNum type="arabicPeriod"/>
            </a:pPr>
            <a:r>
              <a:rPr lang="en" kern="0" dirty="0">
                <a:solidFill>
                  <a:srgbClr val="1B2432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Machine learning models identify high-risk campaigns and organizers, both from internal and offline data</a:t>
            </a:r>
          </a:p>
          <a:p>
            <a:pPr marL="342892" indent="-342892">
              <a:buFont typeface="+mj-lt"/>
              <a:buAutoNum type="arabicPeriod"/>
            </a:pPr>
            <a:endParaRPr kern="0" dirty="0">
              <a:solidFill>
                <a:srgbClr val="1B2432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marL="457189" indent="-342892">
              <a:buClr>
                <a:srgbClr val="1B2432"/>
              </a:buClr>
              <a:buSzPct val="100000"/>
              <a:buFont typeface="+mj-lt"/>
              <a:buAutoNum type="arabicPeriod"/>
            </a:pPr>
            <a:r>
              <a:rPr lang="en-US" kern="0" dirty="0" smtClean="0">
                <a:solidFill>
                  <a:srgbClr val="1B2432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GFM </a:t>
            </a:r>
            <a:r>
              <a:rPr lang="en-US" kern="0" dirty="0" err="1" smtClean="0">
                <a:solidFill>
                  <a:srgbClr val="1B2432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i</a:t>
            </a:r>
            <a:r>
              <a:rPr lang="en" kern="0" dirty="0" err="1" smtClean="0">
                <a:solidFill>
                  <a:srgbClr val="1B2432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nvestigate</a:t>
            </a:r>
            <a:r>
              <a:rPr lang="en-US" kern="0" dirty="0" smtClean="0">
                <a:solidFill>
                  <a:srgbClr val="1B2432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s</a:t>
            </a:r>
            <a:r>
              <a:rPr lang="en" kern="0" dirty="0" smtClean="0">
                <a:solidFill>
                  <a:srgbClr val="1B2432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kern="0" dirty="0">
                <a:solidFill>
                  <a:srgbClr val="1B2432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and </a:t>
            </a:r>
            <a:r>
              <a:rPr lang="en" kern="0" dirty="0" smtClean="0">
                <a:solidFill>
                  <a:srgbClr val="1B2432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review</a:t>
            </a:r>
            <a:r>
              <a:rPr lang="en-US" kern="0" dirty="0" smtClean="0">
                <a:solidFill>
                  <a:srgbClr val="1B2432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s</a:t>
            </a:r>
            <a:r>
              <a:rPr lang="en" kern="0" dirty="0" smtClean="0">
                <a:solidFill>
                  <a:srgbClr val="1B2432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 campaigns</a:t>
            </a:r>
            <a:r>
              <a:rPr lang="en-US" kern="0" dirty="0" smtClean="0">
                <a:solidFill>
                  <a:srgbClr val="1B2432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 from </a:t>
            </a:r>
            <a:r>
              <a:rPr lang="en" kern="0" dirty="0" smtClean="0">
                <a:solidFill>
                  <a:srgbClr val="1B2432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user </a:t>
            </a:r>
            <a:r>
              <a:rPr lang="en" kern="0" dirty="0">
                <a:solidFill>
                  <a:srgbClr val="1B2432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reporting</a:t>
            </a:r>
          </a:p>
          <a:p>
            <a:pPr marL="342892" indent="-342892">
              <a:buFont typeface="+mj-lt"/>
              <a:buAutoNum type="arabicPeriod"/>
            </a:pPr>
            <a:endParaRPr kern="0" dirty="0">
              <a:solidFill>
                <a:srgbClr val="1B2432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marL="457189" indent="-342892">
              <a:buClr>
                <a:srgbClr val="1B2432"/>
              </a:buClr>
              <a:buSzPct val="100000"/>
              <a:buFont typeface="+mj-lt"/>
              <a:buAutoNum type="arabicPeriod"/>
            </a:pPr>
            <a:r>
              <a:rPr lang="en-US" kern="0" dirty="0" smtClean="0">
                <a:solidFill>
                  <a:srgbClr val="1B2432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Build </a:t>
            </a:r>
            <a:r>
              <a:rPr lang="en" kern="0" dirty="0" smtClean="0">
                <a:solidFill>
                  <a:srgbClr val="1B2432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product </a:t>
            </a:r>
            <a:r>
              <a:rPr lang="en" kern="0" dirty="0">
                <a:solidFill>
                  <a:srgbClr val="1B2432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and policy to guide organizers to safest choices and protect donors</a:t>
            </a:r>
          </a:p>
          <a:p>
            <a:endParaRPr kern="0" dirty="0">
              <a:solidFill>
                <a:srgbClr val="1B2432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marL="457189"/>
            <a:endParaRPr sz="1400" kern="0" dirty="0">
              <a:solidFill>
                <a:srgbClr val="1B2432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endParaRPr sz="1400" kern="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5" name="Shape 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1561" y="1337200"/>
            <a:ext cx="492287" cy="436724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Shape 126"/>
          <p:cNvSpPr txBox="1"/>
          <p:nvPr/>
        </p:nvSpPr>
        <p:spPr>
          <a:xfrm>
            <a:off x="28900" y="657775"/>
            <a:ext cx="9072300" cy="901800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t" anchorCtr="0">
            <a:noAutofit/>
          </a:bodyPr>
          <a:lstStyle/>
          <a:p>
            <a:pPr algn="ctr">
              <a:buClr>
                <a:srgbClr val="000000"/>
              </a:buClr>
              <a:buSzPct val="45833"/>
              <a:buFont typeface="Arial"/>
              <a:buNone/>
            </a:pPr>
            <a:r>
              <a:rPr lang="en" sz="2400" i="1" kern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Solution = leverage platform characteristics to build  “Trust Features” </a:t>
            </a:r>
          </a:p>
        </p:txBody>
      </p:sp>
      <p:pic>
        <p:nvPicPr>
          <p:cNvPr id="127" name="Shape 1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47960" y="1296412"/>
            <a:ext cx="492835" cy="51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1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29304" y="1307896"/>
            <a:ext cx="526611" cy="498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Shape 1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40508" y="2631374"/>
            <a:ext cx="2157550" cy="17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Shape 1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97989" y="1950752"/>
            <a:ext cx="1602783" cy="60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Shape 1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78800" y="4534413"/>
            <a:ext cx="1815950" cy="536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33974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205978"/>
            <a:ext cx="7086600" cy="594122"/>
          </a:xfrm>
        </p:spPr>
        <p:txBody>
          <a:bodyPr/>
          <a:lstStyle/>
          <a:p>
            <a:r>
              <a:rPr lang="en-US" altLang="en-US" sz="4000" b="1" smtClean="0">
                <a:solidFill>
                  <a:srgbClr val="A50021"/>
                </a:solidFill>
              </a:rPr>
              <a:t> </a:t>
            </a:r>
            <a:r>
              <a:rPr lang="en-US" altLang="en-US" sz="3200" b="1" smtClean="0">
                <a:solidFill>
                  <a:srgbClr val="A50021"/>
                </a:solidFill>
              </a:rPr>
              <a:t>BBB WGA Perspective </a:t>
            </a:r>
            <a:endParaRPr lang="en-US" altLang="en-US" sz="3200" b="1" i="1" smtClean="0">
              <a:solidFill>
                <a:srgbClr val="00669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7225" y="895350"/>
            <a:ext cx="8001000" cy="64325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u="sng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CROWDFUNDING</a:t>
            </a:r>
            <a:r>
              <a:rPr lang="en-US" sz="200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Charities can be checked.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200" b="1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Deductibility of gifts to individuals.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200" b="1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Be careful after a disaster or tragedy.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b="1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Specialized crowdfunding sites.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b="1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Read the fine print.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400" b="1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					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		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			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		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		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						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sz="1600" dirty="0">
                <a:solidFill>
                  <a:srgbClr val="000000"/>
                </a:solidFill>
              </a:rPr>
              <a:t>		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0579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04634" y="841772"/>
            <a:ext cx="1033529" cy="1790700"/>
          </a:xfrm>
        </p:spPr>
        <p:txBody>
          <a:bodyPr>
            <a:normAutofit fontScale="90000"/>
          </a:bodyPr>
          <a:lstStyle/>
          <a:p>
            <a:r>
              <a:rPr lang="en-GB" dirty="0"/>
              <a:t>Cover to come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04626" y="2701528"/>
            <a:ext cx="1236371" cy="1241822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9"/>
            <a:ext cx="9144000" cy="513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6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"/>
            <a:ext cx="9144000" cy="5142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890" y="4655713"/>
            <a:ext cx="1628135" cy="48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2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25"/>
            <a:ext cx="9144000" cy="51428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" y="115923"/>
            <a:ext cx="9143999" cy="540913"/>
          </a:xfrm>
        </p:spPr>
        <p:txBody>
          <a:bodyPr>
            <a:noAutofit/>
          </a:bodyPr>
          <a:lstStyle/>
          <a:p>
            <a:pPr algn="ctr"/>
            <a:r>
              <a:rPr lang="en-US" sz="4500" b="1" dirty="0">
                <a:latin typeface="+mn-lt"/>
              </a:rPr>
              <a:t>6 Types of Corporate Social Initiatives</a:t>
            </a:r>
            <a:endParaRPr lang="en-GB" sz="4500" b="1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890" y="4655713"/>
            <a:ext cx="1628135" cy="48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6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"/>
            <a:ext cx="9144000" cy="51428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798" y="273855"/>
            <a:ext cx="8635284" cy="1474463"/>
          </a:xfrm>
        </p:spPr>
        <p:txBody>
          <a:bodyPr>
            <a:normAutofit/>
          </a:bodyPr>
          <a:lstStyle/>
          <a:p>
            <a:pPr algn="ctr"/>
            <a:r>
              <a:rPr lang="en-US" sz="4500" b="1" dirty="0">
                <a:latin typeface="+mn-lt"/>
              </a:rPr>
              <a:t>Cause Marketing Forum</a:t>
            </a:r>
            <a:br>
              <a:rPr lang="en-US" sz="4500" b="1" dirty="0">
                <a:latin typeface="+mn-lt"/>
              </a:rPr>
            </a:br>
            <a:r>
              <a:rPr lang="en-US" sz="4500" b="1" dirty="0">
                <a:latin typeface="+mn-lt"/>
              </a:rPr>
              <a:t>is now Engage for Good</a:t>
            </a:r>
            <a:endParaRPr lang="en-GB" sz="4500" b="1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890" y="4655713"/>
            <a:ext cx="1628135" cy="48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03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300" dirty="0"/>
              <a:t>Most of that was from Individuals</a:t>
            </a:r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8250" y="991739"/>
            <a:ext cx="4155948" cy="3172968"/>
          </a:xfrm>
        </p:spPr>
      </p:pic>
      <p:sp>
        <p:nvSpPr>
          <p:cNvPr id="5" name="TextBox 4"/>
          <p:cNvSpPr txBox="1"/>
          <p:nvPr/>
        </p:nvSpPr>
        <p:spPr>
          <a:xfrm>
            <a:off x="3959698" y="4144820"/>
            <a:ext cx="4391047" cy="238525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defTabSz="685766"/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Source:  Giving USA Foundation – </a:t>
            </a:r>
            <a:r>
              <a:rPr lang="en-US" sz="1100" i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Giving USA 2016</a:t>
            </a:r>
            <a:endParaRPr lang="en-US" sz="11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6" name="Picture 5" descr="L:\Non Client Folders\Templates with Logos\Logos\LMNC LOGOS1_Tag_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972" y="164188"/>
            <a:ext cx="1303067" cy="63851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Give&amp;Take: Consumers Contribution &amp; Charity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3E4C-6069-43A3-B3AA-C275D5A3EE2D}" type="slidenum">
              <a:rPr lang="en-US" smtClean="0">
                <a:solidFill>
                  <a:prstClr val="white"/>
                </a:solidFill>
              </a:rPr>
              <a:pPr/>
              <a:t>4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08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890" y="4655713"/>
            <a:ext cx="1628135" cy="48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2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38"/>
          <a:stretch/>
        </p:blipFill>
        <p:spPr>
          <a:xfrm>
            <a:off x="4667660" y="1742799"/>
            <a:ext cx="4384340" cy="329557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33" y="1065901"/>
            <a:ext cx="2550840" cy="284924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660" y="76522"/>
            <a:ext cx="4384340" cy="15889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6" y="3769868"/>
            <a:ext cx="4602324" cy="137364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73" y="33389"/>
            <a:ext cx="4023360" cy="103251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890" y="4655713"/>
            <a:ext cx="1628135" cy="48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5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73299"/>
            <a:ext cx="7886700" cy="4095482"/>
          </a:xfrm>
        </p:spPr>
        <p:txBody>
          <a:bodyPr>
            <a:normAutofit/>
          </a:bodyPr>
          <a:lstStyle/>
          <a:p>
            <a:pPr algn="ctr"/>
            <a:r>
              <a:rPr lang="en-GB" sz="4500" b="1" dirty="0">
                <a:latin typeface="+mn-lt"/>
              </a:rPr>
              <a:t>Commercial Co-Venture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890" y="4655713"/>
            <a:ext cx="1628135" cy="48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9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5" y="342901"/>
            <a:ext cx="8217945" cy="526424"/>
          </a:xfrm>
        </p:spPr>
        <p:txBody>
          <a:bodyPr>
            <a:noAutofit/>
          </a:bodyPr>
          <a:lstStyle/>
          <a:p>
            <a:r>
              <a:rPr lang="en-GB" sz="4500" b="1" dirty="0">
                <a:latin typeface="+mn-lt"/>
              </a:rPr>
              <a:t>What can go wrong?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486" y="869323"/>
            <a:ext cx="7988123" cy="40954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/>
              <a:t>Business takes advantage of nonprofit </a:t>
            </a:r>
          </a:p>
          <a:p>
            <a:r>
              <a:rPr lang="en-US" sz="3600" dirty="0"/>
              <a:t>Does not get nonprofit’s permission </a:t>
            </a:r>
          </a:p>
          <a:p>
            <a:r>
              <a:rPr lang="en-US" sz="3600" dirty="0"/>
              <a:t>Does not make promised donation  </a:t>
            </a:r>
          </a:p>
          <a:p>
            <a:endParaRPr lang="en-US" sz="3600" dirty="0"/>
          </a:p>
          <a:p>
            <a:pPr marL="0" indent="0">
              <a:buNone/>
            </a:pPr>
            <a:r>
              <a:rPr lang="en-US" sz="3600" b="1" dirty="0"/>
              <a:t>Business deceives consumers   </a:t>
            </a:r>
          </a:p>
          <a:p>
            <a:r>
              <a:rPr lang="en-US" sz="3600" dirty="0"/>
              <a:t>Misleading offer </a:t>
            </a:r>
          </a:p>
          <a:p>
            <a:r>
              <a:rPr lang="en-US" sz="3600" dirty="0"/>
              <a:t>Lack of transparency</a:t>
            </a:r>
            <a:endParaRPr lang="en-GB" sz="3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-598867" y="1543050"/>
            <a:ext cx="241479" cy="211777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890" y="4655713"/>
            <a:ext cx="1628135" cy="48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7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73299"/>
            <a:ext cx="7886700" cy="4095482"/>
          </a:xfrm>
        </p:spPr>
        <p:txBody>
          <a:bodyPr>
            <a:normAutofit/>
          </a:bodyPr>
          <a:lstStyle/>
          <a:p>
            <a:pPr algn="ctr"/>
            <a:r>
              <a:rPr lang="en-GB" sz="4500" b="1" dirty="0"/>
              <a:t> </a:t>
            </a:r>
            <a:r>
              <a:rPr lang="en-GB" sz="4500" b="1" dirty="0">
                <a:latin typeface="+mn-lt"/>
              </a:rPr>
              <a:t>What has gone wrong?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890" y="4655713"/>
            <a:ext cx="1628135" cy="48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08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5" y="342901"/>
            <a:ext cx="8217945" cy="526424"/>
          </a:xfrm>
        </p:spPr>
        <p:txBody>
          <a:bodyPr>
            <a:noAutofit/>
          </a:bodyPr>
          <a:lstStyle/>
          <a:p>
            <a:r>
              <a:rPr lang="en-US" sz="4500" b="1" dirty="0">
                <a:latin typeface="+mn-lt"/>
              </a:rPr>
              <a:t>What would I like to see?</a:t>
            </a:r>
            <a:endParaRPr lang="en-GB" sz="45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778" y="1323305"/>
            <a:ext cx="7659710" cy="3072483"/>
          </a:xfrm>
        </p:spPr>
        <p:txBody>
          <a:bodyPr>
            <a:normAutofit fontScale="92500" lnSpcReduction="10000"/>
          </a:bodyPr>
          <a:lstStyle/>
          <a:p>
            <a:r>
              <a:rPr lang="en-US" sz="3600" b="1" dirty="0"/>
              <a:t>More cause-related marketing</a:t>
            </a:r>
          </a:p>
          <a:p>
            <a:endParaRPr lang="en-US" sz="3600" b="1" dirty="0"/>
          </a:p>
          <a:p>
            <a:r>
              <a:rPr lang="en-US" sz="3600" b="1" dirty="0"/>
              <a:t>More transparent cause marketing</a:t>
            </a:r>
          </a:p>
          <a:p>
            <a:endParaRPr lang="en-US" sz="3600" b="1" dirty="0"/>
          </a:p>
          <a:p>
            <a:r>
              <a:rPr lang="en-US" sz="3600" b="1" dirty="0"/>
              <a:t>More meaningful enforcement </a:t>
            </a:r>
          </a:p>
          <a:p>
            <a:pPr marL="0" indent="0">
              <a:buNone/>
            </a:pPr>
            <a:r>
              <a:rPr lang="en-US" sz="3600" b="1" dirty="0"/>
              <a:t>   – if there are bad actors out there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-598867" y="1543050"/>
            <a:ext cx="241479" cy="211777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890" y="4655713"/>
            <a:ext cx="1628135" cy="48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6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0342" y="342901"/>
            <a:ext cx="9284369" cy="526424"/>
          </a:xfrm>
        </p:spPr>
        <p:txBody>
          <a:bodyPr>
            <a:noAutofit/>
          </a:bodyPr>
          <a:lstStyle/>
          <a:p>
            <a:r>
              <a:rPr lang="en-US" sz="4500" b="1" dirty="0"/>
              <a:t> </a:t>
            </a:r>
            <a:r>
              <a:rPr lang="en-US" sz="4500" b="1" dirty="0">
                <a:latin typeface="+mn-lt"/>
              </a:rPr>
              <a:t>Today’s multi-state regulatory system</a:t>
            </a:r>
            <a:endParaRPr lang="en-GB" sz="45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3428" y="1323305"/>
            <a:ext cx="7621073" cy="3072483"/>
          </a:xfrm>
        </p:spPr>
        <p:txBody>
          <a:bodyPr>
            <a:normAutofit fontScale="92500" lnSpcReduction="10000"/>
          </a:bodyPr>
          <a:lstStyle/>
          <a:p>
            <a:r>
              <a:rPr lang="en-US" sz="3600" b="1" dirty="0"/>
              <a:t>Discourages CRM  </a:t>
            </a:r>
          </a:p>
          <a:p>
            <a:endParaRPr lang="en-US" sz="3600" b="1" dirty="0"/>
          </a:p>
          <a:p>
            <a:r>
              <a:rPr lang="en-US" sz="3600" b="1" dirty="0"/>
              <a:t>Does not enlighten or protect consumers </a:t>
            </a:r>
          </a:p>
          <a:p>
            <a:endParaRPr lang="en-US" sz="3600" b="1" dirty="0"/>
          </a:p>
          <a:p>
            <a:r>
              <a:rPr lang="en-US" sz="3600" b="1" dirty="0"/>
              <a:t>Does not reflect new modalities and players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-598867" y="1543050"/>
            <a:ext cx="241479" cy="211777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890" y="4655713"/>
            <a:ext cx="1628135" cy="48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7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775" y="292771"/>
            <a:ext cx="8217945" cy="526424"/>
          </a:xfrm>
        </p:spPr>
        <p:txBody>
          <a:bodyPr>
            <a:noAutofit/>
          </a:bodyPr>
          <a:lstStyle/>
          <a:p>
            <a:r>
              <a:rPr lang="en-US" sz="4500" b="1" dirty="0">
                <a:latin typeface="+mn-lt"/>
              </a:rPr>
              <a:t>Lets move to</a:t>
            </a:r>
            <a:endParaRPr lang="en-GB" sz="45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4438" y="1323305"/>
            <a:ext cx="6017654" cy="3072483"/>
          </a:xfrm>
        </p:spPr>
        <p:txBody>
          <a:bodyPr>
            <a:normAutofit/>
          </a:bodyPr>
          <a:lstStyle/>
          <a:p>
            <a:r>
              <a:rPr lang="en-US" sz="3600" b="1" dirty="0"/>
              <a:t>Unified national system</a:t>
            </a:r>
          </a:p>
          <a:p>
            <a:endParaRPr lang="en-US" sz="3600" b="1" dirty="0"/>
          </a:p>
          <a:p>
            <a:r>
              <a:rPr lang="en-US" sz="3600" b="1" dirty="0"/>
              <a:t>Unified database consumers can tap to learn more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-598867" y="1543050"/>
            <a:ext cx="241479" cy="211777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890" y="4655713"/>
            <a:ext cx="1628135" cy="48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1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73299"/>
            <a:ext cx="7886700" cy="4095482"/>
          </a:xfrm>
        </p:spPr>
        <p:txBody>
          <a:bodyPr/>
          <a:lstStyle/>
          <a:p>
            <a:pPr algn="ctr"/>
            <a:r>
              <a:rPr lang="en-GB" sz="4500" b="1" dirty="0"/>
              <a:t>Thank you!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da-DK" sz="3600" dirty="0"/>
              <a:t>David Hessekiel, Engage for Good </a:t>
            </a:r>
            <a:br>
              <a:rPr lang="da-DK" sz="3600" dirty="0"/>
            </a:br>
            <a:r>
              <a:rPr lang="da-DK" sz="3600" dirty="0"/>
              <a:t>www.engageforgood.com </a:t>
            </a:r>
            <a:endParaRPr lang="en-GB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890" y="4655713"/>
            <a:ext cx="1628135" cy="48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0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52575" y="133351"/>
            <a:ext cx="7086600" cy="594122"/>
          </a:xfrm>
        </p:spPr>
        <p:txBody>
          <a:bodyPr/>
          <a:lstStyle/>
          <a:p>
            <a:r>
              <a:rPr lang="en-US" altLang="en-US" sz="4000" b="1" smtClean="0">
                <a:solidFill>
                  <a:srgbClr val="A50021"/>
                </a:solidFill>
              </a:rPr>
              <a:t> </a:t>
            </a:r>
            <a:r>
              <a:rPr lang="en-US" altLang="en-US" sz="3200" b="1" smtClean="0">
                <a:solidFill>
                  <a:srgbClr val="A50021"/>
                </a:solidFill>
              </a:rPr>
              <a:t>BBB WGA Perspective </a:t>
            </a:r>
            <a:endParaRPr lang="en-US" altLang="en-US" sz="3200" b="1" i="1" smtClean="0">
              <a:solidFill>
                <a:srgbClr val="00669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8175" y="971555"/>
            <a:ext cx="8001000" cy="649408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u="sng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CAUSE-RELATED MARKETING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Standard 19: 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Tx/>
              <a:buAutoNum type="alphaLcParenR"/>
              <a:defRPr/>
            </a:pPr>
            <a:r>
              <a:rPr lang="en-US" sz="200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Actual or anticipated portion of purchase price that will benefit the specified charity.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Tx/>
              <a:buAutoNum type="alphaLcParenR"/>
              <a:defRPr/>
            </a:pPr>
            <a:r>
              <a:rPr lang="en-US" sz="200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Duration of campaign.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Tx/>
              <a:buAutoNum type="alphaLcParenR"/>
              <a:defRPr/>
            </a:pPr>
            <a:r>
              <a:rPr lang="en-US" sz="200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Any maximum or guaranteed minimum contribution amount.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en-US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5 cents contributed to ABC Charity for every XYZ Company Product sold during the month of October up to a maximum of $200,000</a:t>
            </a:r>
            <a:r>
              <a:rPr lang="en-US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”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			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				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		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			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		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		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						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sz="1600" dirty="0">
                <a:solidFill>
                  <a:srgbClr val="000000"/>
                </a:solidFill>
              </a:rPr>
              <a:t>		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1092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680" y="852772"/>
            <a:ext cx="7202456" cy="786926"/>
          </a:xfrm>
        </p:spPr>
        <p:txBody>
          <a:bodyPr>
            <a:normAutofit/>
          </a:bodyPr>
          <a:lstStyle/>
          <a:p>
            <a:r>
              <a:rPr lang="en-US" dirty="0" smtClean="0"/>
              <a:t>what </a:t>
            </a:r>
            <a:r>
              <a:rPr lang="en-US" dirty="0"/>
              <a:t>part of that is mail or phone?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694" y="1511799"/>
            <a:ext cx="7803337" cy="2587960"/>
          </a:xfrm>
        </p:spPr>
        <p:txBody>
          <a:bodyPr>
            <a:normAutofit/>
          </a:bodyPr>
          <a:lstStyle/>
          <a:p>
            <a:r>
              <a:rPr lang="en-US" sz="2000" dirty="0"/>
              <a:t>Of the 2,000 nonprofits who participate in the </a:t>
            </a:r>
            <a:r>
              <a:rPr lang="en-US" sz="2000" b="1" i="1" dirty="0" err="1"/>
              <a:t>Blackbaud</a:t>
            </a:r>
            <a:r>
              <a:rPr lang="en-US" sz="2000" dirty="0"/>
              <a:t> cooperative database:</a:t>
            </a:r>
          </a:p>
          <a:p>
            <a:pPr lvl="1"/>
            <a:r>
              <a:rPr lang="en-US" sz="2000" b="1" dirty="0"/>
              <a:t>76%</a:t>
            </a:r>
            <a:r>
              <a:rPr lang="en-US" sz="2000" dirty="0"/>
              <a:t> of their donors give to </a:t>
            </a:r>
            <a:r>
              <a:rPr lang="en-US" sz="2000" b="1" dirty="0"/>
              <a:t>direct mail </a:t>
            </a:r>
            <a:r>
              <a:rPr lang="en-US" sz="2000" dirty="0"/>
              <a:t>(average gift $32)</a:t>
            </a:r>
          </a:p>
          <a:p>
            <a:pPr lvl="1"/>
            <a:r>
              <a:rPr lang="en-US" sz="2000" b="1" dirty="0"/>
              <a:t>25% </a:t>
            </a:r>
            <a:r>
              <a:rPr lang="en-US" sz="2000" dirty="0"/>
              <a:t>of their donors give to </a:t>
            </a:r>
            <a:r>
              <a:rPr lang="en-US" sz="2000" b="1" dirty="0" err="1"/>
              <a:t>telefundraising</a:t>
            </a:r>
            <a:r>
              <a:rPr lang="en-US" sz="2000" b="1" dirty="0"/>
              <a:t> </a:t>
            </a:r>
            <a:r>
              <a:rPr lang="en-US" sz="2000" dirty="0"/>
              <a:t>(average gift $33)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Give&amp;Take: Consumers Contribution &amp; Charity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3E4C-6069-43A3-B3AA-C275D5A3EE2D}" type="slidenum">
              <a:rPr lang="en-US" smtClean="0">
                <a:solidFill>
                  <a:prstClr val="white"/>
                </a:solidFill>
              </a:rPr>
              <a:pPr/>
              <a:t>5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 descr="L:\Non Client Folders\Templates with Logos\Logos\LMNC LOGOS1_Tag_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972" y="164188"/>
            <a:ext cx="1303067" cy="6385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200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861" y="658411"/>
            <a:ext cx="6945180" cy="994172"/>
          </a:xfrm>
        </p:spPr>
        <p:txBody>
          <a:bodyPr/>
          <a:lstStyle/>
          <a:p>
            <a:r>
              <a:rPr lang="en-US" dirty="0"/>
              <a:t>Why does fundraising </a:t>
            </a:r>
            <a:r>
              <a:rPr lang="en-US" dirty="0" smtClean="0"/>
              <a:t>By mail </a:t>
            </a:r>
            <a:r>
              <a:rPr lang="en-US" dirty="0"/>
              <a:t>and </a:t>
            </a:r>
            <a:r>
              <a:rPr lang="en-US" dirty="0" smtClean="0"/>
              <a:t>phone </a:t>
            </a:r>
            <a:r>
              <a:rPr lang="en-US" dirty="0"/>
              <a:t>still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694" y="1573201"/>
            <a:ext cx="7878671" cy="3263504"/>
          </a:xfrm>
        </p:spPr>
        <p:txBody>
          <a:bodyPr>
            <a:normAutofit/>
          </a:bodyPr>
          <a:lstStyle/>
          <a:p>
            <a:r>
              <a:rPr lang="en-US" sz="2100" dirty="0"/>
              <a:t>Great way to </a:t>
            </a:r>
            <a:r>
              <a:rPr lang="en-US" sz="2100" b="1" dirty="0"/>
              <a:t>communicate</a:t>
            </a:r>
            <a:r>
              <a:rPr lang="en-US" sz="2100" dirty="0"/>
              <a:t> with people who have time – retired, educated – and </a:t>
            </a:r>
            <a:r>
              <a:rPr lang="en-US" sz="2100" b="1" dirty="0"/>
              <a:t>build relationships</a:t>
            </a:r>
            <a:r>
              <a:rPr lang="en-US" sz="2100" dirty="0"/>
              <a:t>.</a:t>
            </a:r>
          </a:p>
          <a:p>
            <a:r>
              <a:rPr lang="en-US" sz="2100" dirty="0"/>
              <a:t>And those people are GREAT </a:t>
            </a:r>
            <a:r>
              <a:rPr lang="en-US" sz="2100" b="1" dirty="0"/>
              <a:t>donors</a:t>
            </a:r>
            <a:r>
              <a:rPr lang="en-US" sz="2100" dirty="0"/>
              <a:t>. </a:t>
            </a:r>
          </a:p>
          <a:p>
            <a:r>
              <a:rPr lang="en-US" sz="2100" b="1" dirty="0"/>
              <a:t>Predictable</a:t>
            </a:r>
            <a:r>
              <a:rPr lang="en-US" sz="2100" dirty="0"/>
              <a:t> model of investment fundraising</a:t>
            </a:r>
          </a:p>
          <a:p>
            <a:r>
              <a:rPr lang="en-US" sz="2100" dirty="0"/>
              <a:t>Donors acquired, cultivated and renewed through mail and phone </a:t>
            </a:r>
            <a:r>
              <a:rPr lang="en-US" sz="2100" i="1" dirty="0"/>
              <a:t>proven</a:t>
            </a:r>
            <a:r>
              <a:rPr lang="en-US" sz="2100" u="sng" dirty="0"/>
              <a:t> </a:t>
            </a:r>
            <a:r>
              <a:rPr lang="en-US" sz="2100" dirty="0"/>
              <a:t>to be </a:t>
            </a:r>
            <a:r>
              <a:rPr lang="en-US" sz="2100" b="1" dirty="0"/>
              <a:t>strong prospects for major and planned gifts.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Give&amp;Take: Consumers Contribution &amp; Charity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3E4C-6069-43A3-B3AA-C275D5A3EE2D}" type="slidenum">
              <a:rPr lang="en-US" smtClean="0">
                <a:solidFill>
                  <a:prstClr val="white"/>
                </a:solidFill>
              </a:rPr>
              <a:pPr/>
              <a:t>6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 descr="L:\Non Client Folders\Templates with Logos\Logos\LMNC LOGOS1_Tag_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972" y="164188"/>
            <a:ext cx="1303067" cy="6385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879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Responsible investment fundraising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3517" y="2482053"/>
            <a:ext cx="2665017" cy="168613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700" dirty="0"/>
              <a:t>Acquire donors with </a:t>
            </a:r>
            <a:r>
              <a:rPr lang="en-US" sz="1700" b="1" dirty="0"/>
              <a:t>long-term</a:t>
            </a:r>
            <a:r>
              <a:rPr lang="en-US" sz="1700" dirty="0"/>
              <a:t> objectives</a:t>
            </a:r>
          </a:p>
          <a:p>
            <a:pPr>
              <a:lnSpc>
                <a:spcPct val="100000"/>
              </a:lnSpc>
            </a:pPr>
            <a:r>
              <a:rPr lang="en-US" sz="1700" b="1" dirty="0"/>
              <a:t>Measure success </a:t>
            </a:r>
            <a:r>
              <a:rPr lang="en-US" sz="1700" dirty="0"/>
              <a:t>over years</a:t>
            </a:r>
          </a:p>
          <a:p>
            <a:pPr>
              <a:lnSpc>
                <a:spcPct val="100000"/>
              </a:lnSpc>
            </a:pPr>
            <a:r>
              <a:rPr lang="en-US" sz="1700" dirty="0"/>
              <a:t>Donor lists remain </a:t>
            </a:r>
            <a:r>
              <a:rPr lang="en-US" sz="1700" b="1" dirty="0"/>
              <a:t>with the nonprofit</a:t>
            </a:r>
          </a:p>
        </p:txBody>
      </p:sp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029877"/>
              </p:ext>
            </p:extLst>
          </p:nvPr>
        </p:nvGraphicFramePr>
        <p:xfrm>
          <a:off x="3890974" y="919152"/>
          <a:ext cx="5253039" cy="3531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Give&amp;Take: Consumers Contribution &amp; Charity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3E4C-6069-43A3-B3AA-C275D5A3EE2D}" type="slidenum">
              <a:rPr lang="en-US" smtClean="0">
                <a:solidFill>
                  <a:prstClr val="white"/>
                </a:solidFill>
              </a:rPr>
              <a:pPr/>
              <a:t>7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6" descr="L:\Non Client Folders\Templates with Logos\Logos\LMNC LOGOS1_Tag_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972" y="164188"/>
            <a:ext cx="1303067" cy="6385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708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518" y="599230"/>
            <a:ext cx="2760299" cy="1685338"/>
          </a:xfrm>
        </p:spPr>
        <p:txBody>
          <a:bodyPr>
            <a:noAutofit/>
          </a:bodyPr>
          <a:lstStyle/>
          <a:p>
            <a:r>
              <a:rPr lang="en-US" sz="2300" dirty="0"/>
              <a:t/>
            </a:r>
            <a:br>
              <a:rPr lang="en-US" sz="2300" dirty="0"/>
            </a:br>
            <a:r>
              <a:rPr lang="en-US" sz="2300" dirty="0"/>
              <a:t>Communication with Donors </a:t>
            </a:r>
            <a:br>
              <a:rPr lang="en-US" sz="2300" dirty="0"/>
            </a:br>
            <a:r>
              <a:rPr lang="en-US" sz="2300" dirty="0"/>
              <a:t>to Build Relationships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1083503" y="2615184"/>
            <a:ext cx="2456260" cy="1475070"/>
          </a:xfrm>
        </p:spPr>
        <p:txBody>
          <a:bodyPr>
            <a:noAutofit/>
          </a:bodyPr>
          <a:lstStyle/>
          <a:p>
            <a:r>
              <a:rPr lang="en-US" sz="1700" b="1" dirty="0"/>
              <a:t>Share</a:t>
            </a:r>
            <a:r>
              <a:rPr lang="en-US" sz="1700" dirty="0"/>
              <a:t> information</a:t>
            </a:r>
          </a:p>
          <a:p>
            <a:r>
              <a:rPr lang="en-US" sz="1700" b="1" dirty="0"/>
              <a:t>Transparency</a:t>
            </a:r>
            <a:r>
              <a:rPr lang="en-US" sz="1700" dirty="0"/>
              <a:t> about achieving goals</a:t>
            </a:r>
          </a:p>
          <a:p>
            <a:r>
              <a:rPr lang="en-US" sz="1700" b="1" dirty="0"/>
              <a:t>Measure</a:t>
            </a:r>
            <a:r>
              <a:rPr lang="en-US" sz="1700" dirty="0"/>
              <a:t> success</a:t>
            </a:r>
          </a:p>
          <a:p>
            <a:endParaRPr lang="en-US" sz="1700" dirty="0"/>
          </a:p>
        </p:txBody>
      </p:sp>
      <p:pic>
        <p:nvPicPr>
          <p:cNvPr id="4" name="Picture 11" descr="Donor Pyramid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3802" y="1020831"/>
            <a:ext cx="4919892" cy="306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Give&amp;Take: Consumers Contribution &amp; Charity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3E4C-6069-43A3-B3AA-C275D5A3EE2D}" type="slidenum">
              <a:rPr lang="en-US" smtClean="0">
                <a:solidFill>
                  <a:prstClr val="white"/>
                </a:solidFill>
              </a:rPr>
              <a:pPr/>
              <a:t>8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6" descr="L:\Non Client Folders\Templates with Logos\Logos\LMNC LOGOS1_Tag_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972" y="164188"/>
            <a:ext cx="1303067" cy="6385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465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Responsible Mail and Phone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Mix </a:t>
            </a:r>
            <a:r>
              <a:rPr lang="en-US" dirty="0"/>
              <a:t>of Solicitations and Cultivation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942" y="1789843"/>
            <a:ext cx="4257241" cy="3263504"/>
          </a:xfrm>
        </p:spPr>
        <p:txBody>
          <a:bodyPr>
            <a:normAutofit/>
          </a:bodyPr>
          <a:lstStyle/>
          <a:p>
            <a:r>
              <a:rPr lang="en-US" sz="2100" dirty="0"/>
              <a:t>Communicate with donors in </a:t>
            </a:r>
            <a:r>
              <a:rPr lang="en-US" sz="2100" b="1" dirty="0"/>
              <a:t>all channels</a:t>
            </a:r>
            <a:r>
              <a:rPr lang="en-US" sz="2100" dirty="0"/>
              <a:t> (mail + phone + email)</a:t>
            </a:r>
          </a:p>
          <a:p>
            <a:r>
              <a:rPr lang="en-US" sz="2100" dirty="0"/>
              <a:t>Consistent </a:t>
            </a:r>
            <a:r>
              <a:rPr lang="en-US" sz="2100" b="1" dirty="0"/>
              <a:t>messages</a:t>
            </a:r>
          </a:p>
          <a:p>
            <a:r>
              <a:rPr lang="en-US" sz="2100" dirty="0"/>
              <a:t>Consider </a:t>
            </a:r>
            <a:r>
              <a:rPr lang="en-US" sz="2100" b="1" dirty="0"/>
              <a:t>ROI</a:t>
            </a:r>
            <a:r>
              <a:rPr lang="en-US" sz="2100" dirty="0"/>
              <a:t> of selected messages/channels</a:t>
            </a:r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90826" y="1523292"/>
            <a:ext cx="3724129" cy="2897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Give&amp;Take: Consumers Contribution &amp; Charity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3E4C-6069-43A3-B3AA-C275D5A3EE2D}" type="slidenum">
              <a:rPr lang="en-US" smtClean="0">
                <a:solidFill>
                  <a:prstClr val="white"/>
                </a:solidFill>
              </a:rPr>
              <a:pPr/>
              <a:t>9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6" descr="L:\Non Client Folders\Templates with Logos\Logos\LMNC LOGOS1_Tag_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972" y="164188"/>
            <a:ext cx="1303067" cy="6385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430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ivacy-con-PPT template">
  <a:themeElements>
    <a:clrScheme name="privacy-con">
      <a:dk1>
        <a:sysClr val="windowText" lastClr="000000"/>
      </a:dk1>
      <a:lt1>
        <a:sysClr val="window" lastClr="FFFFFF"/>
      </a:lt1>
      <a:dk2>
        <a:srgbClr val="000000"/>
      </a:dk2>
      <a:lt2>
        <a:srgbClr val="0D4966"/>
      </a:lt2>
      <a:accent1>
        <a:srgbClr val="0D4966"/>
      </a:accent1>
      <a:accent2>
        <a:srgbClr val="0D4966"/>
      </a:accent2>
      <a:accent3>
        <a:srgbClr val="0D4966"/>
      </a:accent3>
      <a:accent4>
        <a:srgbClr val="0D4966"/>
      </a:accent4>
      <a:accent5>
        <a:srgbClr val="0D4966"/>
      </a:accent5>
      <a:accent6>
        <a:srgbClr val="0D4966"/>
      </a:accent6>
      <a:hlink>
        <a:srgbClr val="0D4966"/>
      </a:hlink>
      <a:folHlink>
        <a:srgbClr val="0D496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BBB_Interior_Blue">
  <a:themeElements>
    <a:clrScheme name="BBB_Interior_Blu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BB_Interior_Blu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BB_Interior_Bl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BB_Interior_Blu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BB_Interior_Blu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BB_Interior_Blu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BB_Interior_Blu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BB_Interior_Blu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BB_Interior_Blu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BB_Interior_Blu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BB_Interior_Blu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BB_Interior_Blu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BB_Interior_Blu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BB_Interior_Blu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BBB_Interior_Blue">
  <a:themeElements>
    <a:clrScheme name="BBB_Interior_Blu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BB_Interior_Blu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BB_Interior_Bl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BB_Interior_Blu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BB_Interior_Blu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BB_Interior_Blu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BB_Interior_Blu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BB_Interior_Blu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BB_Interior_Blu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BB_Interior_Blu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BB_Interior_Blu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BB_Interior_Blu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BB_Interior_Blu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BB_Interior_Blu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Gradient">
  <a:themeElements>
    <a:clrScheme name="Custom 9">
      <a:dk1>
        <a:srgbClr val="5CAC34"/>
      </a:dk1>
      <a:lt1>
        <a:srgbClr val="FFFFFF"/>
      </a:lt1>
      <a:dk2>
        <a:srgbClr val="6B6F71"/>
      </a:dk2>
      <a:lt2>
        <a:srgbClr val="FBB034"/>
      </a:lt2>
      <a:accent1>
        <a:srgbClr val="71BF44"/>
      </a:accent1>
      <a:accent2>
        <a:srgbClr val="1870B8"/>
      </a:accent2>
      <a:accent3>
        <a:srgbClr val="00B4F1"/>
      </a:accent3>
      <a:accent4>
        <a:srgbClr val="EF4044"/>
      </a:accent4>
      <a:accent5>
        <a:srgbClr val="E07521"/>
      </a:accent5>
      <a:accent6>
        <a:srgbClr val="936DAF"/>
      </a:accent6>
      <a:hlink>
        <a:srgbClr val="6CB644"/>
      </a:hlink>
      <a:folHlink>
        <a:srgbClr val="9071A5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</a:spPr>
      <a:bodyPr wrap="square" rtlCol="0" anchor="ctr">
        <a:spAutoFit/>
      </a:bodyPr>
      <a:lstStyle>
        <a:defPPr algn="ctr">
          <a:lnSpc>
            <a:spcPct val="90000"/>
          </a:lnSpc>
          <a:defRPr sz="2800" dirty="0" smtClean="0">
            <a:solidFill>
              <a:schemeClr val="bg1"/>
            </a:solidFill>
          </a:defRPr>
        </a:defPPr>
      </a:lstStyle>
    </a:spDef>
    <a:lnDef>
      <a:spPr>
        <a:noFill/>
        <a:ln w="14288" cap="flat">
          <a:solidFill>
            <a:schemeClr val="tx2"/>
          </a:solidFill>
          <a:prstDash val="solid"/>
          <a:miter lim="800000"/>
          <a:headEnd/>
          <a:tailEnd/>
        </a:ln>
        <a:extLst>
          <a:ext uri="{909E8E84-426E-40DD-AFC4-6F175D3DCCD1}">
            <a14:hiddenFill xmlns:a14="http://schemas.microsoft.com/office/drawing/2010/main">
              <a:noFill/>
            </a14:hiddenFill>
          </a:ext>
        </a:extLst>
      </a:spPr>
      <a:bodyPr/>
      <a:lstStyle/>
    </a:lnDef>
  </a:objectDefaults>
  <a:extraClrSchemeLst/>
</a:theme>
</file>

<file path=ppt/theme/theme13.xml><?xml version="1.0" encoding="utf-8"?>
<a:theme xmlns:a="http://schemas.openxmlformats.org/drawingml/2006/main" name="1_Custom Them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rbanInstitute">
  <a:themeElements>
    <a:clrScheme name="Custom 6">
      <a:dk1>
        <a:sysClr val="windowText" lastClr="000000"/>
      </a:dk1>
      <a:lt1>
        <a:sysClr val="window" lastClr="FFFFFF"/>
      </a:lt1>
      <a:dk2>
        <a:srgbClr val="0096D2"/>
      </a:dk2>
      <a:lt2>
        <a:srgbClr val="CECFCE"/>
      </a:lt2>
      <a:accent1>
        <a:srgbClr val="0096D2"/>
      </a:accent1>
      <a:accent2>
        <a:srgbClr val="9FC7DE"/>
      </a:accent2>
      <a:accent3>
        <a:srgbClr val="153D66"/>
      </a:accent3>
      <a:accent4>
        <a:srgbClr val="828381"/>
      </a:accent4>
      <a:accent5>
        <a:srgbClr val="B1B3B1"/>
      </a:accent5>
      <a:accent6>
        <a:srgbClr val="F0BA1B"/>
      </a:accent6>
      <a:hlink>
        <a:srgbClr val="3091C4"/>
      </a:hlink>
      <a:folHlink>
        <a:srgbClr val="FAB156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UI New Brand Basic 1">
  <a:themeElements>
    <a:clrScheme name="Custom 6">
      <a:dk1>
        <a:sysClr val="windowText" lastClr="000000"/>
      </a:dk1>
      <a:lt1>
        <a:sysClr val="window" lastClr="FFFFFF"/>
      </a:lt1>
      <a:dk2>
        <a:srgbClr val="0096D2"/>
      </a:dk2>
      <a:lt2>
        <a:srgbClr val="CECFCE"/>
      </a:lt2>
      <a:accent1>
        <a:srgbClr val="0096D2"/>
      </a:accent1>
      <a:accent2>
        <a:srgbClr val="9FC7DE"/>
      </a:accent2>
      <a:accent3>
        <a:srgbClr val="153D66"/>
      </a:accent3>
      <a:accent4>
        <a:srgbClr val="828381"/>
      </a:accent4>
      <a:accent5>
        <a:srgbClr val="B1B3B1"/>
      </a:accent5>
      <a:accent6>
        <a:srgbClr val="F0BA1B"/>
      </a:accent6>
      <a:hlink>
        <a:srgbClr val="3091C4"/>
      </a:hlink>
      <a:folHlink>
        <a:srgbClr val="FAB156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Gallery" id="{BBFCD31E-59A1-489D-B089-A3EAD7CAE12E}" vid="{F5E91637-A7B6-4E27-B710-77DA7014EE1E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Custom Them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BBB_Interior_Blue">
  <a:themeElements>
    <a:clrScheme name="BBB_Interior_Blu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BB_Interior_Blu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BB_Interior_Bl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BB_Interior_Blu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BB_Interior_Blu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BB_Interior_Blu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BB_Interior_Blu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BB_Interior_Blu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BB_Interior_Blu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BB_Interior_Blu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BB_Interior_Blu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BB_Interior_Blu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BB_Interior_Blu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BB_Interior_Blu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BBB_Interior_Blue">
  <a:themeElements>
    <a:clrScheme name="BBB_Interior_Blu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BB_Interior_Blu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BB_Interior_Bl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BB_Interior_Blu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BB_Interior_Blu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BB_Interior_Blu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BB_Interior_Blu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BB_Interior_Blu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BB_Interior_Blu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BB_Interior_Blu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BB_Interior_Blu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BB_Interior_Blu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BB_Interior_Blu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BB_Interior_Blu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273</TotalTime>
  <Words>1213</Words>
  <Application>Microsoft Office PowerPoint</Application>
  <PresentationFormat>On-screen Show (16:9)</PresentationFormat>
  <Paragraphs>312</Paragraphs>
  <Slides>49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49</vt:i4>
      </vt:variant>
    </vt:vector>
  </HeadingPairs>
  <TitlesOfParts>
    <vt:vector size="62" baseType="lpstr">
      <vt:lpstr>privacy-con-PPT template</vt:lpstr>
      <vt:lpstr>UrbanInstitute</vt:lpstr>
      <vt:lpstr>UI New Brand Basic 1</vt:lpstr>
      <vt:lpstr>Gallery</vt:lpstr>
      <vt:lpstr>1_Office Theme</vt:lpstr>
      <vt:lpstr>Custom Theme</vt:lpstr>
      <vt:lpstr>2_Office Theme</vt:lpstr>
      <vt:lpstr>BBB_Interior_Blue</vt:lpstr>
      <vt:lpstr>1_BBB_Interior_Blue</vt:lpstr>
      <vt:lpstr>2_BBB_Interior_Blue</vt:lpstr>
      <vt:lpstr>3_BBB_Interior_Blue</vt:lpstr>
      <vt:lpstr>1_Gradient</vt:lpstr>
      <vt:lpstr>1_Custom Theme</vt:lpstr>
      <vt:lpstr>Navigating Charitable Giving Today </vt:lpstr>
      <vt:lpstr>Fundraising through    the Mail and On the Phone</vt:lpstr>
      <vt:lpstr>Total Charitable Giving in 2015 was $373.25 Billion</vt:lpstr>
      <vt:lpstr>Most of that was from Individuals</vt:lpstr>
      <vt:lpstr>what part of that is mail or phone? </vt:lpstr>
      <vt:lpstr>Why does fundraising By mail and phone still work?</vt:lpstr>
      <vt:lpstr>Responsible investment fundraising</vt:lpstr>
      <vt:lpstr> Communication with Donors  to Build Relationships</vt:lpstr>
      <vt:lpstr>Responsible Mail and Phone  Mix of Solicitations and Cultivation</vt:lpstr>
      <vt:lpstr>What Can Hurt fundraising  &amp; the public confidence</vt:lpstr>
      <vt:lpstr>Ethical approaches long established </vt:lpstr>
      <vt:lpstr>The next Chapter?</vt:lpstr>
      <vt:lpstr>PowerPoint Presentation</vt:lpstr>
      <vt:lpstr> BBB WGA Perspective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BBB WGA Perspective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BBB WGA Perspective </vt:lpstr>
      <vt:lpstr>Cover to come</vt:lpstr>
      <vt:lpstr>PowerPoint Presentation</vt:lpstr>
      <vt:lpstr>6 Types of Corporate Social Initiatives</vt:lpstr>
      <vt:lpstr>Cause Marketing Forum is now Engage for Good</vt:lpstr>
      <vt:lpstr>PowerPoint Presentation</vt:lpstr>
      <vt:lpstr>PowerPoint Presentation</vt:lpstr>
      <vt:lpstr>Commercial Co-Venture</vt:lpstr>
      <vt:lpstr>What can go wrong?</vt:lpstr>
      <vt:lpstr> What has gone wrong?</vt:lpstr>
      <vt:lpstr>What would I like to see?</vt:lpstr>
      <vt:lpstr> Today’s multi-state regulatory system</vt:lpstr>
      <vt:lpstr>Lets move to</vt:lpstr>
      <vt:lpstr>Thank you!  David Hessekiel, Engage for Good  www.engageforgood.com </vt:lpstr>
      <vt:lpstr> BBB WGA Perspective </vt:lpstr>
    </vt:vector>
  </TitlesOfParts>
  <Company>Federal Trade Commission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Federal Trade Commission</dc:creator>
  <cp:lastModifiedBy>Kopec, Janice</cp:lastModifiedBy>
  <cp:revision>52</cp:revision>
  <dcterms:created xsi:type="dcterms:W3CDTF">2015-12-11T15:57:28Z</dcterms:created>
  <dcterms:modified xsi:type="dcterms:W3CDTF">2017-03-28T14:04:48Z</dcterms:modified>
</cp:coreProperties>
</file>